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7" r:id="rId4"/>
    <p:sldId id="258" r:id="rId5"/>
    <p:sldId id="260" r:id="rId6"/>
    <p:sldId id="262" r:id="rId7"/>
    <p:sldId id="263" r:id="rId8"/>
    <p:sldId id="268" r:id="rId9"/>
    <p:sldId id="266" r:id="rId10"/>
    <p:sldId id="265" r:id="rId11"/>
    <p:sldId id="269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88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48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41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34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08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36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8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37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24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16C37-8DDA-4179-8745-863A09205521}" type="datetimeFigureOut">
              <a:rPr lang="ru-RU" smtClean="0"/>
              <a:t>08.07.2018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91F8-3C5A-4E1A-9FA4-F88DC3471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496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adnurt.diit.edu.ua/jspui/bitstream/123456789/10284/1/Kolesnykova.pdf" TargetMode="External"/><Relationship Id="rId2" Type="http://schemas.openxmlformats.org/officeDocument/2006/relationships/hyperlink" Target="http://eadnurt.diit.edu.ua:82/jspui/handle/123456789/191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0196" y="130629"/>
            <a:ext cx="5038530" cy="1996751"/>
          </a:xfrm>
        </p:spPr>
        <p:txBody>
          <a:bodyPr>
            <a:noAutofit/>
          </a:bodyPr>
          <a:lstStyle/>
          <a:p>
            <a:r>
              <a:rPr lang="uk-UA" altLang="uk-UA" sz="2200" b="1" kern="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Колесникова Т. О., </a:t>
            </a:r>
            <a:r>
              <a:rPr lang="uk-UA" altLang="uk-UA" sz="2000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к.н</a:t>
            </a:r>
            <a:r>
              <a:rPr lang="uk-UA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. із соціальних комунікацій, </a:t>
            </a:r>
            <a:r>
              <a:rPr lang="uk-UA" altLang="uk-UA" sz="2000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с.н.с</a:t>
            </a:r>
            <a:r>
              <a:rPr lang="uk-UA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., директор </a:t>
            </a:r>
            <a:r>
              <a:rPr lang="uk-UA" altLang="uk-UA" sz="20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науково-технічної </a:t>
            </a:r>
            <a:r>
              <a:rPr lang="uk-UA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бібліотеки</a:t>
            </a:r>
            <a:r>
              <a:rPr lang="en-US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 </a:t>
            </a:r>
            <a:r>
              <a:rPr lang="uk-UA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Дніпропетровського національного університету залізничного транспорту ім. академіка В. </a:t>
            </a:r>
            <a:r>
              <a:rPr lang="uk-UA" altLang="uk-UA" sz="2000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Лазаряна</a:t>
            </a:r>
            <a:r>
              <a:rPr lang="ru-RU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/>
            </a:r>
            <a:br>
              <a:rPr lang="ru-RU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</a:br>
            <a:r>
              <a:rPr lang="en-US" altLang="uk-UA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e-mail: lib@b.diit.edu.ua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951" y="2612571"/>
            <a:ext cx="8752113" cy="42454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860000"/>
                </a:solidFill>
              </a:rPr>
              <a:t>КОНЦЕНТРУЮЧИСЬ </a:t>
            </a:r>
            <a:endParaRPr lang="ru-RU" sz="4000" b="1" dirty="0" smtClean="0">
              <a:solidFill>
                <a:srgbClr val="86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860000"/>
                </a:solidFill>
              </a:rPr>
              <a:t>НА </a:t>
            </a:r>
            <a:r>
              <a:rPr lang="ru-RU" sz="4000" b="1" dirty="0" smtClean="0">
                <a:solidFill>
                  <a:srgbClr val="860000"/>
                </a:solidFill>
              </a:rPr>
              <a:t>НЕОЧЕВИДНОМУ</a:t>
            </a:r>
            <a:r>
              <a:rPr lang="ru-RU" sz="4000" b="1" dirty="0">
                <a:solidFill>
                  <a:srgbClr val="860000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860000"/>
                </a:solidFill>
              </a:rPr>
              <a:t>БІБЛІОТЕКИ </a:t>
            </a:r>
            <a:r>
              <a:rPr lang="ru-RU" sz="4000" b="1" dirty="0">
                <a:solidFill>
                  <a:srgbClr val="860000"/>
                </a:solidFill>
              </a:rPr>
              <a:t>ЗВО УКРАЇНИ </a:t>
            </a:r>
            <a:r>
              <a:rPr lang="ru-RU" sz="4000" b="1" dirty="0" smtClean="0">
                <a:solidFill>
                  <a:srgbClr val="860000"/>
                </a:solidFill>
              </a:rPr>
              <a:t>2018</a:t>
            </a:r>
            <a:endParaRPr lang="uk-UA" sz="4000" b="1" dirty="0">
              <a:solidFill>
                <a:srgbClr val="860000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860000"/>
                </a:solidFill>
              </a:rPr>
              <a:t>ІІІ </a:t>
            </a:r>
            <a:r>
              <a:rPr lang="ru-RU" sz="2400" b="1" dirty="0" err="1">
                <a:solidFill>
                  <a:srgbClr val="860000"/>
                </a:solidFill>
              </a:rPr>
              <a:t>міжнародна</a:t>
            </a:r>
            <a:r>
              <a:rPr lang="ru-RU" sz="2400" b="1" dirty="0">
                <a:solidFill>
                  <a:srgbClr val="860000"/>
                </a:solidFill>
              </a:rPr>
              <a:t> </a:t>
            </a:r>
            <a:r>
              <a:rPr lang="ru-RU" sz="2400" b="1" dirty="0" err="1">
                <a:solidFill>
                  <a:srgbClr val="860000"/>
                </a:solidFill>
              </a:rPr>
              <a:t>науково</a:t>
            </a:r>
            <a:r>
              <a:rPr lang="ru-RU" sz="2400" b="1" dirty="0">
                <a:solidFill>
                  <a:srgbClr val="860000"/>
                </a:solidFill>
              </a:rPr>
              <a:t>-практична </a:t>
            </a:r>
            <a:r>
              <a:rPr lang="ru-RU" sz="2400" b="1" dirty="0" err="1">
                <a:solidFill>
                  <a:srgbClr val="860000"/>
                </a:solidFill>
              </a:rPr>
              <a:t>конференція</a:t>
            </a:r>
            <a:endParaRPr lang="ru-RU" sz="2400" b="1" dirty="0">
              <a:solidFill>
                <a:srgbClr val="860000"/>
              </a:solidFill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860000"/>
                </a:solidFill>
              </a:rPr>
              <a:t>«</a:t>
            </a:r>
            <a:r>
              <a:rPr lang="ru-RU" sz="2400" b="1" dirty="0" err="1">
                <a:solidFill>
                  <a:srgbClr val="860000"/>
                </a:solidFill>
              </a:rPr>
              <a:t>Бібліотеки</a:t>
            </a:r>
            <a:r>
              <a:rPr lang="ru-RU" sz="2400" b="1" dirty="0">
                <a:solidFill>
                  <a:srgbClr val="860000"/>
                </a:solidFill>
              </a:rPr>
              <a:t> </a:t>
            </a:r>
            <a:r>
              <a:rPr lang="ru-RU" sz="2400" b="1" dirty="0" err="1">
                <a:solidFill>
                  <a:srgbClr val="860000"/>
                </a:solidFill>
              </a:rPr>
              <a:t>вищих</a:t>
            </a:r>
            <a:r>
              <a:rPr lang="ru-RU" sz="2400" b="1" dirty="0">
                <a:solidFill>
                  <a:srgbClr val="860000"/>
                </a:solidFill>
              </a:rPr>
              <a:t> </a:t>
            </a:r>
            <a:r>
              <a:rPr lang="ru-RU" sz="2400" b="1" dirty="0" err="1">
                <a:solidFill>
                  <a:srgbClr val="860000"/>
                </a:solidFill>
              </a:rPr>
              <a:t>навчальних</a:t>
            </a:r>
            <a:r>
              <a:rPr lang="ru-RU" sz="2400" b="1" dirty="0">
                <a:solidFill>
                  <a:srgbClr val="860000"/>
                </a:solidFill>
              </a:rPr>
              <a:t> </a:t>
            </a:r>
            <a:r>
              <a:rPr lang="ru-RU" sz="2400" b="1" dirty="0" err="1">
                <a:solidFill>
                  <a:srgbClr val="860000"/>
                </a:solidFill>
              </a:rPr>
              <a:t>закладів</a:t>
            </a:r>
            <a:r>
              <a:rPr lang="ru-RU" sz="2400" b="1" dirty="0">
                <a:solidFill>
                  <a:srgbClr val="860000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860000"/>
                </a:solidFill>
              </a:rPr>
              <a:t> </a:t>
            </a:r>
            <a:r>
              <a:rPr lang="ru-RU" sz="2400" b="1" dirty="0" err="1" smtClean="0">
                <a:solidFill>
                  <a:srgbClr val="860000"/>
                </a:solidFill>
              </a:rPr>
              <a:t>досвід</a:t>
            </a:r>
            <a:r>
              <a:rPr lang="ru-RU" sz="2400" b="1" dirty="0" smtClean="0">
                <a:solidFill>
                  <a:srgbClr val="860000"/>
                </a:solidFill>
              </a:rPr>
              <a:t> та </a:t>
            </a:r>
            <a:r>
              <a:rPr lang="ru-RU" sz="2400" b="1" dirty="0" err="1" smtClean="0">
                <a:solidFill>
                  <a:srgbClr val="860000"/>
                </a:solidFill>
              </a:rPr>
              <a:t>перспективи</a:t>
            </a:r>
            <a:r>
              <a:rPr lang="ru-RU" sz="2400" b="1" dirty="0">
                <a:solidFill>
                  <a:srgbClr val="860000"/>
                </a:solidFill>
              </a:rPr>
              <a:t>»,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860000"/>
                </a:solidFill>
              </a:rPr>
              <a:t>4-6 </a:t>
            </a:r>
            <a:r>
              <a:rPr lang="ru-RU" sz="2400" b="1" dirty="0" err="1" smtClean="0">
                <a:solidFill>
                  <a:srgbClr val="860000"/>
                </a:solidFill>
              </a:rPr>
              <a:t>липня</a:t>
            </a:r>
            <a:r>
              <a:rPr lang="ru-RU" sz="2400" b="1" dirty="0" smtClean="0">
                <a:solidFill>
                  <a:srgbClr val="860000"/>
                </a:solidFill>
              </a:rPr>
              <a:t>  2018 </a:t>
            </a:r>
            <a:r>
              <a:rPr lang="ru-RU" sz="2400" b="1" dirty="0">
                <a:solidFill>
                  <a:srgbClr val="860000"/>
                </a:solidFill>
              </a:rPr>
              <a:t>р., м. </a:t>
            </a:r>
            <a:r>
              <a:rPr lang="ru-RU" sz="2400" b="1" dirty="0" smtClean="0">
                <a:solidFill>
                  <a:srgbClr val="860000"/>
                </a:solidFill>
              </a:rPr>
              <a:t>Одеса,</a:t>
            </a:r>
            <a:endParaRPr lang="ru-RU" sz="2400" b="1" dirty="0">
              <a:solidFill>
                <a:srgbClr val="860000"/>
              </a:solidFill>
            </a:endParaRPr>
          </a:p>
          <a:p>
            <a:pPr marL="0" indent="0" algn="ctr">
              <a:buNone/>
            </a:pPr>
            <a:r>
              <a:rPr lang="ru-RU" sz="2400" b="1" dirty="0" err="1">
                <a:solidFill>
                  <a:srgbClr val="860000"/>
                </a:solidFill>
              </a:rPr>
              <a:t>Одеський</a:t>
            </a:r>
            <a:r>
              <a:rPr lang="ru-RU" sz="2400" b="1" dirty="0">
                <a:solidFill>
                  <a:srgbClr val="860000"/>
                </a:solidFill>
              </a:rPr>
              <a:t> </a:t>
            </a:r>
            <a:r>
              <a:rPr lang="ru-RU" sz="2400" b="1" dirty="0" err="1">
                <a:solidFill>
                  <a:srgbClr val="860000"/>
                </a:solidFill>
              </a:rPr>
              <a:t>національний</a:t>
            </a:r>
            <a:r>
              <a:rPr lang="ru-RU" sz="2400" b="1" dirty="0">
                <a:solidFill>
                  <a:srgbClr val="860000"/>
                </a:solidFill>
              </a:rPr>
              <a:t> </a:t>
            </a:r>
            <a:r>
              <a:rPr lang="ru-RU" sz="2400" b="1" dirty="0" err="1">
                <a:solidFill>
                  <a:srgbClr val="860000"/>
                </a:solidFill>
              </a:rPr>
              <a:t>університет</a:t>
            </a:r>
            <a:r>
              <a:rPr lang="ru-RU" sz="2400" b="1" dirty="0">
                <a:solidFill>
                  <a:srgbClr val="860000"/>
                </a:solidFill>
              </a:rPr>
              <a:t> </a:t>
            </a:r>
            <a:r>
              <a:rPr lang="ru-RU" sz="2400" b="1" dirty="0" err="1">
                <a:solidFill>
                  <a:srgbClr val="860000"/>
                </a:solidFill>
              </a:rPr>
              <a:t>ім</a:t>
            </a:r>
            <a:r>
              <a:rPr lang="ru-RU" sz="2400" b="1" dirty="0">
                <a:solidFill>
                  <a:srgbClr val="860000"/>
                </a:solidFill>
              </a:rPr>
              <a:t>. І. Мечникова</a:t>
            </a:r>
          </a:p>
          <a:p>
            <a:pPr marL="0" indent="0" algn="ctr">
              <a:buNone/>
            </a:pPr>
            <a:endParaRPr lang="ru-RU" b="1" dirty="0">
              <a:solidFill>
                <a:srgbClr val="8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9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7951"/>
            <a:ext cx="9144000" cy="933061"/>
          </a:xfrm>
        </p:spPr>
        <p:txBody>
          <a:bodyPr/>
          <a:lstStyle/>
          <a:p>
            <a:r>
              <a:rPr lang="uk-UA" sz="2800" i="1" dirty="0" smtClean="0">
                <a:solidFill>
                  <a:srgbClr val="860000"/>
                </a:solidFill>
              </a:rPr>
              <a:t>закінч. </a:t>
            </a:r>
            <a:r>
              <a:rPr lang="uk-UA" sz="3200" b="1" dirty="0" smtClean="0">
                <a:solidFill>
                  <a:srgbClr val="860000"/>
                </a:solidFill>
              </a:rPr>
              <a:t>СКЛАДОВІ КРАПЕЛЬ </a:t>
            </a:r>
            <a:r>
              <a:rPr lang="uk-UA" sz="3200" b="1" dirty="0">
                <a:solidFill>
                  <a:srgbClr val="860000"/>
                </a:solidFill>
              </a:rPr>
              <a:t>МАКРОПУЛОСА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291" y="1399592"/>
            <a:ext cx="8826758" cy="528112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uk-UA" sz="3600" b="1" u="sng" dirty="0" smtClean="0">
                <a:solidFill>
                  <a:srgbClr val="860000"/>
                </a:solidFill>
              </a:rPr>
              <a:t>● Бібліотечна </a:t>
            </a:r>
            <a:r>
              <a:rPr lang="uk-UA" sz="3600" b="1" u="sng" dirty="0">
                <a:solidFill>
                  <a:srgbClr val="860000"/>
                </a:solidFill>
              </a:rPr>
              <a:t>звітна документація як елемент </a:t>
            </a:r>
            <a:r>
              <a:rPr lang="uk-UA" sz="3600" b="1" u="sng" dirty="0" err="1" smtClean="0">
                <a:solidFill>
                  <a:srgbClr val="860000"/>
                </a:solidFill>
              </a:rPr>
              <a:t>адвокації</a:t>
            </a:r>
            <a:r>
              <a:rPr lang="uk-UA" sz="3600" b="1" u="sng" dirty="0" smtClean="0">
                <a:solidFill>
                  <a:srgbClr val="860000"/>
                </a:solidFill>
              </a:rPr>
              <a:t> - </a:t>
            </a:r>
            <a:r>
              <a:rPr lang="uk-UA" sz="3200" b="1" i="1" dirty="0">
                <a:solidFill>
                  <a:prstClr val="black"/>
                </a:solidFill>
              </a:rPr>
              <a:t>представлення інтересів </a:t>
            </a:r>
            <a:r>
              <a:rPr lang="uk-UA" sz="3200" b="1" i="1" dirty="0" smtClean="0">
                <a:solidFill>
                  <a:prstClr val="black"/>
                </a:solidFill>
              </a:rPr>
              <a:t>бібліотек</a:t>
            </a:r>
            <a:endParaRPr lang="uk-UA" sz="3200" b="1" i="1" u="sng" dirty="0" smtClean="0">
              <a:solidFill>
                <a:srgbClr val="860000"/>
              </a:solidFill>
            </a:endParaRPr>
          </a:p>
          <a:p>
            <a:pPr marL="0" lvl="0" indent="0">
              <a:buNone/>
            </a:pPr>
            <a:r>
              <a:rPr lang="uk-UA" sz="3200" b="1" dirty="0" err="1" smtClean="0"/>
              <a:t>Обгрунтування</a:t>
            </a:r>
            <a:r>
              <a:rPr lang="uk-UA" sz="3200" b="1" dirty="0" smtClean="0"/>
              <a:t> певної чисельності працівників бібліотеки, підтверджене офіційною формою плану-звіту роботи з наявністю показників нових видів діяльності і </a:t>
            </a:r>
            <a:r>
              <a:rPr lang="uk-UA" sz="3200" b="1" dirty="0" smtClean="0"/>
              <a:t>послуг, </a:t>
            </a:r>
            <a:r>
              <a:rPr lang="uk-UA" sz="3200" b="1" dirty="0" smtClean="0"/>
              <a:t>запобігатимуть значному скороченню штатів </a:t>
            </a:r>
            <a:endParaRPr lang="uk-UA" sz="3600" b="1" u="sng" dirty="0">
              <a:solidFill>
                <a:srgbClr val="860000"/>
              </a:solidFill>
            </a:endParaRPr>
          </a:p>
          <a:p>
            <a:pPr marL="0" lvl="0" indent="0">
              <a:buNone/>
            </a:pPr>
            <a:r>
              <a:rPr lang="uk-UA" sz="3600" b="1" u="sng" dirty="0" smtClean="0">
                <a:solidFill>
                  <a:srgbClr val="860000"/>
                </a:solidFill>
              </a:rPr>
              <a:t>● Регіональні </a:t>
            </a:r>
            <a:r>
              <a:rPr lang="uk-UA" sz="3600" b="1" u="sng" dirty="0">
                <a:solidFill>
                  <a:srgbClr val="860000"/>
                </a:solidFill>
              </a:rPr>
              <a:t>Центри компетентностей наукового бібліотекаря </a:t>
            </a:r>
            <a:r>
              <a:rPr lang="ru-RU" sz="3200" b="1" dirty="0">
                <a:solidFill>
                  <a:prstClr val="black"/>
                </a:solidFill>
              </a:rPr>
              <a:t>як </a:t>
            </a:r>
            <a:r>
              <a:rPr lang="ru-RU" sz="3200" b="1" dirty="0" err="1" smtClean="0">
                <a:solidFill>
                  <a:prstClr val="black"/>
                </a:solidFill>
              </a:rPr>
              <a:t>професійні</a:t>
            </a:r>
            <a:r>
              <a:rPr lang="ru-RU" sz="3200" b="1" dirty="0" smtClean="0">
                <a:solidFill>
                  <a:prstClr val="black"/>
                </a:solidFill>
              </a:rPr>
              <a:t> </a:t>
            </a:r>
            <a:r>
              <a:rPr lang="ru-RU" sz="3200" b="1" dirty="0" err="1" smtClean="0">
                <a:solidFill>
                  <a:prstClr val="black"/>
                </a:solidFill>
              </a:rPr>
              <a:t>тренінгові</a:t>
            </a:r>
            <a:r>
              <a:rPr lang="ru-RU" sz="3200" b="1" dirty="0" smtClean="0">
                <a:solidFill>
                  <a:prstClr val="black"/>
                </a:solidFill>
              </a:rPr>
              <a:t> </a:t>
            </a:r>
            <a:r>
              <a:rPr lang="ru-RU" sz="3200" b="1" dirty="0" err="1" smtClean="0">
                <a:solidFill>
                  <a:prstClr val="black"/>
                </a:solidFill>
              </a:rPr>
              <a:t>середовища</a:t>
            </a:r>
            <a:r>
              <a:rPr lang="ru-RU" sz="3200" b="1" dirty="0" smtClean="0">
                <a:solidFill>
                  <a:prstClr val="black"/>
                </a:solidFill>
              </a:rPr>
              <a:t> </a:t>
            </a:r>
            <a:r>
              <a:rPr lang="ru-RU" sz="3200" b="1" dirty="0">
                <a:solidFill>
                  <a:prstClr val="black"/>
                </a:solidFill>
              </a:rPr>
              <a:t>для </a:t>
            </a:r>
            <a:r>
              <a:rPr lang="ru-RU" sz="3200" b="1" dirty="0" err="1">
                <a:solidFill>
                  <a:prstClr val="black"/>
                </a:solidFill>
              </a:rPr>
              <a:t>підтримки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err="1">
                <a:solidFill>
                  <a:prstClr val="black"/>
                </a:solidFill>
              </a:rPr>
              <a:t>нових</a:t>
            </a:r>
            <a:r>
              <a:rPr lang="ru-RU" sz="3200" b="1" dirty="0">
                <a:solidFill>
                  <a:prstClr val="black"/>
                </a:solidFill>
              </a:rPr>
              <a:t> ролей </a:t>
            </a:r>
            <a:r>
              <a:rPr lang="ru-RU" sz="3200" b="1" dirty="0" err="1">
                <a:solidFill>
                  <a:prstClr val="black"/>
                </a:solidFill>
              </a:rPr>
              <a:t>бібліотек</a:t>
            </a:r>
            <a:r>
              <a:rPr lang="ru-RU" sz="3200" b="1" dirty="0">
                <a:solidFill>
                  <a:prstClr val="black"/>
                </a:solidFill>
              </a:rPr>
              <a:t> у </a:t>
            </a:r>
            <a:r>
              <a:rPr lang="ru-RU" sz="3200" b="1" dirty="0" err="1">
                <a:solidFill>
                  <a:prstClr val="black"/>
                </a:solidFill>
              </a:rPr>
              <a:t>галузі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err="1">
                <a:solidFill>
                  <a:prstClr val="black"/>
                </a:solidFill>
              </a:rPr>
              <a:t>наукових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err="1">
                <a:solidFill>
                  <a:prstClr val="black"/>
                </a:solidFill>
              </a:rPr>
              <a:t>комунікацій</a:t>
            </a:r>
            <a:r>
              <a:rPr lang="ru-RU" sz="3200" b="1" dirty="0">
                <a:solidFill>
                  <a:prstClr val="black"/>
                </a:solidFill>
              </a:rPr>
              <a:t> та </a:t>
            </a:r>
            <a:r>
              <a:rPr lang="ru-RU" sz="3200" b="1" dirty="0" err="1">
                <a:solidFill>
                  <a:prstClr val="black"/>
                </a:solidFill>
              </a:rPr>
              <a:t>електронних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err="1">
                <a:solidFill>
                  <a:prstClr val="black"/>
                </a:solidFill>
              </a:rPr>
              <a:t>досліджень</a:t>
            </a:r>
            <a:r>
              <a:rPr lang="ru-RU" sz="3200" b="1" dirty="0">
                <a:solidFill>
                  <a:prstClr val="black"/>
                </a:solidFill>
              </a:rPr>
              <a:t> (на </a:t>
            </a:r>
            <a:r>
              <a:rPr lang="ru-RU" sz="3200" b="1" dirty="0" err="1">
                <a:solidFill>
                  <a:prstClr val="black"/>
                </a:solidFill>
              </a:rPr>
              <a:t>базі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err="1">
                <a:solidFill>
                  <a:prstClr val="black"/>
                </a:solidFill>
              </a:rPr>
              <a:t>найбільш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err="1">
                <a:solidFill>
                  <a:prstClr val="black"/>
                </a:solidFill>
              </a:rPr>
              <a:t>інноваційних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3200" b="1" dirty="0" err="1" smtClean="0">
                <a:solidFill>
                  <a:prstClr val="black"/>
                </a:solidFill>
              </a:rPr>
              <a:t>бібліотек</a:t>
            </a:r>
            <a:r>
              <a:rPr lang="ru-RU" sz="3200" b="1" dirty="0" smtClean="0">
                <a:solidFill>
                  <a:prstClr val="black"/>
                </a:solidFill>
              </a:rPr>
              <a:t> </a:t>
            </a:r>
            <a:r>
              <a:rPr lang="ru-RU" sz="3200" b="1" dirty="0">
                <a:solidFill>
                  <a:prstClr val="black"/>
                </a:solidFill>
              </a:rPr>
              <a:t>ЗВО). </a:t>
            </a:r>
            <a:endParaRPr lang="ru-RU" sz="3200" b="1" u="sng" dirty="0">
              <a:solidFill>
                <a:srgbClr val="86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49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290" y="1"/>
            <a:ext cx="8845420" cy="746448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860000"/>
                </a:solidFill>
              </a:rPr>
              <a:t>СПИСОК ВИКОРИСТАНИХ ДЖЕРЕЛ</a:t>
            </a:r>
            <a:endParaRPr lang="ru-RU" sz="3600" b="1" dirty="0">
              <a:solidFill>
                <a:srgbClr val="86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595" y="634482"/>
            <a:ext cx="8640147" cy="622351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Колесникова </a:t>
            </a:r>
            <a:r>
              <a:rPr lang="ru-RU" b="1" dirty="0"/>
              <a:t>Т. </a:t>
            </a:r>
            <a:r>
              <a:rPr lang="ru-RU" b="1" dirty="0" err="1"/>
              <a:t>Стратегія</a:t>
            </a:r>
            <a:r>
              <a:rPr lang="ru-RU" b="1" dirty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/>
              <a:t>бібліотек</a:t>
            </a:r>
            <a:r>
              <a:rPr lang="ru-RU" b="1" dirty="0"/>
              <a:t> </a:t>
            </a:r>
            <a:r>
              <a:rPr lang="ru-RU" b="1" dirty="0" err="1"/>
              <a:t>вищих</a:t>
            </a:r>
            <a:r>
              <a:rPr lang="ru-RU" b="1" dirty="0"/>
              <a:t> </a:t>
            </a:r>
            <a:r>
              <a:rPr lang="ru-RU" b="1" dirty="0" err="1"/>
              <a:t>шкіл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на 2013-2015 </a:t>
            </a:r>
            <a:r>
              <a:rPr lang="ru-RU" b="1" dirty="0" err="1"/>
              <a:t>рр</a:t>
            </a:r>
            <a:r>
              <a:rPr lang="ru-RU" b="1" dirty="0"/>
              <a:t>.: </a:t>
            </a:r>
            <a:r>
              <a:rPr lang="ru-RU" b="1" dirty="0" err="1"/>
              <a:t>бачення</a:t>
            </a:r>
            <a:r>
              <a:rPr lang="ru-RU" b="1" dirty="0"/>
              <a:t> </a:t>
            </a:r>
            <a:r>
              <a:rPr lang="ru-RU" b="1" dirty="0" err="1"/>
              <a:t>професіонала</a:t>
            </a:r>
            <a:r>
              <a:rPr lang="ru-RU" b="1" dirty="0"/>
              <a:t> // </a:t>
            </a:r>
            <a:r>
              <a:rPr lang="ru-RU" b="1" dirty="0" err="1"/>
              <a:t>Вісник</a:t>
            </a:r>
            <a:r>
              <a:rPr lang="ru-RU" b="1" dirty="0"/>
              <a:t> </a:t>
            </a:r>
            <a:r>
              <a:rPr lang="ru-RU" b="1" dirty="0" err="1"/>
              <a:t>Львівського</a:t>
            </a:r>
            <a:r>
              <a:rPr lang="ru-RU" b="1" dirty="0"/>
              <a:t> </a:t>
            </a:r>
            <a:r>
              <a:rPr lang="ru-RU" b="1" dirty="0" err="1"/>
              <a:t>університету</a:t>
            </a:r>
            <a:r>
              <a:rPr lang="ru-RU" b="1" dirty="0"/>
              <a:t>. Сер. : </a:t>
            </a:r>
            <a:r>
              <a:rPr lang="ru-RU" b="1" dirty="0" err="1"/>
              <a:t>Книгознавство</a:t>
            </a:r>
            <a:r>
              <a:rPr lang="ru-RU" b="1" dirty="0"/>
              <a:t>, </a:t>
            </a:r>
            <a:r>
              <a:rPr lang="ru-RU" b="1" dirty="0" err="1"/>
              <a:t>бібліотекознавство</a:t>
            </a:r>
            <a:r>
              <a:rPr lang="ru-RU" b="1" dirty="0"/>
              <a:t> та </a:t>
            </a:r>
            <a:r>
              <a:rPr lang="ru-RU" b="1" dirty="0" err="1"/>
              <a:t>інформаційні</a:t>
            </a:r>
            <a:r>
              <a:rPr lang="ru-RU" b="1" dirty="0"/>
              <a:t> </a:t>
            </a:r>
            <a:r>
              <a:rPr lang="ru-RU" b="1" dirty="0" err="1"/>
              <a:t>технології</a:t>
            </a:r>
            <a:r>
              <a:rPr lang="ru-RU" b="1" dirty="0"/>
              <a:t>. – </a:t>
            </a:r>
            <a:r>
              <a:rPr lang="ru-RU" b="1" dirty="0" err="1" smtClean="0"/>
              <a:t>Львів</a:t>
            </a:r>
            <a:r>
              <a:rPr lang="ru-RU" b="1" dirty="0" smtClean="0"/>
              <a:t>, </a:t>
            </a:r>
            <a:r>
              <a:rPr lang="ru-RU" b="1" dirty="0"/>
              <a:t>2014. – </a:t>
            </a:r>
            <a:r>
              <a:rPr lang="ru-RU" b="1" dirty="0" err="1"/>
              <a:t>Вип</a:t>
            </a:r>
            <a:r>
              <a:rPr lang="ru-RU" b="1" dirty="0"/>
              <a:t>. 8. – С. 142–148</a:t>
            </a:r>
            <a:r>
              <a:rPr lang="ru-RU" b="1" dirty="0" smtClean="0"/>
              <a:t>. – Режим доступу: </a:t>
            </a:r>
            <a:r>
              <a:rPr lang="en-US" b="1" dirty="0">
                <a:hlinkClick r:id="rId2"/>
              </a:rPr>
              <a:t>http://</a:t>
            </a:r>
            <a:r>
              <a:rPr lang="en-US" b="1" dirty="0" smtClean="0">
                <a:hlinkClick r:id="rId2"/>
              </a:rPr>
              <a:t>eadnurt.diit.edu.ua:82/jspui/handle/123456789/1915</a:t>
            </a:r>
            <a:r>
              <a:rPr lang="uk-UA" b="1" dirty="0" smtClean="0"/>
              <a:t> </a:t>
            </a:r>
            <a:endParaRPr lang="ru-RU" b="1" dirty="0" smtClean="0"/>
          </a:p>
          <a:p>
            <a:r>
              <a:rPr lang="ru-RU" b="1" dirty="0" smtClean="0"/>
              <a:t>Колесникова</a:t>
            </a:r>
            <a:r>
              <a:rPr lang="ru-RU" b="1" dirty="0"/>
              <a:t>, Т. О. </a:t>
            </a:r>
            <a:r>
              <a:rPr lang="ru-RU" b="1" dirty="0" err="1"/>
              <a:t>Танці</a:t>
            </a:r>
            <a:r>
              <a:rPr lang="ru-RU" b="1" dirty="0"/>
              <a:t> </a:t>
            </a:r>
            <a:r>
              <a:rPr lang="ru-RU" b="1" dirty="0" err="1"/>
              <a:t>крапель</a:t>
            </a:r>
            <a:r>
              <a:rPr lang="ru-RU" b="1" dirty="0"/>
              <a:t> на </a:t>
            </a:r>
            <a:r>
              <a:rPr lang="ru-RU" b="1" dirty="0" err="1"/>
              <a:t>воді</a:t>
            </a:r>
            <a:r>
              <a:rPr lang="ru-RU" b="1" dirty="0"/>
              <a:t> з </a:t>
            </a:r>
            <a:r>
              <a:rPr lang="ru-RU" b="1" dirty="0" err="1"/>
              <a:t>елементами</a:t>
            </a:r>
            <a:r>
              <a:rPr lang="ru-RU" b="1" dirty="0"/>
              <a:t> </a:t>
            </a:r>
            <a:r>
              <a:rPr lang="ru-RU" b="1" dirty="0" err="1"/>
              <a:t>айкідо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розвиток</a:t>
            </a:r>
            <a:r>
              <a:rPr lang="ru-RU" b="1" dirty="0"/>
              <a:t> «</a:t>
            </a:r>
            <a:r>
              <a:rPr lang="en-US" b="1" dirty="0"/>
              <a:t>Library Publishing» </a:t>
            </a:r>
            <a:r>
              <a:rPr lang="ru-RU" b="1" dirty="0"/>
              <a:t>у ВНЗ </a:t>
            </a:r>
            <a:r>
              <a:rPr lang="ru-RU" b="1" dirty="0" err="1"/>
              <a:t>України</a:t>
            </a:r>
            <a:r>
              <a:rPr lang="ru-RU" b="1" dirty="0"/>
              <a:t> // </a:t>
            </a:r>
            <a:r>
              <a:rPr lang="ru-RU" b="1" dirty="0" err="1"/>
              <a:t>Вісн</a:t>
            </a:r>
            <a:r>
              <a:rPr lang="ru-RU" b="1" dirty="0"/>
              <a:t>. Одес. нац. ун-ту. </a:t>
            </a:r>
            <a:r>
              <a:rPr lang="ru-RU" b="1" dirty="0" err="1"/>
              <a:t>Бібліотекознавство</a:t>
            </a:r>
            <a:r>
              <a:rPr lang="ru-RU" b="1" dirty="0"/>
              <a:t>, </a:t>
            </a:r>
            <a:r>
              <a:rPr lang="ru-RU" b="1" dirty="0" err="1"/>
              <a:t>бібліографознавство</a:t>
            </a:r>
            <a:r>
              <a:rPr lang="ru-RU" b="1" dirty="0"/>
              <a:t>, </a:t>
            </a:r>
            <a:r>
              <a:rPr lang="ru-RU" b="1" dirty="0" err="1"/>
              <a:t>книгознавство</a:t>
            </a:r>
            <a:r>
              <a:rPr lang="ru-RU" b="1" dirty="0"/>
              <a:t>. – 2017. – Т. 22, № 2 (18). – С. 285–304. Режим доступу: </a:t>
            </a:r>
            <a:r>
              <a:rPr lang="en-US" b="1" dirty="0">
                <a:hlinkClick r:id="rId3"/>
              </a:rPr>
              <a:t>http://eadnurt.diit.edu.ua/jspui/bitstream/123456789/10284/1/Kolesnykova.pdf</a:t>
            </a:r>
            <a:r>
              <a:rPr lang="en-US" b="1" dirty="0" smtClean="0"/>
              <a:t>.</a:t>
            </a:r>
            <a:endParaRPr lang="uk-UA" b="1" dirty="0" smtClean="0"/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uk-UA" b="1" dirty="0" smtClean="0"/>
              <a:t>   </a:t>
            </a:r>
            <a:r>
              <a:rPr lang="en-US" b="1" dirty="0" smtClean="0"/>
              <a:t>  </a:t>
            </a:r>
            <a:endParaRPr lang="uk-UA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055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4400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895739"/>
            <a:ext cx="7886700" cy="5281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4400" b="1" dirty="0" smtClean="0">
              <a:solidFill>
                <a:srgbClr val="860000"/>
              </a:solidFill>
            </a:endParaRPr>
          </a:p>
          <a:p>
            <a:pPr marL="0" indent="0">
              <a:buNone/>
            </a:pPr>
            <a:endParaRPr lang="uk-UA" sz="4400" b="1" dirty="0">
              <a:solidFill>
                <a:srgbClr val="860000"/>
              </a:solidFill>
            </a:endParaRPr>
          </a:p>
          <a:p>
            <a:pPr marL="0" indent="0" algn="ctr">
              <a:buNone/>
            </a:pPr>
            <a:r>
              <a:rPr lang="uk-UA" sz="4800" b="1" dirty="0" smtClean="0">
                <a:solidFill>
                  <a:srgbClr val="860000"/>
                </a:solidFill>
              </a:rPr>
              <a:t>Дякую за увагу!</a:t>
            </a:r>
          </a:p>
          <a:p>
            <a:pPr algn="ctr"/>
            <a:endParaRPr lang="uk-UA" sz="4800" b="1" dirty="0">
              <a:solidFill>
                <a:srgbClr val="860000"/>
              </a:solidFill>
            </a:endParaRPr>
          </a:p>
          <a:p>
            <a:pPr marL="0" indent="0" algn="ctr">
              <a:buNone/>
            </a:pPr>
            <a:r>
              <a:rPr lang="uk-UA" sz="4800" b="1" dirty="0" smtClean="0">
                <a:solidFill>
                  <a:srgbClr val="860000"/>
                </a:solidFill>
              </a:rPr>
              <a:t>Запитання?</a:t>
            </a:r>
            <a:endParaRPr lang="ru-RU" sz="4800" b="1" dirty="0">
              <a:solidFill>
                <a:srgbClr val="8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9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1"/>
            <a:ext cx="8864081" cy="76511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860000"/>
                </a:solidFill>
              </a:rPr>
              <a:t>Бібліотека як неповоротка бабуся?</a:t>
            </a:r>
            <a:endParaRPr lang="ru-RU" sz="3600" b="1" dirty="0">
              <a:solidFill>
                <a:srgbClr val="86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26" y="784366"/>
            <a:ext cx="7800391" cy="6099161"/>
          </a:xfrm>
        </p:spPr>
      </p:pic>
    </p:spTree>
    <p:extLst>
      <p:ext uri="{BB962C8B-B14F-4D97-AF65-F5344CB8AC3E}">
        <p14:creationId xmlns:p14="http://schemas.microsoft.com/office/powerpoint/2010/main" val="338664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130630"/>
            <a:ext cx="8845420" cy="156006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>
                <a:solidFill>
                  <a:srgbClr val="860000"/>
                </a:solidFill>
              </a:rPr>
              <a:t>БІБЛІОТЕКА ЗАКЛАДУ ВИЩОЇ ОСВІТИ ОЧАМИ СТУДЕНТІВ, МОЛОДИХ НАУКОВЦІВ І ВИКЛАДАЧІВ</a:t>
            </a:r>
            <a:endParaRPr lang="ru-RU" sz="3600" b="1" dirty="0">
              <a:solidFill>
                <a:srgbClr val="86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290" y="1660850"/>
            <a:ext cx="8845420" cy="5197150"/>
          </a:xfrm>
        </p:spPr>
        <p:txBody>
          <a:bodyPr>
            <a:normAutofit/>
          </a:bodyPr>
          <a:lstStyle/>
          <a:p>
            <a:r>
              <a:rPr lang="uk-UA" b="1" dirty="0" smtClean="0"/>
              <a:t>В </a:t>
            </a:r>
            <a:r>
              <a:rPr lang="uk-UA" b="1" dirty="0"/>
              <a:t>сьогоднішній стрімкий час </a:t>
            </a:r>
            <a:r>
              <a:rPr lang="uk-UA" b="1" dirty="0" smtClean="0"/>
              <a:t>молодь </a:t>
            </a:r>
            <a:r>
              <a:rPr lang="uk-UA" b="1" dirty="0"/>
              <a:t>дуже </a:t>
            </a:r>
            <a:r>
              <a:rPr lang="uk-UA" b="1" dirty="0" smtClean="0"/>
              <a:t>часто сприймає Бібліотеку як застарілу, неповоротку, не сучасну бабусю, яка їм зовсім не цікава.</a:t>
            </a:r>
          </a:p>
          <a:p>
            <a:r>
              <a:rPr lang="uk-UA" b="1" dirty="0" smtClean="0"/>
              <a:t>Керівники ЗВО, не маючи вагомих доказів осучаснення Бібліотеки та її реального вкладу в </a:t>
            </a:r>
            <a:r>
              <a:rPr lang="uk-UA" b="1" dirty="0" err="1" smtClean="0"/>
              <a:t>освітньо-наукові</a:t>
            </a:r>
            <a:r>
              <a:rPr lang="uk-UA" b="1" dirty="0" smtClean="0"/>
              <a:t> процеси, приймають рішення щодо скорочення фінансування та штатів. </a:t>
            </a:r>
          </a:p>
          <a:p>
            <a:r>
              <a:rPr lang="uk-UA" b="1" dirty="0" smtClean="0"/>
              <a:t>Директори бібліотек,</a:t>
            </a:r>
            <a:r>
              <a:rPr lang="ru-RU" b="1" dirty="0" smtClean="0"/>
              <a:t> </a:t>
            </a:r>
            <a:r>
              <a:rPr lang="ru-RU" b="1" dirty="0" err="1" smtClean="0"/>
              <a:t>уникаючи</a:t>
            </a:r>
            <a:r>
              <a:rPr lang="ru-RU" b="1" dirty="0" smtClean="0"/>
              <a:t> </a:t>
            </a:r>
            <a:r>
              <a:rPr lang="ru-RU" b="1" dirty="0" err="1"/>
              <a:t>вибудовування</a:t>
            </a:r>
            <a:r>
              <a:rPr lang="ru-RU" b="1" dirty="0"/>
              <a:t> </a:t>
            </a:r>
            <a:r>
              <a:rPr lang="ru-RU" b="1" dirty="0" err="1" smtClean="0"/>
              <a:t>цифрової</a:t>
            </a:r>
            <a:r>
              <a:rPr lang="ru-RU" b="1" dirty="0" smtClean="0"/>
              <a:t> </a:t>
            </a:r>
            <a:r>
              <a:rPr lang="ru-RU" b="1" dirty="0" err="1" smtClean="0"/>
              <a:t>стратегії</a:t>
            </a:r>
            <a:r>
              <a:rPr lang="ru-RU" b="1" dirty="0" smtClean="0"/>
              <a:t> з </a:t>
            </a:r>
            <a:r>
              <a:rPr lang="ru-RU" b="1" dirty="0" err="1" smtClean="0"/>
              <a:t>урахуванням</a:t>
            </a:r>
            <a:r>
              <a:rPr lang="ru-RU" b="1" dirty="0" smtClean="0"/>
              <a:t> </a:t>
            </a:r>
            <a:r>
              <a:rPr lang="ru-RU" b="1" dirty="0" err="1" smtClean="0"/>
              <a:t>нових</a:t>
            </a:r>
            <a:r>
              <a:rPr lang="ru-RU" b="1" dirty="0" smtClean="0"/>
              <a:t> </a:t>
            </a:r>
            <a:r>
              <a:rPr lang="ru-RU" b="1" dirty="0" err="1" smtClean="0"/>
              <a:t>освітніх</a:t>
            </a:r>
            <a:r>
              <a:rPr lang="ru-RU" b="1" dirty="0" smtClean="0"/>
              <a:t>, </a:t>
            </a:r>
            <a:r>
              <a:rPr lang="ru-RU" b="1" dirty="0" err="1" smtClean="0"/>
              <a:t>педагогічних</a:t>
            </a:r>
            <a:r>
              <a:rPr lang="ru-RU" b="1" dirty="0" smtClean="0"/>
              <a:t> і </a:t>
            </a:r>
            <a:r>
              <a:rPr lang="ru-RU" b="1" dirty="0" err="1" smtClean="0"/>
              <a:t>наукових</a:t>
            </a:r>
            <a:r>
              <a:rPr lang="ru-RU" b="1" dirty="0" smtClean="0"/>
              <a:t> </a:t>
            </a:r>
            <a:r>
              <a:rPr lang="ru-RU" b="1" dirty="0" err="1" smtClean="0"/>
              <a:t>підходів</a:t>
            </a:r>
            <a:r>
              <a:rPr lang="ru-RU" b="1" dirty="0" smtClean="0"/>
              <a:t> до </a:t>
            </a:r>
            <a:r>
              <a:rPr lang="ru-RU" b="1" dirty="0" err="1" smtClean="0"/>
              <a:t>навчання</a:t>
            </a:r>
            <a:r>
              <a:rPr lang="ru-RU" b="1" dirty="0" smtClean="0"/>
              <a:t> </a:t>
            </a:r>
            <a:r>
              <a:rPr lang="ru-RU" b="1" dirty="0" err="1" smtClean="0"/>
              <a:t>студентів</a:t>
            </a:r>
            <a:r>
              <a:rPr lang="ru-RU" b="1" dirty="0" smtClean="0"/>
              <a:t> і </a:t>
            </a:r>
            <a:r>
              <a:rPr lang="ru-RU" b="1" dirty="0" err="1" smtClean="0"/>
              <a:t>докторантів</a:t>
            </a:r>
            <a:r>
              <a:rPr lang="ru-RU" b="1" dirty="0" smtClean="0"/>
              <a:t>, НЕ </a:t>
            </a:r>
            <a:r>
              <a:rPr lang="ru-RU" b="1" dirty="0" err="1" smtClean="0"/>
              <a:t>дають</a:t>
            </a:r>
            <a:r>
              <a:rPr lang="ru-RU" b="1" dirty="0" smtClean="0"/>
              <a:t> </a:t>
            </a:r>
            <a:r>
              <a:rPr lang="ru-RU" b="1" dirty="0" err="1" smtClean="0"/>
              <a:t>можливості</a:t>
            </a:r>
            <a:r>
              <a:rPr lang="ru-RU" b="1" dirty="0" smtClean="0"/>
              <a:t> БІБЛІОТЕЦІ </a:t>
            </a:r>
            <a:r>
              <a:rPr lang="ru-RU" b="1" dirty="0" err="1" smtClean="0"/>
              <a:t>розкрити</a:t>
            </a:r>
            <a:r>
              <a:rPr lang="ru-RU" b="1" dirty="0" smtClean="0"/>
              <a:t> </a:t>
            </a:r>
            <a:r>
              <a:rPr lang="ru-RU" b="1" dirty="0" err="1" smtClean="0"/>
              <a:t>свій</a:t>
            </a:r>
            <a:r>
              <a:rPr lang="ru-RU" b="1" dirty="0" smtClean="0"/>
              <a:t> </a:t>
            </a:r>
            <a:r>
              <a:rPr lang="ru-RU" b="1" dirty="0" err="1" smtClean="0"/>
              <a:t>потенціал</a:t>
            </a:r>
            <a:r>
              <a:rPr lang="ru-RU" b="1" dirty="0" smtClean="0"/>
              <a:t>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958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7624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rgbClr val="860000"/>
                </a:solidFill>
              </a:rPr>
              <a:t>Лише розкриваючи свої неймовірні можливості, Бібліотека, як співаюча Монсеррат Кабальє, зможе стати цікавою для молоді </a:t>
            </a:r>
            <a:endParaRPr lang="ru-RU" sz="2800" b="1" dirty="0">
              <a:solidFill>
                <a:srgbClr val="86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" y="1398190"/>
            <a:ext cx="8136294" cy="5459809"/>
          </a:xfrm>
        </p:spPr>
      </p:pic>
    </p:spTree>
    <p:extLst>
      <p:ext uri="{BB962C8B-B14F-4D97-AF65-F5344CB8AC3E}">
        <p14:creationId xmlns:p14="http://schemas.microsoft.com/office/powerpoint/2010/main" val="19676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19673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rgbClr val="860000"/>
                </a:solidFill>
              </a:rPr>
              <a:t>Бібліотеки потребують «крапель</a:t>
            </a:r>
            <a:r>
              <a:rPr lang="uk-UA" sz="2800" b="1" smtClean="0">
                <a:solidFill>
                  <a:srgbClr val="860000"/>
                </a:solidFill>
              </a:rPr>
              <a:t>»           довголіття та </a:t>
            </a:r>
            <a:r>
              <a:rPr lang="uk-UA" sz="2800" b="1" dirty="0" smtClean="0">
                <a:solidFill>
                  <a:srgbClr val="860000"/>
                </a:solidFill>
              </a:rPr>
              <a:t>привабливості</a:t>
            </a:r>
            <a:endParaRPr lang="ru-RU" sz="2800" b="1" dirty="0">
              <a:solidFill>
                <a:srgbClr val="86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78" y="1127816"/>
            <a:ext cx="7271806" cy="5730184"/>
          </a:xfrm>
        </p:spPr>
      </p:pic>
    </p:spTree>
    <p:extLst>
      <p:ext uri="{BB962C8B-B14F-4D97-AF65-F5344CB8AC3E}">
        <p14:creationId xmlns:p14="http://schemas.microsoft.com/office/powerpoint/2010/main" val="18474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130630"/>
            <a:ext cx="8845420" cy="1212978"/>
          </a:xfrm>
        </p:spPr>
        <p:txBody>
          <a:bodyPr>
            <a:normAutofit/>
          </a:bodyPr>
          <a:lstStyle/>
          <a:p>
            <a:pPr algn="ctr"/>
            <a:r>
              <a:rPr lang="uk-UA" sz="3800" b="1" dirty="0" smtClean="0">
                <a:solidFill>
                  <a:srgbClr val="860000"/>
                </a:solidFill>
              </a:rPr>
              <a:t>ЕЛІКСИР МАКРОПУЛОСА –</a:t>
            </a:r>
            <a:br>
              <a:rPr lang="uk-UA" sz="3800" b="1" dirty="0" smtClean="0">
                <a:solidFill>
                  <a:srgbClr val="860000"/>
                </a:solidFill>
              </a:rPr>
            </a:br>
            <a:r>
              <a:rPr lang="uk-UA" sz="3800" b="1" dirty="0" smtClean="0">
                <a:solidFill>
                  <a:srgbClr val="860000"/>
                </a:solidFill>
              </a:rPr>
              <a:t>для БІБЛІОТЕК ЗВО УКРАЇНИ</a:t>
            </a:r>
            <a:endParaRPr lang="ru-RU" sz="3800" b="1" dirty="0">
              <a:solidFill>
                <a:srgbClr val="86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935" y="1492898"/>
            <a:ext cx="8752114" cy="513183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uk-UA" sz="3600" b="1" dirty="0">
                <a:solidFill>
                  <a:prstClr val="black"/>
                </a:solidFill>
              </a:rPr>
              <a:t>Бібліотеки потребують </a:t>
            </a:r>
            <a:endParaRPr lang="ru-RU" sz="3600" b="1" i="1" dirty="0" smtClean="0"/>
          </a:p>
          <a:p>
            <a:pPr marL="0" indent="0">
              <a:buNone/>
            </a:pPr>
            <a:r>
              <a:rPr lang="uk-UA" sz="3600" b="1" i="1" dirty="0"/>
              <a:t>с</a:t>
            </a:r>
            <a:r>
              <a:rPr lang="uk-UA" sz="3600" b="1" i="1" dirty="0" smtClean="0"/>
              <a:t>воєрідних 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крапель</a:t>
            </a:r>
            <a:r>
              <a:rPr lang="ru-RU" sz="3600" b="1" i="1" dirty="0" smtClean="0"/>
              <a:t>  </a:t>
            </a:r>
            <a:r>
              <a:rPr lang="ru-RU" sz="3600" b="1" i="1" dirty="0" err="1" smtClean="0"/>
              <a:t>довголіття</a:t>
            </a:r>
            <a:r>
              <a:rPr lang="ru-RU" sz="3600" b="1" i="1" dirty="0" smtClean="0"/>
              <a:t>  та </a:t>
            </a:r>
            <a:r>
              <a:rPr lang="ru-RU" sz="3600" b="1" i="1" dirty="0" err="1" smtClean="0"/>
              <a:t>привабливості</a:t>
            </a:r>
            <a:r>
              <a:rPr lang="ru-RU" sz="3600" b="1" i="1" dirty="0" smtClean="0"/>
              <a:t>. </a:t>
            </a:r>
            <a:r>
              <a:rPr lang="uk-UA" sz="3600" b="1" dirty="0" smtClean="0"/>
              <a:t>І сьогодні цим  засобом  </a:t>
            </a:r>
            <a:r>
              <a:rPr lang="uk-UA" sz="3600" b="1" dirty="0" err="1" smtClean="0"/>
              <a:t>Макропулоса</a:t>
            </a:r>
            <a:r>
              <a:rPr lang="uk-UA" sz="3600" b="1" dirty="0" smtClean="0"/>
              <a:t> - є </a:t>
            </a:r>
            <a:endParaRPr lang="ru-RU" sz="3600" b="1" u="sng" dirty="0"/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860000"/>
                </a:solidFill>
                <a:latin typeface="Calibri Light"/>
                <a:ea typeface="+mj-ea"/>
                <a:cs typeface="+mj-cs"/>
              </a:rPr>
              <a:t>КОНЦЕНТРАЦІЯ </a:t>
            </a:r>
            <a:r>
              <a:rPr lang="ru-RU" sz="3600" b="1" dirty="0">
                <a:solidFill>
                  <a:srgbClr val="860000"/>
                </a:solidFill>
                <a:latin typeface="Calibri Light"/>
                <a:ea typeface="+mj-ea"/>
                <a:cs typeface="+mj-cs"/>
              </a:rPr>
              <a:t>НА ЦИФРОВІЙ СТРАТЕГІЇ </a:t>
            </a:r>
            <a:r>
              <a:rPr lang="ru-RU" sz="3600" b="1" dirty="0" smtClean="0">
                <a:solidFill>
                  <a:srgbClr val="860000"/>
                </a:solidFill>
                <a:latin typeface="Calibri Light"/>
                <a:ea typeface="+mj-ea"/>
                <a:cs typeface="+mj-cs"/>
              </a:rPr>
              <a:t> 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prstClr val="black"/>
                </a:solidFill>
              </a:rPr>
              <a:t>з</a:t>
            </a:r>
            <a:r>
              <a:rPr lang="ru-RU" sz="3600" b="1" dirty="0" smtClean="0">
                <a:solidFill>
                  <a:prstClr val="black"/>
                </a:solidFill>
              </a:rPr>
              <a:t> </a:t>
            </a:r>
            <a:r>
              <a:rPr lang="ru-RU" sz="3600" b="1" dirty="0" err="1" smtClean="0">
                <a:solidFill>
                  <a:prstClr val="black"/>
                </a:solidFill>
              </a:rPr>
              <a:t>численними</a:t>
            </a:r>
            <a:r>
              <a:rPr lang="ru-RU" sz="3600" b="1" dirty="0" smtClean="0">
                <a:solidFill>
                  <a:prstClr val="black"/>
                </a:solidFill>
              </a:rPr>
              <a:t> </a:t>
            </a:r>
            <a:r>
              <a:rPr lang="ru-RU" sz="3600" b="1" dirty="0" err="1" smtClean="0">
                <a:solidFill>
                  <a:prstClr val="black"/>
                </a:solidFill>
              </a:rPr>
              <a:t>інгредієнтами</a:t>
            </a:r>
            <a:endParaRPr lang="ru-RU" sz="3600" b="1" dirty="0">
              <a:solidFill>
                <a:prstClr val="black"/>
              </a:solidFill>
            </a:endParaRPr>
          </a:p>
          <a:p>
            <a:endParaRPr lang="ru-RU" sz="3600" b="1" u="sng" dirty="0" smtClean="0"/>
          </a:p>
          <a:p>
            <a:endParaRPr lang="ru-RU" b="1" u="sng" dirty="0"/>
          </a:p>
          <a:p>
            <a:endParaRPr lang="ru-RU" b="1" u="sng" dirty="0" smtClean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08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9292"/>
            <a:ext cx="9143999" cy="57849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 smtClean="0">
                <a:solidFill>
                  <a:srgbClr val="860000"/>
                </a:solidFill>
              </a:rPr>
              <a:t>СКЛАДОВІ   КРАПЕЛЬ  </a:t>
            </a:r>
            <a:r>
              <a:rPr lang="uk-UA" sz="4000" b="1" dirty="0" smtClean="0">
                <a:solidFill>
                  <a:srgbClr val="860000"/>
                </a:solidFill>
              </a:rPr>
              <a:t>МАКРОПУЛОСА</a:t>
            </a:r>
            <a:endParaRPr lang="ru-RU" sz="4000" b="1" dirty="0">
              <a:solidFill>
                <a:srgbClr val="86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5110"/>
            <a:ext cx="9144000" cy="6092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u="sng" dirty="0" smtClean="0">
                <a:solidFill>
                  <a:srgbClr val="860000"/>
                </a:solidFill>
              </a:rPr>
              <a:t>● ІНТЕГРАЦІЯ В НАУКОВИЙ ПРОЦЕС</a:t>
            </a:r>
          </a:p>
          <a:p>
            <a:pPr marL="0" indent="0">
              <a:buNone/>
            </a:pPr>
            <a:r>
              <a:rPr lang="ru-RU" sz="3000" b="1" dirty="0"/>
              <a:t> </a:t>
            </a:r>
            <a:r>
              <a:rPr lang="ru-RU" sz="3000" b="1" dirty="0" smtClean="0"/>
              <a:t>   </a:t>
            </a:r>
            <a:r>
              <a:rPr lang="ru-RU" sz="3000" b="1" dirty="0" err="1" smtClean="0"/>
              <a:t>Служби</a:t>
            </a:r>
            <a:r>
              <a:rPr lang="ru-RU" sz="3000" b="1" dirty="0" smtClean="0"/>
              <a:t> </a:t>
            </a:r>
            <a:r>
              <a:rPr lang="ru-RU" sz="3000" b="1" dirty="0" err="1"/>
              <a:t>підтримки</a:t>
            </a:r>
            <a:r>
              <a:rPr lang="ru-RU" sz="3000" b="1" dirty="0"/>
              <a:t> </a:t>
            </a:r>
            <a:r>
              <a:rPr lang="ru-RU" sz="3000" b="1" dirty="0" err="1"/>
              <a:t>публікацій</a:t>
            </a:r>
            <a:r>
              <a:rPr lang="ru-RU" sz="3000" b="1" dirty="0"/>
              <a:t> і </a:t>
            </a:r>
            <a:r>
              <a:rPr lang="ru-RU" sz="3000" b="1" dirty="0" err="1"/>
              <a:t>досліджень</a:t>
            </a:r>
            <a:r>
              <a:rPr lang="ru-RU" sz="3000" b="1" dirty="0"/>
              <a:t> є областями з </a:t>
            </a:r>
            <a:r>
              <a:rPr lang="ru-RU" sz="3000" b="1" dirty="0" err="1"/>
              <a:t>найбільшим</a:t>
            </a:r>
            <a:r>
              <a:rPr lang="ru-RU" sz="3000" b="1" dirty="0"/>
              <a:t> </a:t>
            </a:r>
            <a:r>
              <a:rPr lang="ru-RU" sz="3000" b="1" dirty="0" err="1"/>
              <a:t>потенціалом</a:t>
            </a:r>
            <a:r>
              <a:rPr lang="ru-RU" sz="3000" b="1" dirty="0"/>
              <a:t> для </a:t>
            </a:r>
            <a:r>
              <a:rPr lang="ru-RU" sz="3000" b="1" dirty="0" err="1"/>
              <a:t>майбутнього</a:t>
            </a:r>
            <a:r>
              <a:rPr lang="ru-RU" sz="3000" b="1" dirty="0"/>
              <a:t> </a:t>
            </a:r>
            <a:r>
              <a:rPr lang="ru-RU" sz="3000" b="1" dirty="0" err="1"/>
              <a:t>розвитку</a:t>
            </a:r>
            <a:r>
              <a:rPr lang="ru-RU" sz="3000" b="1" dirty="0"/>
              <a:t> </a:t>
            </a:r>
            <a:r>
              <a:rPr lang="ru-RU" sz="3000" b="1" dirty="0" err="1"/>
              <a:t>академічних</a:t>
            </a:r>
            <a:r>
              <a:rPr lang="ru-RU" sz="3000" b="1" dirty="0"/>
              <a:t> 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бібліотек</a:t>
            </a:r>
            <a:r>
              <a:rPr lang="ru-RU" sz="3000" b="1" dirty="0" smtClean="0"/>
              <a:t>.</a:t>
            </a:r>
          </a:p>
          <a:p>
            <a:pPr marL="0" indent="0">
              <a:buNone/>
            </a:pPr>
            <a:r>
              <a:rPr lang="ru-RU" sz="3000" b="1" dirty="0"/>
              <a:t>	 </a:t>
            </a:r>
            <a:r>
              <a:rPr lang="ru-RU" sz="3000" b="1" dirty="0" smtClean="0"/>
              <a:t>(</a:t>
            </a:r>
            <a:r>
              <a:rPr lang="en-US" sz="3000" b="1" dirty="0" smtClean="0"/>
              <a:t>Charles Watkinson</a:t>
            </a:r>
            <a:r>
              <a:rPr lang="uk-UA" sz="3000" b="1" dirty="0" smtClean="0"/>
              <a:t>, </a:t>
            </a:r>
            <a:r>
              <a:rPr lang="en-US" sz="3000" b="1" dirty="0" smtClean="0"/>
              <a:t>Library, </a:t>
            </a:r>
            <a:r>
              <a:rPr lang="en-US" sz="3000" b="1" dirty="0"/>
              <a:t>University of </a:t>
            </a:r>
            <a:r>
              <a:rPr lang="en-US" sz="3000" b="1" dirty="0" smtClean="0"/>
              <a:t>Michigan</a:t>
            </a:r>
            <a:r>
              <a:rPr lang="uk-UA" sz="3000" b="1" dirty="0" smtClean="0"/>
              <a:t>, </a:t>
            </a:r>
            <a:r>
              <a:rPr lang="ru-RU" sz="3000" b="1" dirty="0" smtClean="0"/>
              <a:t>2014).</a:t>
            </a:r>
          </a:p>
          <a:p>
            <a:pPr marL="0" indent="0">
              <a:buNone/>
            </a:pPr>
            <a:r>
              <a:rPr lang="ru-RU" sz="3000" b="1" dirty="0"/>
              <a:t> </a:t>
            </a:r>
            <a:r>
              <a:rPr lang="ru-RU" sz="3000" b="1" dirty="0" smtClean="0"/>
              <a:t>   </a:t>
            </a:r>
            <a:r>
              <a:rPr lang="ru-RU" sz="3000" b="1" dirty="0" err="1" smtClean="0"/>
              <a:t>Згідно</a:t>
            </a:r>
            <a:r>
              <a:rPr lang="ru-RU" sz="3000" b="1" dirty="0" smtClean="0"/>
              <a:t> з </a:t>
            </a:r>
            <a:r>
              <a:rPr lang="ru-RU" sz="3000" b="1" dirty="0"/>
              <a:t>результатами </a:t>
            </a:r>
            <a:r>
              <a:rPr lang="ru-RU" sz="3000" b="1" dirty="0" err="1"/>
              <a:t>всеукраїнського</a:t>
            </a:r>
            <a:r>
              <a:rPr lang="ru-RU" sz="3000" b="1" dirty="0"/>
              <a:t> </a:t>
            </a:r>
            <a:r>
              <a:rPr lang="ru-RU" sz="3000" b="1" dirty="0" err="1" smtClean="0"/>
              <a:t>досліджен-ня</a:t>
            </a:r>
            <a:r>
              <a:rPr lang="ru-RU" sz="3000" b="1" dirty="0" smtClean="0"/>
              <a:t> </a:t>
            </a:r>
            <a:r>
              <a:rPr lang="ru-RU" sz="3000" b="1" dirty="0"/>
              <a:t>«</a:t>
            </a:r>
            <a:r>
              <a:rPr lang="ru-RU" sz="3000" b="1" dirty="0" err="1"/>
              <a:t>Сервіси</a:t>
            </a:r>
            <a:r>
              <a:rPr lang="ru-RU" sz="3000" b="1" dirty="0"/>
              <a:t> «</a:t>
            </a:r>
            <a:r>
              <a:rPr lang="en-US" sz="3000" b="1" dirty="0"/>
              <a:t>Library </a:t>
            </a:r>
            <a:r>
              <a:rPr lang="en-US" sz="3000" b="1" dirty="0" smtClean="0"/>
              <a:t>Publishing»</a:t>
            </a:r>
            <a:r>
              <a:rPr lang="uk-UA" sz="3000" b="1" dirty="0" smtClean="0"/>
              <a:t> </a:t>
            </a:r>
            <a:r>
              <a:rPr lang="ru-RU" sz="3000" b="1" dirty="0" smtClean="0"/>
              <a:t>у </a:t>
            </a:r>
            <a:r>
              <a:rPr lang="ru-RU" sz="3000" b="1" dirty="0"/>
              <a:t>ВНЗ </a:t>
            </a:r>
            <a:r>
              <a:rPr lang="ru-RU" sz="3000" b="1" dirty="0" err="1"/>
              <a:t>України</a:t>
            </a:r>
            <a:r>
              <a:rPr lang="ru-RU" sz="3000" b="1" dirty="0"/>
              <a:t>» (трав.–черв. 2017 р., 111 </a:t>
            </a:r>
            <a:r>
              <a:rPr lang="ru-RU" sz="3000" b="1" dirty="0" err="1" smtClean="0"/>
              <a:t>бібліотек-респондентів</a:t>
            </a:r>
            <a:r>
              <a:rPr lang="ru-RU" sz="3000" b="1" dirty="0"/>
              <a:t>) </a:t>
            </a:r>
            <a:r>
              <a:rPr lang="ru-RU" sz="3000" b="1" dirty="0" err="1" smtClean="0"/>
              <a:t>сервіси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бібліотечного</a:t>
            </a:r>
            <a:r>
              <a:rPr lang="ru-RU" sz="3000" b="1" dirty="0" smtClean="0"/>
              <a:t> </a:t>
            </a:r>
            <a:r>
              <a:rPr lang="ru-RU" sz="3000" b="1" dirty="0" err="1"/>
              <a:t>видавництва</a:t>
            </a:r>
            <a:r>
              <a:rPr lang="ru-RU" sz="3000" b="1" dirty="0"/>
              <a:t> на </a:t>
            </a:r>
            <a:r>
              <a:rPr lang="ru-RU" sz="3000" b="1" dirty="0" err="1"/>
              <a:t>сьогодні</a:t>
            </a:r>
            <a:r>
              <a:rPr lang="ru-RU" sz="3000" b="1" dirty="0"/>
              <a:t>: а) </a:t>
            </a:r>
            <a:r>
              <a:rPr lang="ru-RU" sz="3000" b="1" dirty="0" err="1"/>
              <a:t>окремий</a:t>
            </a:r>
            <a:r>
              <a:rPr lang="ru-RU" sz="3000" b="1" dirty="0"/>
              <a:t> </a:t>
            </a:r>
            <a:r>
              <a:rPr lang="ru-RU" sz="3000" b="1" dirty="0" err="1"/>
              <a:t>напрямок</a:t>
            </a:r>
            <a:r>
              <a:rPr lang="ru-RU" sz="3000" b="1" dirty="0"/>
              <a:t> </a:t>
            </a:r>
            <a:r>
              <a:rPr lang="ru-RU" sz="3000" b="1" dirty="0" err="1"/>
              <a:t>роботи</a:t>
            </a:r>
            <a:r>
              <a:rPr lang="ru-RU" sz="3000" b="1" dirty="0"/>
              <a:t> – 23,4 </a:t>
            </a:r>
            <a:r>
              <a:rPr lang="ru-RU" sz="3000" b="1" dirty="0" smtClean="0"/>
              <a:t>% </a:t>
            </a:r>
            <a:r>
              <a:rPr lang="ru-RU" sz="3000" b="1" dirty="0" err="1" smtClean="0"/>
              <a:t>бібліотек</a:t>
            </a:r>
            <a:r>
              <a:rPr lang="ru-RU" sz="3000" b="1" dirty="0" smtClean="0"/>
              <a:t>; б</a:t>
            </a:r>
            <a:r>
              <a:rPr lang="ru-RU" sz="3000" b="1" dirty="0"/>
              <a:t>) </a:t>
            </a:r>
            <a:r>
              <a:rPr lang="ru-RU" sz="3000" b="1" dirty="0" err="1"/>
              <a:t>окремі</a:t>
            </a:r>
            <a:r>
              <a:rPr lang="ru-RU" sz="3000" b="1" dirty="0"/>
              <a:t> </a:t>
            </a:r>
            <a:r>
              <a:rPr lang="ru-RU" sz="3000" b="1" dirty="0" err="1"/>
              <a:t>послуги</a:t>
            </a:r>
            <a:r>
              <a:rPr lang="ru-RU" sz="3000" b="1" dirty="0"/>
              <a:t> – 30,6 %; в) не </a:t>
            </a:r>
            <a:r>
              <a:rPr lang="ru-RU" sz="3000" b="1" dirty="0" err="1"/>
              <a:t>практикуються</a:t>
            </a:r>
            <a:r>
              <a:rPr lang="ru-RU" sz="3000" b="1" dirty="0"/>
              <a:t>, але </a:t>
            </a:r>
            <a:r>
              <a:rPr lang="ru-RU" sz="3000" b="1" dirty="0" err="1"/>
              <a:t>плануються</a:t>
            </a:r>
            <a:r>
              <a:rPr lang="ru-RU" sz="3000" b="1" dirty="0"/>
              <a:t> </a:t>
            </a:r>
            <a:r>
              <a:rPr lang="ru-RU" sz="3000" b="1" dirty="0" smtClean="0"/>
              <a:t>– 36 % (Т. Колесникова, 2017)</a:t>
            </a:r>
            <a:endParaRPr lang="ru-RU" sz="3000" b="1" dirty="0" smtClean="0"/>
          </a:p>
          <a:p>
            <a:pPr marL="0" indent="0">
              <a:buNone/>
            </a:pPr>
            <a:endParaRPr lang="ru-RU" sz="3000" b="1" dirty="0" smtClean="0"/>
          </a:p>
          <a:p>
            <a:pPr marL="0" indent="0">
              <a:buNone/>
            </a:pPr>
            <a:endParaRPr lang="uk-UA" sz="3000" b="1" dirty="0"/>
          </a:p>
          <a:p>
            <a:pPr marL="0" indent="0">
              <a:buNone/>
            </a:pPr>
            <a:endParaRPr lang="ru-RU" sz="3000" b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6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46449"/>
          </a:xfrm>
        </p:spPr>
        <p:txBody>
          <a:bodyPr>
            <a:normAutofit fontScale="90000"/>
          </a:bodyPr>
          <a:lstStyle/>
          <a:p>
            <a:r>
              <a:rPr lang="uk-UA" sz="2400" b="1" i="1" dirty="0" err="1" smtClean="0">
                <a:solidFill>
                  <a:srgbClr val="860000"/>
                </a:solidFill>
              </a:rPr>
              <a:t>Продов</a:t>
            </a:r>
            <a:r>
              <a:rPr lang="uk-UA" sz="2400" b="1" i="1" dirty="0" smtClean="0">
                <a:solidFill>
                  <a:srgbClr val="860000"/>
                </a:solidFill>
              </a:rPr>
              <a:t>. </a:t>
            </a:r>
            <a:r>
              <a:rPr lang="uk-UA" sz="3400" b="1" dirty="0" smtClean="0">
                <a:solidFill>
                  <a:srgbClr val="860000"/>
                </a:solidFill>
              </a:rPr>
              <a:t>СКЛАДОВІ   </a:t>
            </a:r>
            <a:r>
              <a:rPr lang="uk-UA" sz="3400" b="1" dirty="0">
                <a:solidFill>
                  <a:srgbClr val="860000"/>
                </a:solidFill>
              </a:rPr>
              <a:t>КРАПЕЛЬ  МАКРОПУЛОСА</a:t>
            </a:r>
            <a:endParaRPr lang="ru-RU" sz="3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7078"/>
            <a:ext cx="9143999" cy="598092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860000"/>
                </a:solidFill>
              </a:rPr>
              <a:t>● ІНТЕГРАЦІЯ В ОСВІТНІЙ ПРОЦЕС  (</a:t>
            </a:r>
            <a:r>
              <a:rPr lang="en-US" sz="3200" b="1" dirty="0">
                <a:solidFill>
                  <a:srgbClr val="860000"/>
                </a:solidFill>
              </a:rPr>
              <a:t>Authentic Learning) </a:t>
            </a:r>
          </a:p>
          <a:p>
            <a:pPr marL="0" indent="0">
              <a:buNone/>
            </a:pPr>
            <a:r>
              <a:rPr lang="uk-UA" sz="3100" b="1" dirty="0" smtClean="0"/>
              <a:t>    </a:t>
            </a:r>
            <a:r>
              <a:rPr lang="ru-RU" sz="3100" b="1" dirty="0" smtClean="0"/>
              <a:t>Роль </a:t>
            </a:r>
            <a:r>
              <a:rPr lang="ru-RU" sz="3100" b="1" dirty="0" err="1"/>
              <a:t>бібліотекаря</a:t>
            </a:r>
            <a:r>
              <a:rPr lang="ru-RU" sz="3100" b="1" dirty="0"/>
              <a:t> в </a:t>
            </a:r>
            <a:r>
              <a:rPr lang="ru-RU" sz="3100" b="1" dirty="0" err="1"/>
              <a:t>якості</a:t>
            </a:r>
            <a:r>
              <a:rPr lang="ru-RU" sz="3100" b="1" dirty="0"/>
              <a:t> </a:t>
            </a:r>
            <a:r>
              <a:rPr lang="ru-RU" sz="3100" b="1" dirty="0" err="1"/>
              <a:t>наукового</a:t>
            </a:r>
            <a:r>
              <a:rPr lang="ru-RU" sz="3100" b="1" dirty="0"/>
              <a:t> </a:t>
            </a:r>
            <a:r>
              <a:rPr lang="ru-RU" sz="3100" b="1" dirty="0" err="1"/>
              <a:t>експерта</a:t>
            </a:r>
            <a:r>
              <a:rPr lang="ru-RU" sz="3100" b="1" dirty="0"/>
              <a:t>, </a:t>
            </a:r>
            <a:r>
              <a:rPr lang="ru-RU" sz="3100" b="1" dirty="0" err="1"/>
              <a:t>який</a:t>
            </a:r>
            <a:r>
              <a:rPr lang="ru-RU" sz="3100" b="1" dirty="0"/>
              <a:t> </a:t>
            </a:r>
            <a:r>
              <a:rPr lang="ru-RU" sz="3100" b="1" dirty="0" err="1"/>
              <a:t>співпрацює</a:t>
            </a:r>
            <a:r>
              <a:rPr lang="ru-RU" sz="3100" b="1" dirty="0"/>
              <a:t> в </a:t>
            </a:r>
            <a:r>
              <a:rPr lang="ru-RU" sz="3100" b="1" dirty="0" err="1"/>
              <a:t>галузі</a:t>
            </a:r>
            <a:r>
              <a:rPr lang="ru-RU" sz="3100" b="1" dirty="0"/>
              <a:t> </a:t>
            </a:r>
            <a:r>
              <a:rPr lang="ru-RU" sz="3100" b="1" dirty="0" err="1"/>
              <a:t>викладання</a:t>
            </a:r>
            <a:r>
              <a:rPr lang="ru-RU" sz="3100" b="1" dirty="0"/>
              <a:t> і </a:t>
            </a:r>
            <a:r>
              <a:rPr lang="ru-RU" sz="3100" b="1" dirty="0" err="1"/>
              <a:t>публікацій</a:t>
            </a:r>
            <a:r>
              <a:rPr lang="ru-RU" sz="3100" b="1" dirty="0"/>
              <a:t> в рамках </a:t>
            </a:r>
            <a:r>
              <a:rPr lang="ru-RU" sz="3100" b="1" dirty="0" err="1"/>
              <a:t>Навчальної</a:t>
            </a:r>
            <a:r>
              <a:rPr lang="ru-RU" sz="3100" b="1" dirty="0"/>
              <a:t> </a:t>
            </a:r>
            <a:r>
              <a:rPr lang="ru-RU" sz="3100" b="1" dirty="0" err="1"/>
              <a:t>програми</a:t>
            </a:r>
            <a:r>
              <a:rPr lang="ru-RU" sz="3100" b="1" dirty="0"/>
              <a:t> з науки, </a:t>
            </a:r>
            <a:r>
              <a:rPr lang="ru-RU" sz="3100" b="1" dirty="0" err="1"/>
              <a:t>демонструє</a:t>
            </a:r>
            <a:r>
              <a:rPr lang="ru-RU" sz="3100" b="1" dirty="0"/>
              <a:t> </a:t>
            </a:r>
            <a:r>
              <a:rPr lang="ru-RU" sz="3100" b="1" dirty="0" err="1"/>
              <a:t>перехід</a:t>
            </a:r>
            <a:r>
              <a:rPr lang="ru-RU" sz="3100" b="1" dirty="0"/>
              <a:t> </a:t>
            </a:r>
            <a:r>
              <a:rPr lang="ru-RU" sz="3100" b="1" dirty="0" err="1"/>
              <a:t>від</a:t>
            </a:r>
            <a:r>
              <a:rPr lang="ru-RU" sz="3100" b="1" dirty="0"/>
              <a:t> </a:t>
            </a:r>
            <a:r>
              <a:rPr lang="ru-RU" sz="3100" b="1" dirty="0" err="1"/>
              <a:t>бібліотекарів</a:t>
            </a:r>
            <a:r>
              <a:rPr lang="ru-RU" sz="3100" b="1" dirty="0"/>
              <a:t> як </a:t>
            </a:r>
            <a:r>
              <a:rPr lang="ru-RU" sz="3100" b="1" dirty="0" err="1"/>
              <a:t>традиційних</a:t>
            </a:r>
            <a:r>
              <a:rPr lang="ru-RU" sz="3100" b="1" dirty="0"/>
              <a:t> </a:t>
            </a:r>
            <a:r>
              <a:rPr lang="ru-RU" sz="3100" b="1" dirty="0" err="1"/>
              <a:t>зберігачів</a:t>
            </a:r>
            <a:r>
              <a:rPr lang="ru-RU" sz="3100" b="1" dirty="0"/>
              <a:t> </a:t>
            </a:r>
            <a:r>
              <a:rPr lang="ru-RU" sz="3100" b="1" dirty="0" err="1"/>
              <a:t>навчальних</a:t>
            </a:r>
            <a:r>
              <a:rPr lang="ru-RU" sz="3100" b="1" dirty="0"/>
              <a:t> </a:t>
            </a:r>
            <a:r>
              <a:rPr lang="ru-RU" sz="3100" b="1" dirty="0" err="1"/>
              <a:t>матеріалів</a:t>
            </a:r>
            <a:r>
              <a:rPr lang="ru-RU" sz="3100" b="1" dirty="0"/>
              <a:t> до </a:t>
            </a:r>
            <a:r>
              <a:rPr lang="ru-RU" sz="3100" b="1" dirty="0" err="1"/>
              <a:t>нових</a:t>
            </a:r>
            <a:r>
              <a:rPr lang="ru-RU" sz="3100" b="1" dirty="0"/>
              <a:t> ролей в </a:t>
            </a:r>
            <a:r>
              <a:rPr lang="ru-RU" sz="3100" b="1" dirty="0" err="1"/>
              <a:t>якості</a:t>
            </a:r>
            <a:r>
              <a:rPr lang="ru-RU" sz="3100" b="1" dirty="0"/>
              <a:t> </a:t>
            </a:r>
            <a:r>
              <a:rPr lang="ru-RU" sz="3100" b="1" dirty="0" err="1"/>
              <a:t>наставників</a:t>
            </a:r>
            <a:r>
              <a:rPr lang="ru-RU" sz="3100" b="1" dirty="0"/>
              <a:t>, </a:t>
            </a:r>
            <a:r>
              <a:rPr lang="ru-RU" sz="3100" b="1" dirty="0" err="1"/>
              <a:t>викладачів</a:t>
            </a:r>
            <a:r>
              <a:rPr lang="ru-RU" sz="3100" b="1" dirty="0"/>
              <a:t>, </a:t>
            </a:r>
            <a:r>
              <a:rPr lang="ru-RU" sz="3100" b="1" dirty="0" err="1"/>
              <a:t>видавців</a:t>
            </a:r>
            <a:r>
              <a:rPr lang="ru-RU" sz="3100" b="1" dirty="0"/>
              <a:t> і </a:t>
            </a:r>
            <a:r>
              <a:rPr lang="ru-RU" sz="3100" b="1" dirty="0" err="1"/>
              <a:t>творців</a:t>
            </a:r>
            <a:r>
              <a:rPr lang="ru-RU" sz="3100" b="1" dirty="0"/>
              <a:t> контенту.</a:t>
            </a:r>
          </a:p>
          <a:p>
            <a:pPr marL="0" indent="0">
              <a:buNone/>
            </a:pPr>
            <a:r>
              <a:rPr lang="ru-RU" sz="3100" b="1" dirty="0" smtClean="0"/>
              <a:t>   (</a:t>
            </a:r>
            <a:r>
              <a:rPr lang="en-US" sz="3100" b="1" dirty="0" err="1" smtClean="0"/>
              <a:t>Jurgen</a:t>
            </a:r>
            <a:r>
              <a:rPr lang="en-US" sz="3100" b="1" dirty="0" smtClean="0"/>
              <a:t> Schulte et al., Library, University of Technology Sydney,  2018). </a:t>
            </a:r>
            <a:endParaRPr lang="uk-UA" sz="3100" b="1" dirty="0" smtClean="0"/>
          </a:p>
          <a:p>
            <a:pPr marL="0" indent="0">
              <a:buNone/>
            </a:pPr>
            <a:r>
              <a:rPr lang="uk-UA" sz="3300" b="1" dirty="0" smtClean="0">
                <a:solidFill>
                  <a:srgbClr val="860000"/>
                </a:solidFill>
              </a:rPr>
              <a:t>   Публікація наукової статті  в рецензованому студентському журналі замість екзамену. </a:t>
            </a:r>
            <a:r>
              <a:rPr lang="uk-UA" sz="3100" b="1" dirty="0" smtClean="0"/>
              <a:t>Зарубіжний </a:t>
            </a:r>
            <a:r>
              <a:rPr lang="uk-UA" sz="3100" b="1" dirty="0"/>
              <a:t>досвід </a:t>
            </a:r>
            <a:r>
              <a:rPr lang="uk-UA" sz="3100" b="1" dirty="0" smtClean="0"/>
              <a:t>підтримки автентичного </a:t>
            </a:r>
            <a:r>
              <a:rPr lang="uk-UA" sz="3100" b="1" dirty="0"/>
              <a:t>і </a:t>
            </a:r>
            <a:r>
              <a:rPr lang="uk-UA" sz="3100" b="1" dirty="0" smtClean="0"/>
              <a:t>привабливого навчання розпочинається з розробки викладачами і бібліотекарями навчальних планів дисципліни.  Викладачі використовують дисциплінарні </a:t>
            </a:r>
            <a:r>
              <a:rPr lang="uk-UA" sz="3100" b="1" dirty="0"/>
              <a:t>та </a:t>
            </a:r>
            <a:r>
              <a:rPr lang="uk-UA" sz="3100" b="1" dirty="0" smtClean="0"/>
              <a:t>педагогічні знання, а співробітники бібліотек </a:t>
            </a:r>
            <a:r>
              <a:rPr lang="uk-UA" sz="3100" b="1" dirty="0"/>
              <a:t>використовують розширений набір </a:t>
            </a:r>
            <a:r>
              <a:rPr lang="uk-UA" sz="3100" b="1" dirty="0" smtClean="0"/>
              <a:t>професійних навичок </a:t>
            </a:r>
            <a:r>
              <a:rPr lang="uk-UA" sz="3100" b="1" dirty="0"/>
              <a:t>в області управління інформацією і знаннями, </a:t>
            </a:r>
            <a:r>
              <a:rPr lang="uk-UA" sz="3100" b="1" dirty="0" smtClean="0"/>
              <a:t>створення рукописів статей та їх видання в рецензованому журналі, а також комунікації.</a:t>
            </a:r>
          </a:p>
          <a:p>
            <a:pPr marL="0" indent="0">
              <a:buNone/>
            </a:pPr>
            <a:endParaRPr lang="uk-UA" sz="3100" b="1" dirty="0" smtClean="0"/>
          </a:p>
          <a:p>
            <a:pPr marL="0" indent="0">
              <a:buNone/>
            </a:pPr>
            <a:r>
              <a:rPr lang="uk-UA" sz="3100" b="1" dirty="0"/>
              <a:t> </a:t>
            </a:r>
            <a:r>
              <a:rPr lang="uk-UA" sz="3100" b="1" dirty="0" smtClean="0"/>
              <a:t> </a:t>
            </a:r>
            <a:r>
              <a:rPr lang="uk-UA" sz="3400" b="1" dirty="0" smtClean="0">
                <a:solidFill>
                  <a:srgbClr val="860000"/>
                </a:solidFill>
              </a:rPr>
              <a:t>В Україні досвіду включення бібліотекарів в автентичне навчання немає.</a:t>
            </a:r>
            <a:endParaRPr lang="en-US" sz="3400" b="1" dirty="0">
              <a:solidFill>
                <a:srgbClr val="86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0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0629"/>
            <a:ext cx="9144000" cy="771414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2800" i="1" dirty="0" smtClean="0">
                <a:solidFill>
                  <a:srgbClr val="860000"/>
                </a:solidFill>
              </a:rPr>
              <a:t>продовж. </a:t>
            </a:r>
            <a:r>
              <a:rPr lang="uk-UA" sz="3600" b="1" dirty="0" smtClean="0">
                <a:solidFill>
                  <a:srgbClr val="860000"/>
                </a:solidFill>
              </a:rPr>
              <a:t>СКЛАДОВІ КРАПЕЛЬ </a:t>
            </a:r>
            <a:r>
              <a:rPr lang="uk-UA" sz="3600" b="1" dirty="0">
                <a:solidFill>
                  <a:srgbClr val="860000"/>
                </a:solidFill>
              </a:rPr>
              <a:t>МАКРОПУЛОСА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30" y="914399"/>
            <a:ext cx="9013370" cy="5857103"/>
          </a:xfrm>
        </p:spPr>
        <p:txBody>
          <a:bodyPr>
            <a:normAutofit fontScale="85000" lnSpcReduction="10000"/>
          </a:bodyPr>
          <a:lstStyle/>
          <a:p>
            <a:r>
              <a:rPr lang="uk-UA" sz="3200" b="1" u="sng" dirty="0" smtClean="0">
                <a:solidFill>
                  <a:srgbClr val="860000"/>
                </a:solidFill>
              </a:rPr>
              <a:t>Український фаховий  </a:t>
            </a:r>
            <a:r>
              <a:rPr lang="uk-UA" sz="3200" b="1" u="sng" dirty="0">
                <a:solidFill>
                  <a:srgbClr val="860000"/>
                </a:solidFill>
              </a:rPr>
              <a:t>ж</a:t>
            </a:r>
            <a:r>
              <a:rPr lang="uk-UA" sz="3200" b="1" u="sng" dirty="0" smtClean="0">
                <a:solidFill>
                  <a:srgbClr val="860000"/>
                </a:solidFill>
              </a:rPr>
              <a:t>урнал </a:t>
            </a:r>
            <a:r>
              <a:rPr lang="uk-UA" sz="3200" b="1" u="sng" dirty="0" smtClean="0">
                <a:solidFill>
                  <a:srgbClr val="860000"/>
                </a:solidFill>
              </a:rPr>
              <a:t>(</a:t>
            </a:r>
            <a:r>
              <a:rPr lang="en-US" sz="3200" b="1" u="sng" dirty="0">
                <a:solidFill>
                  <a:srgbClr val="860000"/>
                </a:solidFill>
              </a:rPr>
              <a:t>L</a:t>
            </a:r>
            <a:r>
              <a:rPr lang="en-US" sz="3200" b="1" u="sng" dirty="0" smtClean="0">
                <a:solidFill>
                  <a:srgbClr val="860000"/>
                </a:solidFill>
              </a:rPr>
              <a:t>ibrary </a:t>
            </a:r>
            <a:r>
              <a:rPr lang="en-US" sz="3200" b="1" u="sng" dirty="0">
                <a:solidFill>
                  <a:srgbClr val="860000"/>
                </a:solidFill>
              </a:rPr>
              <a:t>and </a:t>
            </a:r>
            <a:r>
              <a:rPr lang="en-US" sz="3200" b="1" u="sng" dirty="0" smtClean="0">
                <a:solidFill>
                  <a:srgbClr val="860000"/>
                </a:solidFill>
              </a:rPr>
              <a:t>Information </a:t>
            </a:r>
            <a:r>
              <a:rPr lang="en-US" sz="3200" b="1" u="sng" dirty="0">
                <a:solidFill>
                  <a:srgbClr val="860000"/>
                </a:solidFill>
              </a:rPr>
              <a:t>S</a:t>
            </a:r>
            <a:r>
              <a:rPr lang="en-US" sz="3200" b="1" u="sng" dirty="0" smtClean="0">
                <a:solidFill>
                  <a:srgbClr val="860000"/>
                </a:solidFill>
              </a:rPr>
              <a:t>cience</a:t>
            </a:r>
            <a:r>
              <a:rPr lang="uk-UA" sz="3200" b="1" u="sng" dirty="0" smtClean="0">
                <a:solidFill>
                  <a:srgbClr val="860000"/>
                </a:solidFill>
              </a:rPr>
              <a:t>), спроможний бути включеним до глобальних баз цитування</a:t>
            </a:r>
            <a:endParaRPr lang="uk-UA" sz="3200" dirty="0"/>
          </a:p>
          <a:p>
            <a:pPr marL="0" indent="0">
              <a:buNone/>
            </a:pPr>
            <a:r>
              <a:rPr lang="uk-UA" b="1" i="1" dirty="0" smtClean="0"/>
              <a:t>Бібліотекознавці України не мають жодного журналу, який би відповідав міжнародним стандартам  та </a:t>
            </a:r>
            <a:r>
              <a:rPr lang="uk-UA" b="1" i="1" dirty="0"/>
              <a:t>індексувався </a:t>
            </a:r>
            <a:r>
              <a:rPr lang="uk-UA" b="1" i="1" dirty="0" smtClean="0"/>
              <a:t> </a:t>
            </a:r>
            <a:r>
              <a:rPr lang="uk-UA" b="1" i="1" dirty="0" err="1" smtClean="0"/>
              <a:t>наукометричними</a:t>
            </a:r>
            <a:r>
              <a:rPr lang="uk-UA" b="1" i="1" dirty="0" smtClean="0"/>
              <a:t> БД </a:t>
            </a:r>
            <a:r>
              <a:rPr lang="en-US" b="1" i="1" dirty="0" err="1" smtClean="0"/>
              <a:t>WoS</a:t>
            </a:r>
            <a:r>
              <a:rPr lang="en-US" b="1" i="1" dirty="0" smtClean="0"/>
              <a:t> </a:t>
            </a:r>
            <a:r>
              <a:rPr lang="uk-UA" b="1" i="1" dirty="0" smtClean="0"/>
              <a:t>(СС) та/або </a:t>
            </a:r>
            <a:r>
              <a:rPr lang="en-US" b="1" i="1" dirty="0" smtClean="0"/>
              <a:t>Scopus</a:t>
            </a:r>
            <a:r>
              <a:rPr lang="uk-UA" b="1" i="1" dirty="0" smtClean="0"/>
              <a:t>. </a:t>
            </a:r>
          </a:p>
          <a:p>
            <a:pPr marL="0" indent="0">
              <a:buNone/>
            </a:pPr>
            <a:r>
              <a:rPr lang="uk-UA" i="1" dirty="0" smtClean="0"/>
              <a:t>Навіть</a:t>
            </a:r>
            <a:r>
              <a:rPr lang="uk-UA" i="1" dirty="0" smtClean="0"/>
              <a:t> до </a:t>
            </a:r>
            <a:r>
              <a:rPr lang="en-US" i="1" dirty="0"/>
              <a:t>DOAJ  </a:t>
            </a:r>
            <a:r>
              <a:rPr lang="uk-UA" i="1" dirty="0" smtClean="0"/>
              <a:t>чи </a:t>
            </a:r>
            <a:r>
              <a:rPr lang="en-US" i="1" dirty="0" smtClean="0"/>
              <a:t>Index Copernicus </a:t>
            </a:r>
            <a:r>
              <a:rPr lang="uk-UA" i="1" dirty="0" smtClean="0"/>
              <a:t> входить тільки «</a:t>
            </a:r>
            <a:r>
              <a:rPr lang="ru-RU" i="1" dirty="0" err="1" smtClean="0"/>
              <a:t>Вісник</a:t>
            </a:r>
            <a:r>
              <a:rPr lang="ru-RU" i="1" dirty="0" smtClean="0"/>
              <a:t> </a:t>
            </a:r>
            <a:r>
              <a:rPr lang="ru-RU" i="1" dirty="0"/>
              <a:t>ОНУ. </a:t>
            </a:r>
            <a:r>
              <a:rPr lang="ru-RU" i="1" dirty="0" err="1"/>
              <a:t>Серія</a:t>
            </a:r>
            <a:r>
              <a:rPr lang="ru-RU" i="1" dirty="0"/>
              <a:t>: </a:t>
            </a:r>
            <a:r>
              <a:rPr lang="ru-RU" i="1" dirty="0" err="1"/>
              <a:t>Бібліотекознавство</a:t>
            </a:r>
            <a:r>
              <a:rPr lang="ru-RU" i="1" dirty="0"/>
              <a:t>, </a:t>
            </a:r>
            <a:r>
              <a:rPr lang="ru-RU" i="1" dirty="0" err="1"/>
              <a:t>бібліографознавство</a:t>
            </a:r>
            <a:r>
              <a:rPr lang="ru-RU" i="1" dirty="0"/>
              <a:t>, </a:t>
            </a:r>
            <a:r>
              <a:rPr lang="ru-RU" i="1" dirty="0" err="1" smtClean="0"/>
              <a:t>книгознавство</a:t>
            </a:r>
            <a:r>
              <a:rPr lang="ru-RU" i="1" dirty="0" smtClean="0"/>
              <a:t>».</a:t>
            </a:r>
          </a:p>
          <a:p>
            <a:pPr marL="0" indent="0">
              <a:buNone/>
            </a:pPr>
            <a:r>
              <a:rPr lang="uk-UA" b="1" i="1" dirty="0" smtClean="0"/>
              <a:t>У той же час будь-який грантовий науковий проект  вимагає </a:t>
            </a:r>
            <a:r>
              <a:rPr lang="uk-UA" b="1" i="1" dirty="0" smtClean="0"/>
              <a:t>високого рівня впливовості публікацій вченого.</a:t>
            </a:r>
          </a:p>
          <a:p>
            <a:pPr marL="0" indent="0">
              <a:buNone/>
            </a:pPr>
            <a:r>
              <a:rPr lang="uk-UA" i="1" dirty="0" smtClean="0"/>
              <a:t>Наприклад, Форма </a:t>
            </a:r>
            <a:r>
              <a:rPr lang="uk-UA" i="1" dirty="0"/>
              <a:t>проекту </a:t>
            </a:r>
            <a:r>
              <a:rPr lang="uk-UA" i="1" dirty="0" smtClean="0"/>
              <a:t>фундаментального / прикладного дослідження, Наказ МОН №717 (2016)</a:t>
            </a:r>
            <a:endParaRPr lang="uk-UA" i="1" dirty="0"/>
          </a:p>
          <a:p>
            <a:pPr marL="0" indent="0">
              <a:buNone/>
            </a:pPr>
            <a:r>
              <a:rPr lang="uk-UA" b="1" dirty="0" smtClean="0"/>
              <a:t>п.10</a:t>
            </a:r>
            <a:r>
              <a:rPr lang="uk-UA" b="1" dirty="0"/>
              <a:t>. </a:t>
            </a:r>
            <a:r>
              <a:rPr lang="uk-UA" b="1" dirty="0" smtClean="0"/>
              <a:t>НАУКОВИЙ </a:t>
            </a:r>
            <a:r>
              <a:rPr lang="uk-UA" b="1" dirty="0"/>
              <a:t>ДОРОБОК </a:t>
            </a:r>
            <a:r>
              <a:rPr lang="uk-UA" b="1" dirty="0" smtClean="0"/>
              <a:t> ТА  </a:t>
            </a:r>
            <a:r>
              <a:rPr lang="uk-UA" b="1" dirty="0"/>
              <a:t>ДОСВІД АВТОРІВ ЗА НАПРЯМОМ </a:t>
            </a:r>
            <a:r>
              <a:rPr lang="uk-UA" b="1" dirty="0" smtClean="0"/>
              <a:t>ПРОЕКТУ. 10.1</a:t>
            </a:r>
            <a:r>
              <a:rPr lang="uk-UA" b="1" dirty="0"/>
              <a:t>. </a:t>
            </a:r>
            <a:r>
              <a:rPr lang="uk-UA" b="1" dirty="0" smtClean="0"/>
              <a:t>«</a:t>
            </a:r>
            <a:r>
              <a:rPr lang="uk-UA" dirty="0" smtClean="0"/>
              <a:t>Перелік </a:t>
            </a:r>
            <a:r>
              <a:rPr lang="uk-UA" dirty="0"/>
              <a:t>статей  у  журналах, що  входять до науково-метричних баз даних </a:t>
            </a:r>
            <a:r>
              <a:rPr lang="en-US" dirty="0" err="1"/>
              <a:t>WoS</a:t>
            </a:r>
            <a:r>
              <a:rPr lang="en-US" dirty="0"/>
              <a:t> </a:t>
            </a:r>
            <a:r>
              <a:rPr lang="uk-UA" dirty="0"/>
              <a:t>та/або </a:t>
            </a:r>
            <a:r>
              <a:rPr lang="en-US" dirty="0"/>
              <a:t>Scopus </a:t>
            </a:r>
            <a:r>
              <a:rPr lang="uk-UA" dirty="0"/>
              <a:t>з індексом </a:t>
            </a:r>
            <a:r>
              <a:rPr lang="en-US" dirty="0"/>
              <a:t>SNIP ≥ </a:t>
            </a:r>
            <a:r>
              <a:rPr lang="en-US" dirty="0" smtClean="0"/>
              <a:t>0,4 (</a:t>
            </a:r>
            <a:r>
              <a:rPr lang="uk-UA" dirty="0"/>
              <a:t>або для </a:t>
            </a:r>
            <a:r>
              <a:rPr lang="uk-UA" dirty="0" err="1"/>
              <a:t>соціо-гуманітарних</a:t>
            </a:r>
            <a:r>
              <a:rPr lang="uk-UA" dirty="0"/>
              <a:t> наук з індексом  </a:t>
            </a:r>
            <a:r>
              <a:rPr lang="en-US" dirty="0"/>
              <a:t>SNIP &gt; 0</a:t>
            </a:r>
            <a:r>
              <a:rPr lang="en-US" dirty="0" smtClean="0"/>
              <a:t>)</a:t>
            </a:r>
            <a:r>
              <a:rPr lang="uk-UA" dirty="0" smtClean="0"/>
              <a:t>».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318076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918</TotalTime>
  <Words>698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Колесникова Т. О., к.н. із соціальних комунікацій, с.н.с., директор науково-технічної бібліотеки Дніпропетровського національного університету залізничного транспорту ім. академіка В. Лазаряна e-mail: lib@b.diit.edu.ua</vt:lpstr>
      <vt:lpstr>Бібліотека як неповоротка бабуся?</vt:lpstr>
      <vt:lpstr>БІБЛІОТЕКА ЗАКЛАДУ ВИЩОЇ ОСВІТИ ОЧАМИ СТУДЕНТІВ, МОЛОДИХ НАУКОВЦІВ І ВИКЛАДАЧІВ</vt:lpstr>
      <vt:lpstr>Лише розкриваючи свої неймовірні можливості, Бібліотека, як співаюча Монсеррат Кабальє, зможе стати цікавою для молоді </vt:lpstr>
      <vt:lpstr>Бібліотеки потребують «крапель»           довголіття та привабливості</vt:lpstr>
      <vt:lpstr>ЕЛІКСИР МАКРОПУЛОСА – для БІБЛІОТЕК ЗВО УКРАЇНИ</vt:lpstr>
      <vt:lpstr>СКЛАДОВІ   КРАПЕЛЬ  МАКРОПУЛОСА</vt:lpstr>
      <vt:lpstr>Продов. СКЛАДОВІ   КРАПЕЛЬ  МАКРОПУЛОСА</vt:lpstr>
      <vt:lpstr>продовж. СКЛАДОВІ КРАПЕЛЬ МАКРОПУЛОСА</vt:lpstr>
      <vt:lpstr>закінч. СКЛАДОВІ КРАПЕЛЬ МАКРОПУЛОСА</vt:lpstr>
      <vt:lpstr>СПИСОК ВИКОРИСТАНИХ ДЖЕРЕЛ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Дом</cp:lastModifiedBy>
  <cp:revision>107</cp:revision>
  <dcterms:created xsi:type="dcterms:W3CDTF">2018-06-26T10:59:57Z</dcterms:created>
  <dcterms:modified xsi:type="dcterms:W3CDTF">2018-07-08T20:09:24Z</dcterms:modified>
</cp:coreProperties>
</file>