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3" r:id="rId8"/>
    <p:sldId id="265" r:id="rId9"/>
    <p:sldId id="266" r:id="rId10"/>
    <p:sldId id="267" r:id="rId11"/>
    <p:sldId id="268" r:id="rId12"/>
    <p:sldId id="276" r:id="rId13"/>
    <p:sldId id="271" r:id="rId14"/>
    <p:sldId id="272" r:id="rId15"/>
    <p:sldId id="270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563616" cy="2736304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Arabic Typesetting" pitchFamily="66" charset="-78"/>
              </a:rPr>
              <a:t>ВІРШУВАННЯ ЯК РЕСУРС ВІДНОВЛЕННЯ ЕМОЦІЙНОЇ РІВНОВАГИ</a:t>
            </a:r>
            <a:r>
              <a:rPr lang="uk-UA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365104"/>
            <a:ext cx="4824208" cy="17526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Ольга </a:t>
            </a:r>
            <a:r>
              <a:rPr lang="ru-RU" sz="1800" b="1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Шкира</a:t>
            </a: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директор </a:t>
            </a:r>
            <a:r>
              <a:rPr lang="ru-RU" sz="1800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бібліотеки</a:t>
            </a: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1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Університету</a:t>
            </a: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Григорія</a:t>
            </a: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Сковороди в </a:t>
            </a:r>
            <a:r>
              <a:rPr lang="ru-RU" sz="1800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Переяславі</a:t>
            </a: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uk-UA" sz="1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заслужений</a:t>
            </a: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працівник</a:t>
            </a: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endParaRPr lang="uk-UA" sz="1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Переяслав (</a:t>
            </a:r>
            <a:r>
              <a:rPr lang="ru-RU" sz="1800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uk-UA" sz="1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uk-UA" sz="27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Завдання-вправи </a:t>
            </a:r>
            <a:r>
              <a:rPr lang="uk-UA" sz="27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ПРОПИСУЄМО,ЧИТАЄМО,ОБМІНЮЄМОСЬ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Професія майбутнього – контролер людської ваги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200" i="1" dirty="0" smtClean="0">
                <a:latin typeface="Times New Roman" pitchFamily="18" charset="0"/>
                <a:cs typeface="Times New Roman" pitchFamily="18" charset="0"/>
              </a:rPr>
              <a:t>Ця професія покликана для здорового способу життя людства. Кожна людина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i="1" dirty="0" smtClean="0">
                <a:latin typeface="Times New Roman" pitchFamily="18" charset="0"/>
                <a:cs typeface="Times New Roman" pitchFamily="18" charset="0"/>
              </a:rPr>
              <a:t>повинна мати  вагу тіла  відповідно до своїх закладених природою параметрів. Тому, щоб не обтяжувати планету, а бути зручною в побуті, на робочих місцях, в транспорті, вдома, в громадських місцях тощо контролер робить заміри людського тіла і контролює даний процес. Це мабуть недолуга професія, яка підлягає критиці, хоча покликана   задля  піклування про здоров’я людини. Контролер прописує в рецепті - рухливість, обмежене споживання їжі, перестороги психологічному вигоранню, бережливе використання земного ресурсу.</a:t>
            </a: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558608" cy="479650"/>
          </a:xfrm>
        </p:spPr>
        <p:txBody>
          <a:bodyPr/>
          <a:lstStyle/>
          <a:p>
            <a:r>
              <a:rPr lang="uk-UA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збірка </a:t>
            </a:r>
            <a:r>
              <a:rPr lang="uk-UA" sz="32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поезїї</a:t>
            </a:r>
            <a:r>
              <a:rPr lang="uk-UA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Доляна</a:t>
            </a:r>
            <a:r>
              <a:rPr lang="uk-UA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«Набутися з тобою»</a:t>
            </a:r>
            <a:endParaRPr lang="uk-UA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55776" y="1700808"/>
            <a:ext cx="3456384" cy="3888432"/>
          </a:xfrm>
        </p:spPr>
        <p:txBody>
          <a:bodyPr/>
          <a:lstStyle/>
          <a:p>
            <a:pPr algn="ctr"/>
            <a:r>
              <a:rPr lang="uk-UA" sz="1600" b="1" i="1" dirty="0" smtClean="0">
                <a:solidFill>
                  <a:schemeClr val="accent1">
                    <a:lumMod val="50000"/>
                  </a:schemeClr>
                </a:solidFill>
              </a:rPr>
              <a:t>РОЗКІШ</a:t>
            </a:r>
            <a:endParaRPr lang="uk-UA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Набутися з тобою, потайне бажання –</a:t>
            </a:r>
            <a:endParaRPr lang="uk-UA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Це більше, ніж «провести час»,</a:t>
            </a:r>
            <a:endParaRPr lang="uk-UA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Укутатися хвилею 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кохання,</a:t>
            </a:r>
            <a:endParaRPr lang="uk-UA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Затриматись </a:t>
            </a:r>
            <a:r>
              <a:rPr lang="uk-UA" i="1" dirty="0" err="1" smtClean="0">
                <a:solidFill>
                  <a:schemeClr val="accent1">
                    <a:lumMod val="50000"/>
                  </a:schemeClr>
                </a:solidFill>
              </a:rPr>
              <a:t>подовше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нам у нас…</a:t>
            </a:r>
            <a:endParaRPr lang="uk-UA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Смакуючи грайливими словами,</a:t>
            </a:r>
            <a:endParaRPr lang="uk-UA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Подбати в чистоті думок:</a:t>
            </a:r>
            <a:endParaRPr lang="uk-UA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Про розкіш бути разом у єднанні</a:t>
            </a:r>
            <a:endParaRPr lang="uk-UA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Знайти себе в тобі, тебе в мені…</a:t>
            </a:r>
            <a:endParaRPr lang="uk-UA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</a:rPr>
              <a:t>02.10.2019 (Переяслав)</a:t>
            </a:r>
            <a:endParaRPr lang="uk-UA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utre 3"/>
          <p:cNvPicPr/>
          <p:nvPr/>
        </p:nvPicPr>
        <p:blipFill>
          <a:blip r:embed="rId2" cstate="print"/>
          <a:stretch/>
        </p:blipFill>
        <p:spPr>
          <a:xfrm>
            <a:off x="251520" y="1556792"/>
            <a:ext cx="2016224" cy="2664296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0" y="5949280"/>
            <a:ext cx="4464496" cy="7200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sz="1200" i="1" dirty="0" smtClean="0"/>
              <a:t>       (</a:t>
            </a:r>
            <a:r>
              <a:rPr lang="uk-UA" sz="1400" i="1" dirty="0" err="1" smtClean="0"/>
              <a:t>Супровождує</a:t>
            </a:r>
            <a:r>
              <a:rPr lang="uk-UA" sz="1400" i="1" dirty="0" smtClean="0"/>
              <a:t> вірш малюнок імпровізація у вигляді мазків рожевого кольору, який асоціюється з чарівністю, чуйністю, ніжністю, коханням)</a:t>
            </a:r>
            <a:r>
              <a:rPr lang="uk-UA" sz="1400" dirty="0" smtClean="0"/>
              <a:t> </a:t>
            </a:r>
          </a:p>
        </p:txBody>
      </p:sp>
      <p:pic>
        <p:nvPicPr>
          <p:cNvPr id="9" name="Shape 3"/>
          <p:cNvPicPr/>
          <p:nvPr/>
        </p:nvPicPr>
        <p:blipFill>
          <a:blip r:embed="rId3" cstate="print"/>
          <a:srcRect l="5510" t="6518" r="1529"/>
          <a:stretch/>
        </p:blipFill>
        <p:spPr>
          <a:xfrm>
            <a:off x="6228184" y="2708920"/>
            <a:ext cx="2448272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558608" cy="479650"/>
          </a:xfrm>
        </p:spPr>
        <p:txBody>
          <a:bodyPr/>
          <a:lstStyle/>
          <a:p>
            <a:r>
              <a:rPr lang="uk-UA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збірка </a:t>
            </a:r>
            <a:r>
              <a:rPr lang="uk-UA" sz="32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поезїї</a:t>
            </a:r>
            <a:r>
              <a:rPr lang="uk-UA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Доляна</a:t>
            </a:r>
            <a:r>
              <a:rPr lang="uk-UA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«Набутися з тобою»</a:t>
            </a:r>
            <a:endParaRPr lang="uk-UA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411760" y="1412776"/>
            <a:ext cx="3816424" cy="4176464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</a:pP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ОБРАЗА</a:t>
            </a:r>
            <a:endParaRPr lang="uk-UA" sz="18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1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Образа, як мішок наповнюється смутком</a:t>
            </a:r>
            <a:endParaRPr lang="uk-UA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1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Дошкулює й гірчить у мареві думок;</a:t>
            </a:r>
            <a:endParaRPr lang="uk-UA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1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Марудить душу, болем защемляє,</a:t>
            </a:r>
            <a:endParaRPr lang="uk-UA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1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Огидою смердить, шукає передзвін…</a:t>
            </a:r>
            <a:endParaRPr lang="uk-UA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1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Мішок тріщить по швам: образа утікає</a:t>
            </a:r>
            <a:endParaRPr lang="uk-UA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1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поміч сміх біжить, бо це уже не жарт.</a:t>
            </a:r>
            <a:endParaRPr lang="uk-UA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1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Фільтруючи слова, чужі думки і настрій,</a:t>
            </a:r>
            <a:endParaRPr lang="uk-UA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1600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Убережім</a:t>
            </a:r>
            <a:r>
              <a:rPr lang="uk-UA" sz="1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себе у гідності чеснот!</a:t>
            </a:r>
            <a:endParaRPr lang="uk-UA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</a:pPr>
            <a:r>
              <a:rPr lang="uk-UA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03.10.2019 (Переяслав)</a:t>
            </a:r>
            <a:endParaRPr lang="uk-UA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utre 3"/>
          <p:cNvPicPr/>
          <p:nvPr/>
        </p:nvPicPr>
        <p:blipFill>
          <a:blip r:embed="rId2" cstate="print"/>
          <a:stretch/>
        </p:blipFill>
        <p:spPr>
          <a:xfrm>
            <a:off x="251520" y="1556792"/>
            <a:ext cx="2016224" cy="2664296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0" y="5733256"/>
            <a:ext cx="4464496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      (Супроводжує вірш малюнок-асоціація з мазками в холодних гамах зеленого, коричневого, фіолетового кольорів, сприймання яких створює дискомфорт).</a:t>
            </a: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utre 1"/>
          <p:cNvPicPr/>
          <p:nvPr/>
        </p:nvPicPr>
        <p:blipFill>
          <a:blip r:embed="rId3" cstate="print"/>
          <a:srcRect l="2345" r="2342" b="1567"/>
          <a:stretch/>
        </p:blipFill>
        <p:spPr>
          <a:xfrm>
            <a:off x="6444208" y="2564904"/>
            <a:ext cx="2376264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0.wp.com/uhsp.edu.ua/wp-content/uploads/2022/06/photo_2022-06-07_13-40-47.jpg?fit=1200%2C800&amp;ssl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412776"/>
            <a:ext cx="5167154" cy="3240360"/>
          </a:xfrm>
          <a:prstGeom prst="rect">
            <a:avLst/>
          </a:prstGeom>
          <a:noFill/>
        </p:spPr>
      </p:pic>
      <p:pic>
        <p:nvPicPr>
          <p:cNvPr id="3078" name="Picture 6" descr="https://i0.wp.com/uhsp.edu.ua/wp-content/uploads/2022/06/photo_2022-06-07_13-40-58.jpg?fit=1200%2C800&amp;ssl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15377">
            <a:off x="323471" y="771931"/>
            <a:ext cx="2880320" cy="1944216"/>
          </a:xfrm>
          <a:prstGeom prst="rect">
            <a:avLst/>
          </a:prstGeom>
          <a:noFill/>
        </p:spPr>
      </p:pic>
      <p:pic>
        <p:nvPicPr>
          <p:cNvPr id="3080" name="Picture 8" descr="https://i0.wp.com/uhsp.edu.ua/wp-content/uploads/2022/06/photo_2022-06-07_11-19-12.jpg?fit=1200%2C900&amp;ssl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59330">
            <a:off x="1476453" y="4582376"/>
            <a:ext cx="2864930" cy="1891588"/>
          </a:xfrm>
          <a:prstGeom prst="rect">
            <a:avLst/>
          </a:prstGeom>
          <a:noFill/>
        </p:spPr>
      </p:pic>
      <p:pic>
        <p:nvPicPr>
          <p:cNvPr id="3082" name="Picture 10" descr="https://i0.wp.com/uhsp.edu.ua/wp-content/uploads/2022/06/photo_2022-06-07_13-40-48.jpg?fit=1200%2C800&amp;ssl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26527">
            <a:off x="391218" y="2930124"/>
            <a:ext cx="2660523" cy="1797046"/>
          </a:xfrm>
          <a:prstGeom prst="rect">
            <a:avLst/>
          </a:prstGeom>
          <a:noFill/>
        </p:spPr>
      </p:pic>
      <p:pic>
        <p:nvPicPr>
          <p:cNvPr id="3084" name="Picture 12" descr="https://i0.wp.com/uhsp.edu.ua/wp-content/uploads/2022/06/photo_2022-06-07_13-40-57.jpg?fit=1200%2C800&amp;ssl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4869160"/>
            <a:ext cx="2084143" cy="1319461"/>
          </a:xfrm>
          <a:prstGeom prst="rect">
            <a:avLst/>
          </a:prstGeom>
          <a:noFill/>
        </p:spPr>
      </p:pic>
      <p:pic>
        <p:nvPicPr>
          <p:cNvPr id="3090" name="Picture 18" descr="https://i0.wp.com/uhsp.edu.ua/wp-content/uploads/2022/06/photo_2022-06-07_13-40-49.jpg?fit=1200%2C800&amp;ssl=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4941168"/>
            <a:ext cx="1836202" cy="122413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771800" y="404664"/>
            <a:ext cx="6372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Переяславі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презентували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художній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альбом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Заквітчана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співавторкою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директорка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бібліотеки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Ольга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Шкира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Екочитальня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«Народному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музеї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»: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берегині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книги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університету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зустрілися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письменником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видавцем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Володимиром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Шовкошитним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library.uhsp.edu.ua/wp-content/uploads/2022/06/4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2448272" cy="1836204"/>
          </a:xfrm>
          <a:prstGeom prst="rect">
            <a:avLst/>
          </a:prstGeom>
          <a:noFill/>
        </p:spPr>
      </p:pic>
      <p:pic>
        <p:nvPicPr>
          <p:cNvPr id="2052" name="Picture 4" descr="https://library.uhsp.edu.ua/wp-content/uploads/2022/06/7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132856"/>
            <a:ext cx="2628292" cy="3504389"/>
          </a:xfrm>
          <a:prstGeom prst="rect">
            <a:avLst/>
          </a:prstGeom>
          <a:noFill/>
        </p:spPr>
      </p:pic>
      <p:pic>
        <p:nvPicPr>
          <p:cNvPr id="2054" name="Picture 6" descr="https://library.uhsp.edu.ua/wp-content/uploads/2022/06/8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573016"/>
            <a:ext cx="2232248" cy="2976331"/>
          </a:xfrm>
          <a:prstGeom prst="rect">
            <a:avLst/>
          </a:prstGeom>
          <a:noFill/>
        </p:spPr>
      </p:pic>
      <p:pic>
        <p:nvPicPr>
          <p:cNvPr id="2056" name="Picture 8" descr="https://library.uhsp.edu.ua/wp-content/uploads/2022/06/5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412776"/>
            <a:ext cx="2472274" cy="1854206"/>
          </a:xfrm>
          <a:prstGeom prst="rect">
            <a:avLst/>
          </a:prstGeom>
          <a:noFill/>
        </p:spPr>
      </p:pic>
      <p:pic>
        <p:nvPicPr>
          <p:cNvPr id="2058" name="Picture 10" descr="https://library.uhsp.edu.ua/wp-content/uploads/2022/06/2-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3429000"/>
            <a:ext cx="2376264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9552" y="1196752"/>
            <a:ext cx="8147248" cy="5051648"/>
          </a:xfrm>
        </p:spPr>
        <p:txBody>
          <a:bodyPr>
            <a:normAutofit/>
          </a:bodyPr>
          <a:lstStyle/>
          <a:p>
            <a:r>
              <a:rPr lang="uk-UA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Віршування – це ліки, які допомагають активізувати </a:t>
            </a:r>
            <a:r>
              <a:rPr lang="uk-UA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мізки</a:t>
            </a:r>
            <a:r>
              <a:rPr lang="uk-UA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й душу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Віршування-це гімнастика для </a:t>
            </a:r>
            <a:r>
              <a:rPr lang="uk-UA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пам’яті</a:t>
            </a:r>
            <a:endParaRPr lang="uk-UA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Віршування-це підтримка інтелектуальної </a:t>
            </a:r>
            <a:r>
              <a:rPr lang="uk-UA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активності </a:t>
            </a:r>
            <a:endParaRPr lang="uk-UA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Віршування-це позитивна впливовість на психічне здоров’я людини.</a:t>
            </a:r>
            <a:endParaRPr lang="uk-UA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Віршування – це відчуття і розуміння образності, емоційності, словесного малювання.</a:t>
            </a:r>
            <a:endParaRPr lang="uk-UA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692696"/>
            <a:ext cx="3888432" cy="4176464"/>
          </a:xfrm>
        </p:spPr>
        <p:txBody>
          <a:bodyPr>
            <a:noAutofit/>
          </a:bodyPr>
          <a:lstStyle/>
          <a:p>
            <a:pPr algn="ctr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НАМАЛЮЮ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Словесно намалюю побачення з красою,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У павітрах духмяних відчую насолоду,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Торкнуся подумки глибин, в собі відкрию,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Бентежний стан, ранкову  прохолоду…</a:t>
            </a:r>
          </a:p>
          <a:p>
            <a:pPr algn="r"/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26.06.2021 (Київ)</a:t>
            </a:r>
          </a:p>
          <a:p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ТУМАН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Окутує туман луги вечірні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Після дощу у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літнюю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пору,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Ховають таїну луги молочні,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Холодні зорі споглядають наготу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06.08.2022 (Переяслав)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932040" y="764704"/>
            <a:ext cx="3816424" cy="39604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СОНЦЕ</a:t>
            </a:r>
          </a:p>
          <a:p>
            <a:pPr>
              <a:buNone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Сонце сідає за обрій,</a:t>
            </a:r>
          </a:p>
          <a:p>
            <a:pPr>
              <a:buNone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Ховається в схилах полів,</a:t>
            </a:r>
          </a:p>
          <a:p>
            <a:pPr>
              <a:buNone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Здається, нічого й не треба,</a:t>
            </a:r>
          </a:p>
          <a:p>
            <a:pPr>
              <a:buNone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Спокій чарує у сні.</a:t>
            </a:r>
          </a:p>
          <a:p>
            <a:pPr algn="r">
              <a:buNone/>
            </a:pP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29.10.2021(Переяслав)</a:t>
            </a:r>
          </a:p>
          <a:p>
            <a:pPr>
              <a:buNone/>
            </a:pP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ПРОМЕНІ</a:t>
            </a:r>
          </a:p>
          <a:p>
            <a:pPr>
              <a:buNone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Промені сонця  сягають землі,</a:t>
            </a:r>
          </a:p>
          <a:p>
            <a:pPr>
              <a:buNone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Дотиком сяйва  грайливі в теплі,</a:t>
            </a:r>
          </a:p>
          <a:p>
            <a:pPr>
              <a:buNone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 урочистій тиші видніють з-за хмар,</a:t>
            </a:r>
          </a:p>
          <a:p>
            <a:pPr>
              <a:buNone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Мінливі, цнотливі, як сонячний дар.</a:t>
            </a:r>
          </a:p>
          <a:p>
            <a:pPr algn="r">
              <a:buNone/>
            </a:pP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05.08.2022 (Переяслав)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47971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РАНОК </a:t>
            </a:r>
          </a:p>
          <a:p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Пробуджуюсь. Вдихаю ранок,</a:t>
            </a:r>
            <a:b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Спросоння слухаю світанок,</a:t>
            </a:r>
            <a:b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Звільняю голову від снів,</a:t>
            </a:r>
            <a:b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Вдихаю день. Чекаю поетичних слів!</a:t>
            </a:r>
            <a:endParaRPr lang="uk-UA" sz="16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25.09.2022(Переяслав)</a:t>
            </a:r>
            <a:endParaRPr lang="uk-UA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20688"/>
            <a:ext cx="5254352" cy="1162050"/>
          </a:xfrm>
        </p:spPr>
        <p:txBody>
          <a:bodyPr/>
          <a:lstStyle/>
          <a:p>
            <a:pPr algn="ctr"/>
            <a:r>
              <a:rPr lang="uk-UA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КРАЇНА УКРАЇНА</a:t>
            </a:r>
            <a:br>
              <a:rPr lang="uk-UA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55776" y="1556792"/>
            <a:ext cx="4320480" cy="43924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Україна – це країна сонячного світла,</a:t>
            </a:r>
          </a:p>
          <a:p>
            <a:pPr>
              <a:lnSpc>
                <a:spcPct val="150000"/>
              </a:lnSpc>
            </a:pP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Край духовних цінностей і знань,</a:t>
            </a:r>
          </a:p>
          <a:p>
            <a:pPr>
              <a:lnSpc>
                <a:spcPct val="150000"/>
              </a:lnSpc>
            </a:pP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Край, який гартується в години лихоліття,</a:t>
            </a:r>
          </a:p>
          <a:p>
            <a:pPr>
              <a:lnSpc>
                <a:spcPct val="150000"/>
              </a:lnSpc>
            </a:pPr>
            <a:r>
              <a:rPr lang="uk-UA" sz="18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Захища</a:t>
            </a: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кордони без вагань.</a:t>
            </a:r>
          </a:p>
          <a:p>
            <a:pPr>
              <a:lnSpc>
                <a:spcPct val="150000"/>
              </a:lnSpc>
            </a:pP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Міць, незламність – це найбільша сила,</a:t>
            </a:r>
          </a:p>
          <a:p>
            <a:pPr>
              <a:lnSpc>
                <a:spcPct val="150000"/>
              </a:lnSpc>
            </a:pP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Долею </a:t>
            </a:r>
            <a:r>
              <a:rPr lang="uk-UA" sz="18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плекається</a:t>
            </a: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спадок поколінь,</a:t>
            </a:r>
          </a:p>
          <a:p>
            <a:pPr>
              <a:lnSpc>
                <a:spcPct val="150000"/>
              </a:lnSpc>
            </a:pP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Україна – це країна, що дає нам крила,</a:t>
            </a:r>
          </a:p>
          <a:p>
            <a:pPr>
              <a:lnSpc>
                <a:spcPct val="150000"/>
              </a:lnSpc>
            </a:pP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Волею і Духом </a:t>
            </a:r>
            <a:r>
              <a:rPr lang="uk-UA" sz="18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підніма</a:t>
            </a: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колін!</a:t>
            </a:r>
          </a:p>
          <a:p>
            <a:pPr algn="r">
              <a:lnSpc>
                <a:spcPct val="150000"/>
              </a:lnSpc>
            </a:pPr>
            <a:r>
              <a:rPr lang="uk-UA" sz="1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31.03.2022 (Переяслав).</a:t>
            </a:r>
          </a:p>
          <a:p>
            <a:pPr>
              <a:lnSpc>
                <a:spcPct val="150000"/>
              </a:lnSpc>
            </a:pPr>
            <a:endParaRPr lang="uk-U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3933056"/>
            <a:ext cx="4583360" cy="2069584"/>
          </a:xfrm>
        </p:spPr>
        <p:txBody>
          <a:bodyPr/>
          <a:lstStyle/>
          <a:p>
            <a:pPr fontAlgn="base"/>
            <a:endParaRPr lang="ru-RU" b="1" dirty="0" smtClean="0"/>
          </a:p>
          <a:p>
            <a:pPr fontAlgn="base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Ольга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Шкира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Тел.: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+ 38 (099) 443-11-31</a:t>
            </a:r>
          </a:p>
          <a:p>
            <a:pPr fontAlgn="base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Olga.shkyra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gmail.com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204864"/>
            <a:ext cx="590465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uk-UA" sz="4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Дякую за увагу</a:t>
            </a:r>
          </a:p>
          <a:p>
            <a:pPr algn="ctr" fontAlgn="base"/>
            <a:r>
              <a:rPr lang="uk-UA" sz="5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Слава Україні!</a:t>
            </a:r>
            <a:endParaRPr lang="ru-RU" sz="54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27584" y="1340768"/>
            <a:ext cx="7859216" cy="48245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uk-UA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Віршування має важливу цінність – розвивати в людині інтелектуально-атмосферне мислення</a:t>
            </a:r>
            <a:endParaRPr lang="uk-UA" sz="24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Віршування – це мистецтво висловлювати свої думки у віршованій формі</a:t>
            </a:r>
            <a:endParaRPr lang="uk-UA" sz="24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Віршування-це </a:t>
            </a:r>
            <a:r>
              <a:rPr lang="uk-UA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духовна праця, </a:t>
            </a:r>
            <a:r>
              <a:rPr lang="uk-UA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спілкування через монолог до самого себе</a:t>
            </a:r>
            <a:endParaRPr lang="uk-UA" sz="24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Віршування-це творення чогось нового, раніше ніким не баченого</a:t>
            </a:r>
            <a:endParaRPr lang="uk-UA" sz="24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514432"/>
          </a:xfrm>
        </p:spPr>
        <p:txBody>
          <a:bodyPr>
            <a:normAutofit/>
          </a:bodyPr>
          <a:lstStyle/>
          <a:p>
            <a:pPr algn="ctr" fontAlgn="base"/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моїй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душі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досі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лютий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b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добірка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поезій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сковородинівців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написаних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військовий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час</a:t>
            </a:r>
            <a:endParaRPr lang="ru-RU" sz="2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2132856"/>
            <a:ext cx="4032448" cy="424847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uk-UA" sz="3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Дарина </a:t>
            </a:r>
            <a:r>
              <a:rPr lang="uk-UA" sz="3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Рябокінь</a:t>
            </a:r>
            <a:r>
              <a:rPr lang="uk-UA" sz="3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(Мельник</a:t>
            </a:r>
            <a:r>
              <a:rPr lang="uk-UA" sz="3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base">
              <a:lnSpc>
                <a:spcPct val="170000"/>
              </a:lnSpc>
              <a:buNone/>
            </a:pPr>
            <a:r>
              <a:rPr lang="uk-UA" sz="33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хочу додому, до рідного краю,</a:t>
            </a:r>
          </a:p>
          <a:p>
            <a:pPr fontAlgn="base">
              <a:lnSpc>
                <a:spcPct val="170000"/>
              </a:lnSpc>
              <a:buNone/>
            </a:pPr>
            <a:r>
              <a:rPr lang="uk-UA" sz="33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 вранці на ґанку щебечуть птахи.</a:t>
            </a:r>
          </a:p>
          <a:p>
            <a:pPr fontAlgn="base">
              <a:lnSpc>
                <a:spcPct val="170000"/>
              </a:lnSpc>
              <a:buNone/>
            </a:pPr>
            <a:r>
              <a:rPr lang="uk-UA" sz="33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 тихо і звуки сирен не лунають,</a:t>
            </a:r>
          </a:p>
          <a:p>
            <a:pPr fontAlgn="base">
              <a:lnSpc>
                <a:spcPct val="170000"/>
              </a:lnSpc>
              <a:buNone/>
            </a:pPr>
            <a:r>
              <a:rPr lang="uk-UA" sz="33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Вибиті вщент і дотла москалі. </a:t>
            </a:r>
            <a:endParaRPr lang="uk-UA" sz="33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70000"/>
              </a:lnSpc>
              <a:buNone/>
            </a:pPr>
            <a:r>
              <a:rPr lang="uk-UA" sz="33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Люблю Україну квітучу й незламну,</a:t>
            </a:r>
          </a:p>
          <a:p>
            <a:pPr fontAlgn="base">
              <a:lnSpc>
                <a:spcPct val="170000"/>
              </a:lnSpc>
              <a:buNone/>
            </a:pPr>
            <a:r>
              <a:rPr lang="uk-UA" sz="33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Душею і серцем я неньку люблю.</a:t>
            </a:r>
          </a:p>
          <a:p>
            <a:pPr fontAlgn="base">
              <a:lnSpc>
                <a:spcPct val="170000"/>
              </a:lnSpc>
              <a:buNone/>
            </a:pPr>
            <a:r>
              <a:rPr lang="uk-UA" sz="33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Тебе не покину – ти встоїш, я знаю,</a:t>
            </a:r>
          </a:p>
          <a:p>
            <a:pPr fontAlgn="base">
              <a:lnSpc>
                <a:spcPct val="170000"/>
              </a:lnSpc>
              <a:buNone/>
            </a:pPr>
            <a:r>
              <a:rPr lang="uk-UA" sz="33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тебе, рідненька, я Бога молю.</a:t>
            </a:r>
            <a:endParaRPr lang="uk-UA" sz="33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988840"/>
            <a:ext cx="3456384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Ірина Безпалько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buNone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моїй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душі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досі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лютий</a:t>
            </a:r>
            <a:endParaRPr lang="ru-RU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buNone/>
            </a:pP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Такий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холодний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до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кісток</a:t>
            </a:r>
            <a:endParaRPr lang="ru-RU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buNone/>
            </a:pP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Хоча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виходить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часом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сонце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buNone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 в той день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вже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зійшло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fontAlgn="base">
              <a:lnSpc>
                <a:spcPct val="150000"/>
              </a:lnSpc>
              <a:buNone/>
            </a:pPr>
            <a:endParaRPr lang="ru-RU" sz="1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buNone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за календарем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вже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квітень</a:t>
            </a:r>
            <a:endParaRPr lang="ru-RU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buNone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Трава зелена,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цвітуть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сади.</a:t>
            </a:r>
          </a:p>
          <a:p>
            <a:pPr fontAlgn="base">
              <a:lnSpc>
                <a:spcPct val="150000"/>
              </a:lnSpc>
              <a:buNone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 в наших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українських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душах</a:t>
            </a:r>
          </a:p>
          <a:p>
            <a:pPr fontAlgn="base">
              <a:lnSpc>
                <a:spcPct val="150000"/>
              </a:lnSpc>
              <a:buNone/>
            </a:pP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Вкарбовані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навік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чужі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сліди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 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51216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uk-UA" sz="1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 час російської збройної агресії проти України </a:t>
            </a:r>
            <a:br>
              <a:rPr lang="uk-UA" sz="1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інформаційна війна несе в собі загрозливі </a:t>
            </a:r>
            <a:r>
              <a:rPr lang="uk-UA" sz="18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наративи</a:t>
            </a:r>
            <a:r>
              <a:rPr lang="uk-UA" sz="1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в соціальних мережах, </a:t>
            </a:r>
            <a:br>
              <a:rPr lang="uk-UA" sz="1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відбувається емоційне вигорання.</a:t>
            </a:r>
            <a:endParaRPr lang="uk-UA" sz="1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2843808" y="4797152"/>
            <a:ext cx="3384376" cy="1872208"/>
          </a:xfrm>
        </p:spPr>
        <p:txBody>
          <a:bodyPr>
            <a:normAutofit/>
          </a:bodyPr>
          <a:lstStyle/>
          <a:p>
            <a:pPr algn="ctr"/>
            <a:r>
              <a:rPr lang="uk-UA" sz="16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серці панує надія –</a:t>
            </a:r>
          </a:p>
          <a:p>
            <a:pPr algn="ctr"/>
            <a:r>
              <a:rPr lang="uk-UA" sz="16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спокій, на мир, на життя.</a:t>
            </a:r>
          </a:p>
          <a:p>
            <a:pPr algn="ctr"/>
            <a:r>
              <a:rPr lang="uk-UA" sz="16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Завойована Воля у вірі –</a:t>
            </a:r>
          </a:p>
          <a:p>
            <a:pPr algn="ctr"/>
            <a:r>
              <a:rPr lang="uk-UA" sz="16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 отриманий шанс в майбуття.</a:t>
            </a:r>
          </a:p>
          <a:p>
            <a:pPr algn="r"/>
            <a:r>
              <a:rPr lang="uk-UA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10.04.2022 (Переяслав)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11560" y="2204864"/>
            <a:ext cx="3816424" cy="2808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Є у нас те, що безцінне</a:t>
            </a: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 </a:t>
            </a:r>
            <a:r>
              <a:rPr lang="uk-UA" sz="16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плекається</a:t>
            </a: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татових рук,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 і звитяга, сила, уміння: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гартується гідність без мук.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Є у нас те, що безцінне,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 голубиться в маминім серці завжди –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 любов і повага до рідного краю,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 квітують, міцніють родинні зв’язки.</a:t>
            </a:r>
          </a:p>
          <a:p>
            <a:pPr algn="r">
              <a:buNone/>
            </a:pPr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07.04.2022 (Переяслав)</a:t>
            </a:r>
          </a:p>
          <a:p>
            <a:endParaRPr lang="uk-UA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08104" y="2132856"/>
            <a:ext cx="3240360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Маємо бути готові</a:t>
            </a: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Світанки стрічати святкові,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Долати «смердючу потвору»,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Очистити землю від мору.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Маємо бути готові: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Міцніти у правді, у Волі,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Єднатись серцями у Вірі,</a:t>
            </a:r>
          </a:p>
          <a:p>
            <a:pPr>
              <a:buNone/>
            </a:pPr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Україну відчути у Силі.</a:t>
            </a:r>
          </a:p>
          <a:p>
            <a:pPr algn="r">
              <a:buNone/>
            </a:pPr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09.04.2022 (Переяслав)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04056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uk-UA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Творчість допомагає говорити за допомогою тексту, малюнка</a:t>
            </a:r>
          </a:p>
          <a:p>
            <a:pPr algn="just">
              <a:lnSpc>
                <a:spcPct val="150000"/>
              </a:lnSpc>
            </a:pPr>
            <a:r>
              <a:rPr lang="uk-UA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Творчість  фіксує досвід, психологічний стан</a:t>
            </a:r>
          </a:p>
          <a:p>
            <a:pPr algn="just">
              <a:lnSpc>
                <a:spcPct val="150000"/>
              </a:lnSpc>
            </a:pPr>
            <a:r>
              <a:rPr lang="uk-UA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Творчість документує події чітко і лаконічно</a:t>
            </a:r>
            <a:r>
              <a:rPr lang="uk-UA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Творення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авторських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текстів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дає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фантазувати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долучатись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якісного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читання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розвивати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свої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приховані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здібності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uk-UA" sz="27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Завдання-вправи </a:t>
            </a:r>
            <a:r>
              <a:rPr lang="uk-UA" sz="27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ПРОПИСУЄМО,ЧИТАЄМО,ОБМІНЮЄМОСЬ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132856"/>
            <a:ext cx="7067128" cy="4176464"/>
          </a:xfrm>
        </p:spPr>
        <p:txBody>
          <a:bodyPr/>
          <a:lstStyle/>
          <a:p>
            <a:pPr algn="ctr">
              <a:buNone/>
            </a:pP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Вірш-лемерик</a:t>
            </a: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(гумористичний вірш про нісенітницю з 5-ти строф ААББА)</a:t>
            </a:r>
          </a:p>
          <a:p>
            <a:pPr>
              <a:buNone/>
            </a:pPr>
            <a:endParaRPr lang="uk-UA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                      Котик пустотливий,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                      Веселий та грайливий, </a:t>
            </a:r>
          </a:p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                      Іграшки кусає,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                     Стіни обдирає,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                     Шкідник галасливий.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uk-UA" sz="27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Завдання-вправи </a:t>
            </a:r>
            <a:r>
              <a:rPr lang="uk-UA" sz="27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ПРОПИСУЄМО,ЧИТАЄМО,ОБМІНЮЄМОСЬ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Моя улюблена шкідлива звичка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 Я люблю сьорбати. Сьорбати суп, борщ, чай тощо. Я отримую велике задоволення від такого процесу в їжі. Знаю точно, що ніколи не обпечу губи, язик. А який смак відчуваю!!! Отримую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класнючу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насолоду!!! Коли сьорбаю-у мене загострюються всі рецептори: нюх відчуває всі запахи інгредієнтів, а сьорбання - це як музичний супровід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до пробудження апетиту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Я навіть інколи закриваю очі, щоб якнайдовше затримати  відчуття присмаку їжі, а потім вже ковтаю. Це дуже  інтимна моя звичка і особисто для мене не шкідлива, а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природна…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uk-UA" sz="27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Завдання-вправи </a:t>
            </a:r>
            <a:r>
              <a:rPr lang="uk-UA" sz="27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ПРОПИСУЄМО,ЧИТАЄМО,ОБМІНЮЄМОСЬ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Реклама старовинного килиму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Старовинний килим на нитковій основі. Вишуканий квітковий дизайн ідеально впишеться в будь-який інтер’єр. На ньому можна сидіти, лежати, пити чай із </a:t>
            </a:r>
            <a:r>
              <a:rPr lang="uk-UA" sz="2800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смаколиками</a:t>
            </a:r>
            <a:r>
              <a:rPr lang="uk-UA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гратися іграшками, робити вранішню зарядку, танцювати тощо. Килим витривалий, йому 40 років. Він ще довго може послуговувати, якщо його вчасно чистити. Насичені кольори збережені. Килим прикрасить ваше помешкання і принесе затишок у вашу оселю.</a:t>
            </a:r>
            <a:endParaRPr lang="uk-UA" sz="28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uk-UA" sz="27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Завдання-вправи </a:t>
            </a:r>
            <a:r>
              <a:rPr lang="uk-UA" sz="27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ПРОПИСУЄМО,ЧИТАЄМО,ОБМІНЮЄМОСЬ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Монолог дерева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200" i="1" dirty="0" smtClean="0">
                <a:latin typeface="Times New Roman" pitchFamily="18" charset="0"/>
                <a:cs typeface="Times New Roman" pitchFamily="18" charset="0"/>
              </a:rPr>
              <a:t>Я сьогодні усвідомила, що я яблуня, молода із стиглими плодами. Квіти мої  весною наповнюють повітря солодким ароматом і ніхто не проходить повз мене байдужим. І мені здається, що я така сентиментальна і чуттєва. А потім, коли мої квіти   наливаються в медові перси, то мені вже важко утримувати гілками таку соковиту вагу. Я щедра по своїй натурі, постійно тріпочу листочками, запрошую посмакувати моїми яблуками. Але то не є бідою, коли падають на землю мої плоди і згнивають. Моє насіннячко проросте в лоні землі і знову виростуть яблуньки, мої дітки. Я радію такому процесу, бо люблю все, що поряд зі мною, бо я мудра, плодюча, невибаглива…спокуслива!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</TotalTime>
  <Words>1206</Words>
  <Application>Microsoft Office PowerPoint</Application>
  <PresentationFormat>Экран (4:3)</PresentationFormat>
  <Paragraphs>154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ВІРШУВАННЯ ЯК РЕСУРС ВІДНОВЛЕННЯ ЕМОЦІЙНОЇ РІВНОВАГИ </vt:lpstr>
      <vt:lpstr>Слайд 2</vt:lpstr>
      <vt:lpstr>«В моїй душі ще досі лютий»:  добірка нових поезій сковородинівців написаних у військовий час</vt:lpstr>
      <vt:lpstr>У час російської збройної агресії проти України  інформаційна війна несе в собі загрозливі наративи в соціальних мережах,  відбувається емоційне вигорання.</vt:lpstr>
      <vt:lpstr>Слайд 5</vt:lpstr>
      <vt:lpstr>Завдання-вправи ПРОПИСУЄМО,ЧИТАЄМО,ОБМІНЮЄМОСЬ</vt:lpstr>
      <vt:lpstr>Завдання-вправи ПРОПИСУЄМО,ЧИТАЄМО,ОБМІНЮЄМОСЬ</vt:lpstr>
      <vt:lpstr>Завдання-вправи ПРОПИСУЄМО,ЧИТАЄМО,ОБМІНЮЄМОСЬ</vt:lpstr>
      <vt:lpstr>Завдання-вправи ПРОПИСУЄМО,ЧИТАЄМО,ОБМІНЮЄМОСЬ</vt:lpstr>
      <vt:lpstr>Завдання-вправи ПРОПИСУЄМО,ЧИТАЄМО,ОБМІНЮЄМОСЬ</vt:lpstr>
      <vt:lpstr>збірка поезїї Доляна «Набутися з тобою»</vt:lpstr>
      <vt:lpstr>збірка поезїї Доляна «Набутися з тобою»</vt:lpstr>
      <vt:lpstr>Слайд 13</vt:lpstr>
      <vt:lpstr>Слайд 14</vt:lpstr>
      <vt:lpstr>Слайд 15</vt:lpstr>
      <vt:lpstr>Слайд 16</vt:lpstr>
      <vt:lpstr>КРАЇНА УКРАЇНА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ВІРШУВАННЯ ЯК РЕСУРС ВІДНОВЛЕННЯ ЕМОЦІЙНОЇ РІВНОВАГИ </dc:title>
  <dc:creator>Пользователь</dc:creator>
  <cp:lastModifiedBy>User</cp:lastModifiedBy>
  <cp:revision>28</cp:revision>
  <dcterms:created xsi:type="dcterms:W3CDTF">2022-09-27T07:34:56Z</dcterms:created>
  <dcterms:modified xsi:type="dcterms:W3CDTF">2022-09-27T13:10:10Z</dcterms:modified>
</cp:coreProperties>
</file>