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59" r:id="rId1"/>
  </p:sldMasterIdLst>
  <p:sldIdLst>
    <p:sldId id="256" r:id="rId2"/>
    <p:sldId id="257" r:id="rId3"/>
    <p:sldId id="271" r:id="rId4"/>
    <p:sldId id="270" r:id="rId5"/>
    <p:sldId id="272" r:id="rId6"/>
    <p:sldId id="267" r:id="rId7"/>
    <p:sldId id="268" r:id="rId8"/>
    <p:sldId id="269" r:id="rId9"/>
    <p:sldId id="259" r:id="rId10"/>
    <p:sldId id="258" r:id="rId11"/>
    <p:sldId id="260" r:id="rId12"/>
    <p:sldId id="261" r:id="rId13"/>
    <p:sldId id="262" r:id="rId14"/>
    <p:sldId id="263" r:id="rId15"/>
    <p:sldId id="264" r:id="rId16"/>
    <p:sldId id="265" r:id="rId17"/>
    <p:sldId id="26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5687"/>
  </p:normalViewPr>
  <p:slideViewPr>
    <p:cSldViewPr snapToGrid="0" snapToObjects="1">
      <p:cViewPr varScale="1">
        <p:scale>
          <a:sx n="95" d="100"/>
          <a:sy n="95" d="100"/>
        </p:scale>
        <p:origin x="680" y="1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4E2D6A-50FA-F043-A978-6ECAB8ED9762}"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GB"/>
        </a:p>
      </dgm:t>
    </dgm:pt>
    <dgm:pt modelId="{442D48F3-9E27-0B4D-8F50-EA9D1EDB26F0}">
      <dgm:prSet phldrT="[Text]"/>
      <dgm:spPr/>
      <dgm:t>
        <a:bodyPr/>
        <a:lstStyle/>
        <a:p>
          <a:pPr algn="ctr"/>
          <a:r>
            <a:rPr lang="en-GB" dirty="0"/>
            <a:t> </a:t>
          </a:r>
          <a:r>
            <a:rPr lang="en-HU" b="1" dirty="0"/>
            <a:t>PROBLEM STATEMENT and OBJECTIVE of THE STUDY</a:t>
          </a:r>
          <a:endParaRPr lang="en-GB" dirty="0"/>
        </a:p>
      </dgm:t>
    </dgm:pt>
    <dgm:pt modelId="{D47C6790-92D0-2942-A567-77FDEC0FFFB2}" type="parTrans" cxnId="{929C8DEC-8E37-4646-8B0C-5DE9646B5132}">
      <dgm:prSet/>
      <dgm:spPr/>
      <dgm:t>
        <a:bodyPr/>
        <a:lstStyle/>
        <a:p>
          <a:endParaRPr lang="en-GB"/>
        </a:p>
      </dgm:t>
    </dgm:pt>
    <dgm:pt modelId="{4D695B68-665B-D64E-B306-1625140012D5}" type="sibTrans" cxnId="{929C8DEC-8E37-4646-8B0C-5DE9646B5132}">
      <dgm:prSet/>
      <dgm:spPr/>
      <dgm:t>
        <a:bodyPr/>
        <a:lstStyle/>
        <a:p>
          <a:endParaRPr lang="en-GB"/>
        </a:p>
      </dgm:t>
    </dgm:pt>
    <dgm:pt modelId="{2E5025B0-D7C3-504F-AA00-F58E5C3921E5}">
      <dgm:prSet phldrT="[Text]" custT="1"/>
      <dgm:spPr/>
      <dgm:t>
        <a:bodyPr/>
        <a:lstStyle/>
        <a:p>
          <a:r>
            <a:rPr lang="en-US" sz="2000" dirty="0"/>
            <a:t>Not much information is published regarding the research data service in academic libraries in Indonesia. </a:t>
          </a:r>
          <a:endParaRPr lang="en-GB" sz="2000" dirty="0"/>
        </a:p>
      </dgm:t>
    </dgm:pt>
    <dgm:pt modelId="{BC35CBED-EB23-A24B-B6BF-E3D57E74A905}" type="parTrans" cxnId="{B163E195-B31E-8640-8013-7CBC976BDE1E}">
      <dgm:prSet/>
      <dgm:spPr/>
      <dgm:t>
        <a:bodyPr/>
        <a:lstStyle/>
        <a:p>
          <a:endParaRPr lang="en-GB"/>
        </a:p>
      </dgm:t>
    </dgm:pt>
    <dgm:pt modelId="{B6783CFD-899F-E642-BEED-5BD1F74434FB}" type="sibTrans" cxnId="{B163E195-B31E-8640-8013-7CBC976BDE1E}">
      <dgm:prSet/>
      <dgm:spPr/>
      <dgm:t>
        <a:bodyPr/>
        <a:lstStyle/>
        <a:p>
          <a:endParaRPr lang="en-GB"/>
        </a:p>
      </dgm:t>
    </dgm:pt>
    <dgm:pt modelId="{3080ADF9-13E7-984C-AE25-E05A16D817D2}">
      <dgm:prSet phldrT="[Text]" custT="1"/>
      <dgm:spPr/>
      <dgm:t>
        <a:bodyPr/>
        <a:lstStyle/>
        <a:p>
          <a:r>
            <a:rPr lang="en-US" sz="1900" dirty="0"/>
            <a:t>By actively engaging in research collaborations with academic professionals, librarians can strengthen their position as research </a:t>
          </a:r>
          <a:r>
            <a:rPr lang="en-US" sz="2000" dirty="0"/>
            <a:t>collaborators</a:t>
          </a:r>
          <a:r>
            <a:rPr lang="en-US" sz="1900" dirty="0"/>
            <a:t> within their institutions. </a:t>
          </a:r>
          <a:endParaRPr lang="en-GB" sz="1900" dirty="0"/>
        </a:p>
      </dgm:t>
    </dgm:pt>
    <dgm:pt modelId="{D9EF0E0A-959D-7B4A-BB8E-8CBA7BB24A6E}" type="parTrans" cxnId="{DF377686-12AE-9F4C-A73F-370428D7CF52}">
      <dgm:prSet/>
      <dgm:spPr/>
      <dgm:t>
        <a:bodyPr/>
        <a:lstStyle/>
        <a:p>
          <a:endParaRPr lang="en-GB"/>
        </a:p>
      </dgm:t>
    </dgm:pt>
    <dgm:pt modelId="{4AD44B09-C66D-C04E-9879-0CA6EDF34339}" type="sibTrans" cxnId="{DF377686-12AE-9F4C-A73F-370428D7CF52}">
      <dgm:prSet/>
      <dgm:spPr/>
      <dgm:t>
        <a:bodyPr/>
        <a:lstStyle/>
        <a:p>
          <a:endParaRPr lang="en-GB"/>
        </a:p>
      </dgm:t>
    </dgm:pt>
    <dgm:pt modelId="{CCF058B3-6630-8C49-B720-A16B729DE741}">
      <dgm:prSet phldrT="[Text]" custT="1"/>
      <dgm:spPr/>
      <dgm:t>
        <a:bodyPr/>
        <a:lstStyle/>
        <a:p>
          <a:r>
            <a:rPr lang="en-US" sz="2000" dirty="0"/>
            <a:t>The aim is to investigate the research data service practiced by Indonesian academic librarians, and to assess the attitudes of academic librarians, which are crucial for enhancing research data services, leading to the quality of research data.</a:t>
          </a:r>
          <a:endParaRPr lang="en-GB" sz="2000" dirty="0"/>
        </a:p>
      </dgm:t>
    </dgm:pt>
    <dgm:pt modelId="{13958ACF-CB8C-EB46-9797-86A8B092DFDA}" type="parTrans" cxnId="{F7063267-9DA7-6044-82B0-847FF5479761}">
      <dgm:prSet/>
      <dgm:spPr/>
      <dgm:t>
        <a:bodyPr/>
        <a:lstStyle/>
        <a:p>
          <a:endParaRPr lang="en-GB"/>
        </a:p>
      </dgm:t>
    </dgm:pt>
    <dgm:pt modelId="{002D746E-FB25-FE47-AE06-A5FE7C80105D}" type="sibTrans" cxnId="{F7063267-9DA7-6044-82B0-847FF5479761}">
      <dgm:prSet/>
      <dgm:spPr/>
      <dgm:t>
        <a:bodyPr/>
        <a:lstStyle/>
        <a:p>
          <a:endParaRPr lang="en-GB"/>
        </a:p>
      </dgm:t>
    </dgm:pt>
    <dgm:pt modelId="{CC40FC24-DC69-DE44-B885-4166E3D8D167}" type="pres">
      <dgm:prSet presAssocID="{F64E2D6A-50FA-F043-A978-6ECAB8ED9762}" presName="vert0" presStyleCnt="0">
        <dgm:presLayoutVars>
          <dgm:dir/>
          <dgm:animOne val="branch"/>
          <dgm:animLvl val="lvl"/>
        </dgm:presLayoutVars>
      </dgm:prSet>
      <dgm:spPr/>
    </dgm:pt>
    <dgm:pt modelId="{88A3C61D-A090-E542-A01D-6573E04AE8F3}" type="pres">
      <dgm:prSet presAssocID="{442D48F3-9E27-0B4D-8F50-EA9D1EDB26F0}" presName="thickLine" presStyleLbl="alignNode1" presStyleIdx="0" presStyleCnt="1"/>
      <dgm:spPr/>
    </dgm:pt>
    <dgm:pt modelId="{5C0F9013-1CA5-5A43-A843-9542E835831A}" type="pres">
      <dgm:prSet presAssocID="{442D48F3-9E27-0B4D-8F50-EA9D1EDB26F0}" presName="horz1" presStyleCnt="0"/>
      <dgm:spPr/>
    </dgm:pt>
    <dgm:pt modelId="{D87778FD-9963-2742-9D37-0888C3C8E0C7}" type="pres">
      <dgm:prSet presAssocID="{442D48F3-9E27-0B4D-8F50-EA9D1EDB26F0}" presName="tx1" presStyleLbl="revTx" presStyleIdx="0" presStyleCnt="4"/>
      <dgm:spPr/>
    </dgm:pt>
    <dgm:pt modelId="{415BF5A5-9F8E-0041-9764-18414EF9EBDE}" type="pres">
      <dgm:prSet presAssocID="{442D48F3-9E27-0B4D-8F50-EA9D1EDB26F0}" presName="vert1" presStyleCnt="0"/>
      <dgm:spPr/>
    </dgm:pt>
    <dgm:pt modelId="{13CB3F7D-8B00-4C4F-BE80-61A9E279416B}" type="pres">
      <dgm:prSet presAssocID="{2E5025B0-D7C3-504F-AA00-F58E5C3921E5}" presName="vertSpace2a" presStyleCnt="0"/>
      <dgm:spPr/>
    </dgm:pt>
    <dgm:pt modelId="{2B720E0C-1818-9A46-8BD1-F052B8040FC9}" type="pres">
      <dgm:prSet presAssocID="{2E5025B0-D7C3-504F-AA00-F58E5C3921E5}" presName="horz2" presStyleCnt="0"/>
      <dgm:spPr/>
    </dgm:pt>
    <dgm:pt modelId="{D7F90E67-E615-A146-987B-9690D67F3A4F}" type="pres">
      <dgm:prSet presAssocID="{2E5025B0-D7C3-504F-AA00-F58E5C3921E5}" presName="horzSpace2" presStyleCnt="0"/>
      <dgm:spPr/>
    </dgm:pt>
    <dgm:pt modelId="{40C658BF-87FD-0245-9EDE-7B8736DA176C}" type="pres">
      <dgm:prSet presAssocID="{2E5025B0-D7C3-504F-AA00-F58E5C3921E5}" presName="tx2" presStyleLbl="revTx" presStyleIdx="1" presStyleCnt="4"/>
      <dgm:spPr/>
    </dgm:pt>
    <dgm:pt modelId="{FFCBC762-0508-B74C-B5C7-0EDB06DDF547}" type="pres">
      <dgm:prSet presAssocID="{2E5025B0-D7C3-504F-AA00-F58E5C3921E5}" presName="vert2" presStyleCnt="0"/>
      <dgm:spPr/>
    </dgm:pt>
    <dgm:pt modelId="{24D745A4-B328-6341-886D-D800277DD029}" type="pres">
      <dgm:prSet presAssocID="{2E5025B0-D7C3-504F-AA00-F58E5C3921E5}" presName="thinLine2b" presStyleLbl="callout" presStyleIdx="0" presStyleCnt="3"/>
      <dgm:spPr/>
    </dgm:pt>
    <dgm:pt modelId="{62F1DBBC-7441-A949-A10F-4AC488C37B23}" type="pres">
      <dgm:prSet presAssocID="{2E5025B0-D7C3-504F-AA00-F58E5C3921E5}" presName="vertSpace2b" presStyleCnt="0"/>
      <dgm:spPr/>
    </dgm:pt>
    <dgm:pt modelId="{D4F58935-5CB6-C742-B61B-6B3C40088714}" type="pres">
      <dgm:prSet presAssocID="{3080ADF9-13E7-984C-AE25-E05A16D817D2}" presName="horz2" presStyleCnt="0"/>
      <dgm:spPr/>
    </dgm:pt>
    <dgm:pt modelId="{843032F7-B951-5345-8BB8-1B8C99FEE50B}" type="pres">
      <dgm:prSet presAssocID="{3080ADF9-13E7-984C-AE25-E05A16D817D2}" presName="horzSpace2" presStyleCnt="0"/>
      <dgm:spPr/>
    </dgm:pt>
    <dgm:pt modelId="{D75527CF-FF63-3D40-B4E3-F53C2DB3D3B7}" type="pres">
      <dgm:prSet presAssocID="{3080ADF9-13E7-984C-AE25-E05A16D817D2}" presName="tx2" presStyleLbl="revTx" presStyleIdx="2" presStyleCnt="4"/>
      <dgm:spPr/>
    </dgm:pt>
    <dgm:pt modelId="{A0FF49EF-8874-1845-94FD-775703259E4E}" type="pres">
      <dgm:prSet presAssocID="{3080ADF9-13E7-984C-AE25-E05A16D817D2}" presName="vert2" presStyleCnt="0"/>
      <dgm:spPr/>
    </dgm:pt>
    <dgm:pt modelId="{2A420968-9B7D-324E-B60E-A945A1C03F5F}" type="pres">
      <dgm:prSet presAssocID="{3080ADF9-13E7-984C-AE25-E05A16D817D2}" presName="thinLine2b" presStyleLbl="callout" presStyleIdx="1" presStyleCnt="3"/>
      <dgm:spPr/>
    </dgm:pt>
    <dgm:pt modelId="{CA4A0343-0E98-5F4E-A6FE-DDA1AD2518C4}" type="pres">
      <dgm:prSet presAssocID="{3080ADF9-13E7-984C-AE25-E05A16D817D2}" presName="vertSpace2b" presStyleCnt="0"/>
      <dgm:spPr/>
    </dgm:pt>
    <dgm:pt modelId="{4BA64F89-28C6-9440-8BAB-0CFB3D07D8EA}" type="pres">
      <dgm:prSet presAssocID="{CCF058B3-6630-8C49-B720-A16B729DE741}" presName="horz2" presStyleCnt="0"/>
      <dgm:spPr/>
    </dgm:pt>
    <dgm:pt modelId="{20B0413A-91D3-D54D-8C3C-0B20D08A3A10}" type="pres">
      <dgm:prSet presAssocID="{CCF058B3-6630-8C49-B720-A16B729DE741}" presName="horzSpace2" presStyleCnt="0"/>
      <dgm:spPr/>
    </dgm:pt>
    <dgm:pt modelId="{C936329E-B8CB-9B40-9899-2ABD183F84BA}" type="pres">
      <dgm:prSet presAssocID="{CCF058B3-6630-8C49-B720-A16B729DE741}" presName="tx2" presStyleLbl="revTx" presStyleIdx="3" presStyleCnt="4"/>
      <dgm:spPr/>
    </dgm:pt>
    <dgm:pt modelId="{0DE56FA2-8A95-694E-B83F-0B45743D0973}" type="pres">
      <dgm:prSet presAssocID="{CCF058B3-6630-8C49-B720-A16B729DE741}" presName="vert2" presStyleCnt="0"/>
      <dgm:spPr/>
    </dgm:pt>
    <dgm:pt modelId="{D0835FA7-5288-4B47-A8F6-EBFC828532A0}" type="pres">
      <dgm:prSet presAssocID="{CCF058B3-6630-8C49-B720-A16B729DE741}" presName="thinLine2b" presStyleLbl="callout" presStyleIdx="2" presStyleCnt="3"/>
      <dgm:spPr/>
    </dgm:pt>
    <dgm:pt modelId="{FF3B56D9-ED40-2A46-836A-2821B5771322}" type="pres">
      <dgm:prSet presAssocID="{CCF058B3-6630-8C49-B720-A16B729DE741}" presName="vertSpace2b" presStyleCnt="0"/>
      <dgm:spPr/>
    </dgm:pt>
  </dgm:ptLst>
  <dgm:cxnLst>
    <dgm:cxn modelId="{F7063267-9DA7-6044-82B0-847FF5479761}" srcId="{442D48F3-9E27-0B4D-8F50-EA9D1EDB26F0}" destId="{CCF058B3-6630-8C49-B720-A16B729DE741}" srcOrd="2" destOrd="0" parTransId="{13958ACF-CB8C-EB46-9797-86A8B092DFDA}" sibTransId="{002D746E-FB25-FE47-AE06-A5FE7C80105D}"/>
    <dgm:cxn modelId="{DF377686-12AE-9F4C-A73F-370428D7CF52}" srcId="{442D48F3-9E27-0B4D-8F50-EA9D1EDB26F0}" destId="{3080ADF9-13E7-984C-AE25-E05A16D817D2}" srcOrd="1" destOrd="0" parTransId="{D9EF0E0A-959D-7B4A-BB8E-8CBA7BB24A6E}" sibTransId="{4AD44B09-C66D-C04E-9879-0CA6EDF34339}"/>
    <dgm:cxn modelId="{68BB3087-CEE4-4846-A537-E37E97A203C7}" type="presOf" srcId="{442D48F3-9E27-0B4D-8F50-EA9D1EDB26F0}" destId="{D87778FD-9963-2742-9D37-0888C3C8E0C7}" srcOrd="0" destOrd="0" presId="urn:microsoft.com/office/officeart/2008/layout/LinedList"/>
    <dgm:cxn modelId="{B163E195-B31E-8640-8013-7CBC976BDE1E}" srcId="{442D48F3-9E27-0B4D-8F50-EA9D1EDB26F0}" destId="{2E5025B0-D7C3-504F-AA00-F58E5C3921E5}" srcOrd="0" destOrd="0" parTransId="{BC35CBED-EB23-A24B-B6BF-E3D57E74A905}" sibTransId="{B6783CFD-899F-E642-BEED-5BD1F74434FB}"/>
    <dgm:cxn modelId="{1C5ACDB3-BF10-A343-9B92-737275BDED8D}" type="presOf" srcId="{F64E2D6A-50FA-F043-A978-6ECAB8ED9762}" destId="{CC40FC24-DC69-DE44-B885-4166E3D8D167}" srcOrd="0" destOrd="0" presId="urn:microsoft.com/office/officeart/2008/layout/LinedList"/>
    <dgm:cxn modelId="{61904ACD-91A3-4347-9731-0BED9535B593}" type="presOf" srcId="{CCF058B3-6630-8C49-B720-A16B729DE741}" destId="{C936329E-B8CB-9B40-9899-2ABD183F84BA}" srcOrd="0" destOrd="0" presId="urn:microsoft.com/office/officeart/2008/layout/LinedList"/>
    <dgm:cxn modelId="{71288DD0-3CEF-5243-B2B7-D797216B86E8}" type="presOf" srcId="{2E5025B0-D7C3-504F-AA00-F58E5C3921E5}" destId="{40C658BF-87FD-0245-9EDE-7B8736DA176C}" srcOrd="0" destOrd="0" presId="urn:microsoft.com/office/officeart/2008/layout/LinedList"/>
    <dgm:cxn modelId="{31CC9CD4-162C-7142-8EFA-65FC265CFCA8}" type="presOf" srcId="{3080ADF9-13E7-984C-AE25-E05A16D817D2}" destId="{D75527CF-FF63-3D40-B4E3-F53C2DB3D3B7}" srcOrd="0" destOrd="0" presId="urn:microsoft.com/office/officeart/2008/layout/LinedList"/>
    <dgm:cxn modelId="{929C8DEC-8E37-4646-8B0C-5DE9646B5132}" srcId="{F64E2D6A-50FA-F043-A978-6ECAB8ED9762}" destId="{442D48F3-9E27-0B4D-8F50-EA9D1EDB26F0}" srcOrd="0" destOrd="0" parTransId="{D47C6790-92D0-2942-A567-77FDEC0FFFB2}" sibTransId="{4D695B68-665B-D64E-B306-1625140012D5}"/>
    <dgm:cxn modelId="{ECBE9070-630A-D447-B460-AFE6EECF2979}" type="presParOf" srcId="{CC40FC24-DC69-DE44-B885-4166E3D8D167}" destId="{88A3C61D-A090-E542-A01D-6573E04AE8F3}" srcOrd="0" destOrd="0" presId="urn:microsoft.com/office/officeart/2008/layout/LinedList"/>
    <dgm:cxn modelId="{350AE4CA-910A-FF4A-8143-C31C27336C3E}" type="presParOf" srcId="{CC40FC24-DC69-DE44-B885-4166E3D8D167}" destId="{5C0F9013-1CA5-5A43-A843-9542E835831A}" srcOrd="1" destOrd="0" presId="urn:microsoft.com/office/officeart/2008/layout/LinedList"/>
    <dgm:cxn modelId="{8A374856-C866-1E49-811D-B6530AA7170C}" type="presParOf" srcId="{5C0F9013-1CA5-5A43-A843-9542E835831A}" destId="{D87778FD-9963-2742-9D37-0888C3C8E0C7}" srcOrd="0" destOrd="0" presId="urn:microsoft.com/office/officeart/2008/layout/LinedList"/>
    <dgm:cxn modelId="{EEC22FAF-B76F-0148-8130-D5C2AC0E78E6}" type="presParOf" srcId="{5C0F9013-1CA5-5A43-A843-9542E835831A}" destId="{415BF5A5-9F8E-0041-9764-18414EF9EBDE}" srcOrd="1" destOrd="0" presId="urn:microsoft.com/office/officeart/2008/layout/LinedList"/>
    <dgm:cxn modelId="{C0797E1F-C69E-5041-B609-83F6F191328F}" type="presParOf" srcId="{415BF5A5-9F8E-0041-9764-18414EF9EBDE}" destId="{13CB3F7D-8B00-4C4F-BE80-61A9E279416B}" srcOrd="0" destOrd="0" presId="urn:microsoft.com/office/officeart/2008/layout/LinedList"/>
    <dgm:cxn modelId="{1A0B1C81-88CA-7D4B-8002-536570C15014}" type="presParOf" srcId="{415BF5A5-9F8E-0041-9764-18414EF9EBDE}" destId="{2B720E0C-1818-9A46-8BD1-F052B8040FC9}" srcOrd="1" destOrd="0" presId="urn:microsoft.com/office/officeart/2008/layout/LinedList"/>
    <dgm:cxn modelId="{906ADB0C-8689-9A44-80D4-A1ADA8404E8C}" type="presParOf" srcId="{2B720E0C-1818-9A46-8BD1-F052B8040FC9}" destId="{D7F90E67-E615-A146-987B-9690D67F3A4F}" srcOrd="0" destOrd="0" presId="urn:microsoft.com/office/officeart/2008/layout/LinedList"/>
    <dgm:cxn modelId="{21F0905D-52CB-1142-88ED-977A20128822}" type="presParOf" srcId="{2B720E0C-1818-9A46-8BD1-F052B8040FC9}" destId="{40C658BF-87FD-0245-9EDE-7B8736DA176C}" srcOrd="1" destOrd="0" presId="urn:microsoft.com/office/officeart/2008/layout/LinedList"/>
    <dgm:cxn modelId="{F4BB7B85-52F9-594B-BDDD-BFAF06AACBCE}" type="presParOf" srcId="{2B720E0C-1818-9A46-8BD1-F052B8040FC9}" destId="{FFCBC762-0508-B74C-B5C7-0EDB06DDF547}" srcOrd="2" destOrd="0" presId="urn:microsoft.com/office/officeart/2008/layout/LinedList"/>
    <dgm:cxn modelId="{2DFB246A-78E4-7740-8A45-640B142B163F}" type="presParOf" srcId="{415BF5A5-9F8E-0041-9764-18414EF9EBDE}" destId="{24D745A4-B328-6341-886D-D800277DD029}" srcOrd="2" destOrd="0" presId="urn:microsoft.com/office/officeart/2008/layout/LinedList"/>
    <dgm:cxn modelId="{746E425F-2C39-1D40-9E4A-99715605D6DF}" type="presParOf" srcId="{415BF5A5-9F8E-0041-9764-18414EF9EBDE}" destId="{62F1DBBC-7441-A949-A10F-4AC488C37B23}" srcOrd="3" destOrd="0" presId="urn:microsoft.com/office/officeart/2008/layout/LinedList"/>
    <dgm:cxn modelId="{03478D61-14B6-DD40-8C31-FBCD8F081D13}" type="presParOf" srcId="{415BF5A5-9F8E-0041-9764-18414EF9EBDE}" destId="{D4F58935-5CB6-C742-B61B-6B3C40088714}" srcOrd="4" destOrd="0" presId="urn:microsoft.com/office/officeart/2008/layout/LinedList"/>
    <dgm:cxn modelId="{BC2BA380-8DB7-CF4D-9B01-4FA2C5443EE6}" type="presParOf" srcId="{D4F58935-5CB6-C742-B61B-6B3C40088714}" destId="{843032F7-B951-5345-8BB8-1B8C99FEE50B}" srcOrd="0" destOrd="0" presId="urn:microsoft.com/office/officeart/2008/layout/LinedList"/>
    <dgm:cxn modelId="{B14F15A9-598A-E342-A2D3-D070701EE27F}" type="presParOf" srcId="{D4F58935-5CB6-C742-B61B-6B3C40088714}" destId="{D75527CF-FF63-3D40-B4E3-F53C2DB3D3B7}" srcOrd="1" destOrd="0" presId="urn:microsoft.com/office/officeart/2008/layout/LinedList"/>
    <dgm:cxn modelId="{50492E3C-CFDD-E34B-839F-9AB36ACD4E25}" type="presParOf" srcId="{D4F58935-5CB6-C742-B61B-6B3C40088714}" destId="{A0FF49EF-8874-1845-94FD-775703259E4E}" srcOrd="2" destOrd="0" presId="urn:microsoft.com/office/officeart/2008/layout/LinedList"/>
    <dgm:cxn modelId="{D610AFFA-1118-8E4E-8286-5CE6751E3A53}" type="presParOf" srcId="{415BF5A5-9F8E-0041-9764-18414EF9EBDE}" destId="{2A420968-9B7D-324E-B60E-A945A1C03F5F}" srcOrd="5" destOrd="0" presId="urn:microsoft.com/office/officeart/2008/layout/LinedList"/>
    <dgm:cxn modelId="{CE73843E-A1EE-4F42-8AC7-A0EBB416AC80}" type="presParOf" srcId="{415BF5A5-9F8E-0041-9764-18414EF9EBDE}" destId="{CA4A0343-0E98-5F4E-A6FE-DDA1AD2518C4}" srcOrd="6" destOrd="0" presId="urn:microsoft.com/office/officeart/2008/layout/LinedList"/>
    <dgm:cxn modelId="{D83DB86B-1C16-3746-A2AB-D01C7E0EC6BB}" type="presParOf" srcId="{415BF5A5-9F8E-0041-9764-18414EF9EBDE}" destId="{4BA64F89-28C6-9440-8BAB-0CFB3D07D8EA}" srcOrd="7" destOrd="0" presId="urn:microsoft.com/office/officeart/2008/layout/LinedList"/>
    <dgm:cxn modelId="{C18B1E07-2A20-DC45-AF76-8C6B676D9DC6}" type="presParOf" srcId="{4BA64F89-28C6-9440-8BAB-0CFB3D07D8EA}" destId="{20B0413A-91D3-D54D-8C3C-0B20D08A3A10}" srcOrd="0" destOrd="0" presId="urn:microsoft.com/office/officeart/2008/layout/LinedList"/>
    <dgm:cxn modelId="{839A37EC-8951-6240-9379-A4F260B3867C}" type="presParOf" srcId="{4BA64F89-28C6-9440-8BAB-0CFB3D07D8EA}" destId="{C936329E-B8CB-9B40-9899-2ABD183F84BA}" srcOrd="1" destOrd="0" presId="urn:microsoft.com/office/officeart/2008/layout/LinedList"/>
    <dgm:cxn modelId="{C1E17C4D-0437-5C4B-B2B6-4D5998C9EB52}" type="presParOf" srcId="{4BA64F89-28C6-9440-8BAB-0CFB3D07D8EA}" destId="{0DE56FA2-8A95-694E-B83F-0B45743D0973}" srcOrd="2" destOrd="0" presId="urn:microsoft.com/office/officeart/2008/layout/LinedList"/>
    <dgm:cxn modelId="{06F60931-A51E-8F40-B47A-7D769F1DC30F}" type="presParOf" srcId="{415BF5A5-9F8E-0041-9764-18414EF9EBDE}" destId="{D0835FA7-5288-4B47-A8F6-EBFC828532A0}" srcOrd="8" destOrd="0" presId="urn:microsoft.com/office/officeart/2008/layout/LinedList"/>
    <dgm:cxn modelId="{B82F54EB-9B84-5041-8309-E7D73F84E7BB}" type="presParOf" srcId="{415BF5A5-9F8E-0041-9764-18414EF9EBDE}" destId="{FF3B56D9-ED40-2A46-836A-2821B5771322}"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EAC3C3-089D-754C-8BF2-607B5F8F128F}" type="doc">
      <dgm:prSet loTypeId="urn:microsoft.com/office/officeart/2005/8/layout/arrow6" loCatId="" qsTypeId="urn:microsoft.com/office/officeart/2005/8/quickstyle/simple1" qsCatId="simple" csTypeId="urn:microsoft.com/office/officeart/2005/8/colors/accent1_2" csCatId="accent1" phldr="1"/>
      <dgm:spPr/>
      <dgm:t>
        <a:bodyPr/>
        <a:lstStyle/>
        <a:p>
          <a:endParaRPr lang="en-GB"/>
        </a:p>
      </dgm:t>
    </dgm:pt>
    <dgm:pt modelId="{D13E6EFE-12E9-0045-8E47-1463C7CB79A0}">
      <dgm:prSet phldrT="[Text]"/>
      <dgm:spPr/>
      <dgm:t>
        <a:bodyPr/>
        <a:lstStyle/>
        <a:p>
          <a:pPr>
            <a:buFont typeface="+mj-lt"/>
            <a:buAutoNum type="arabicPeriod"/>
          </a:pPr>
          <a:r>
            <a:rPr lang="en-US" dirty="0"/>
            <a:t>What is the relationship between Attitude, Research Data Service, and Data Quality?</a:t>
          </a:r>
          <a:endParaRPr lang="en-GB" dirty="0"/>
        </a:p>
      </dgm:t>
    </dgm:pt>
    <dgm:pt modelId="{75E996C4-A0E7-B14F-900C-279F5F7DE283}" type="parTrans" cxnId="{2FD4F754-40B1-654E-953F-BBF7CEDAD6CE}">
      <dgm:prSet/>
      <dgm:spPr/>
      <dgm:t>
        <a:bodyPr/>
        <a:lstStyle/>
        <a:p>
          <a:endParaRPr lang="en-GB"/>
        </a:p>
      </dgm:t>
    </dgm:pt>
    <dgm:pt modelId="{7111156A-D3B2-5D4A-882A-6656FDA2EC99}" type="sibTrans" cxnId="{2FD4F754-40B1-654E-953F-BBF7CEDAD6CE}">
      <dgm:prSet/>
      <dgm:spPr/>
      <dgm:t>
        <a:bodyPr/>
        <a:lstStyle/>
        <a:p>
          <a:endParaRPr lang="en-GB"/>
        </a:p>
      </dgm:t>
    </dgm:pt>
    <dgm:pt modelId="{9764F79D-8F94-EB4B-B31A-C7651BBF2FD9}">
      <dgm:prSet/>
      <dgm:spPr/>
      <dgm:t>
        <a:bodyPr/>
        <a:lstStyle/>
        <a:p>
          <a:pPr>
            <a:buFont typeface="+mj-lt"/>
            <a:buAutoNum type="arabicPeriod"/>
          </a:pPr>
          <a:r>
            <a:rPr lang="en-US" dirty="0"/>
            <a:t>How do Attitude, Research Data Service, and Data Quality impact each other?</a:t>
          </a:r>
          <a:endParaRPr lang="en-HU" dirty="0"/>
        </a:p>
      </dgm:t>
    </dgm:pt>
    <dgm:pt modelId="{858EC75F-7A6C-7B41-A6F0-76FCB38E5B0A}" type="parTrans" cxnId="{68C7AD57-C859-9B40-9F38-5E831F5F3F43}">
      <dgm:prSet/>
      <dgm:spPr/>
      <dgm:t>
        <a:bodyPr/>
        <a:lstStyle/>
        <a:p>
          <a:endParaRPr lang="en-GB"/>
        </a:p>
      </dgm:t>
    </dgm:pt>
    <dgm:pt modelId="{43E63E58-79F0-4A42-976F-6C68932D3E95}" type="sibTrans" cxnId="{68C7AD57-C859-9B40-9F38-5E831F5F3F43}">
      <dgm:prSet/>
      <dgm:spPr/>
      <dgm:t>
        <a:bodyPr/>
        <a:lstStyle/>
        <a:p>
          <a:endParaRPr lang="en-GB"/>
        </a:p>
      </dgm:t>
    </dgm:pt>
    <dgm:pt modelId="{9F0EC6EA-53FD-F948-AC9E-30F0B30F92C1}" type="pres">
      <dgm:prSet presAssocID="{58EAC3C3-089D-754C-8BF2-607B5F8F128F}" presName="compositeShape" presStyleCnt="0">
        <dgm:presLayoutVars>
          <dgm:chMax val="2"/>
          <dgm:dir/>
          <dgm:resizeHandles val="exact"/>
        </dgm:presLayoutVars>
      </dgm:prSet>
      <dgm:spPr/>
    </dgm:pt>
    <dgm:pt modelId="{BCE7DEE4-1B2D-1641-9F12-EADF0B41C0E4}" type="pres">
      <dgm:prSet presAssocID="{58EAC3C3-089D-754C-8BF2-607B5F8F128F}" presName="ribbon" presStyleLbl="node1" presStyleIdx="0" presStyleCnt="1"/>
      <dgm:spPr/>
    </dgm:pt>
    <dgm:pt modelId="{DAA4F542-71EF-8648-8C42-24746B55F87B}" type="pres">
      <dgm:prSet presAssocID="{58EAC3C3-089D-754C-8BF2-607B5F8F128F}" presName="leftArrowText" presStyleLbl="node1" presStyleIdx="0" presStyleCnt="1">
        <dgm:presLayoutVars>
          <dgm:chMax val="0"/>
          <dgm:bulletEnabled val="1"/>
        </dgm:presLayoutVars>
      </dgm:prSet>
      <dgm:spPr/>
    </dgm:pt>
    <dgm:pt modelId="{C0A40FDB-A06D-4547-B084-518F5D1AF4F1}" type="pres">
      <dgm:prSet presAssocID="{58EAC3C3-089D-754C-8BF2-607B5F8F128F}" presName="rightArrowText" presStyleLbl="node1" presStyleIdx="0" presStyleCnt="1">
        <dgm:presLayoutVars>
          <dgm:chMax val="0"/>
          <dgm:bulletEnabled val="1"/>
        </dgm:presLayoutVars>
      </dgm:prSet>
      <dgm:spPr/>
    </dgm:pt>
  </dgm:ptLst>
  <dgm:cxnLst>
    <dgm:cxn modelId="{830B0248-3088-E64D-A742-15360B351CC9}" type="presOf" srcId="{58EAC3C3-089D-754C-8BF2-607B5F8F128F}" destId="{9F0EC6EA-53FD-F948-AC9E-30F0B30F92C1}" srcOrd="0" destOrd="0" presId="urn:microsoft.com/office/officeart/2005/8/layout/arrow6"/>
    <dgm:cxn modelId="{2FD4F754-40B1-654E-953F-BBF7CEDAD6CE}" srcId="{58EAC3C3-089D-754C-8BF2-607B5F8F128F}" destId="{D13E6EFE-12E9-0045-8E47-1463C7CB79A0}" srcOrd="0" destOrd="0" parTransId="{75E996C4-A0E7-B14F-900C-279F5F7DE283}" sibTransId="{7111156A-D3B2-5D4A-882A-6656FDA2EC99}"/>
    <dgm:cxn modelId="{68C7AD57-C859-9B40-9F38-5E831F5F3F43}" srcId="{58EAC3C3-089D-754C-8BF2-607B5F8F128F}" destId="{9764F79D-8F94-EB4B-B31A-C7651BBF2FD9}" srcOrd="1" destOrd="0" parTransId="{858EC75F-7A6C-7B41-A6F0-76FCB38E5B0A}" sibTransId="{43E63E58-79F0-4A42-976F-6C68932D3E95}"/>
    <dgm:cxn modelId="{F3677D8F-DCFE-624E-83A7-083B274D73BA}" type="presOf" srcId="{9764F79D-8F94-EB4B-B31A-C7651BBF2FD9}" destId="{C0A40FDB-A06D-4547-B084-518F5D1AF4F1}" srcOrd="0" destOrd="0" presId="urn:microsoft.com/office/officeart/2005/8/layout/arrow6"/>
    <dgm:cxn modelId="{70DF9CE2-C0F1-3A44-B434-7202946D6041}" type="presOf" srcId="{D13E6EFE-12E9-0045-8E47-1463C7CB79A0}" destId="{DAA4F542-71EF-8648-8C42-24746B55F87B}" srcOrd="0" destOrd="0" presId="urn:microsoft.com/office/officeart/2005/8/layout/arrow6"/>
    <dgm:cxn modelId="{77107401-A70A-4F4A-94AF-7A772F4A037B}" type="presParOf" srcId="{9F0EC6EA-53FD-F948-AC9E-30F0B30F92C1}" destId="{BCE7DEE4-1B2D-1641-9F12-EADF0B41C0E4}" srcOrd="0" destOrd="0" presId="urn:microsoft.com/office/officeart/2005/8/layout/arrow6"/>
    <dgm:cxn modelId="{1C2FA5B7-034A-0A4C-8E82-985A5FCFB9A7}" type="presParOf" srcId="{9F0EC6EA-53FD-F948-AC9E-30F0B30F92C1}" destId="{DAA4F542-71EF-8648-8C42-24746B55F87B}" srcOrd="1" destOrd="0" presId="urn:microsoft.com/office/officeart/2005/8/layout/arrow6"/>
    <dgm:cxn modelId="{CE2643F5-28A0-0C41-88E5-536549CC40AF}" type="presParOf" srcId="{9F0EC6EA-53FD-F948-AC9E-30F0B30F92C1}" destId="{C0A40FDB-A06D-4547-B084-518F5D1AF4F1}"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684AD9-8614-5F4C-96E4-938CF0AA6DB2}" type="doc">
      <dgm:prSet loTypeId="urn:microsoft.com/office/officeart/2005/8/layout/list1" loCatId="" qsTypeId="urn:microsoft.com/office/officeart/2005/8/quickstyle/simple5" qsCatId="simple" csTypeId="urn:microsoft.com/office/officeart/2005/8/colors/accent1_2" csCatId="accent1" phldr="1"/>
      <dgm:spPr/>
      <dgm:t>
        <a:bodyPr/>
        <a:lstStyle/>
        <a:p>
          <a:endParaRPr lang="en-GB"/>
        </a:p>
      </dgm:t>
    </dgm:pt>
    <dgm:pt modelId="{81996E1C-7D8B-0440-B328-773DCF12BE91}">
      <dgm:prSet phldrT="[Text]"/>
      <dgm:spPr/>
      <dgm:t>
        <a:bodyPr/>
        <a:lstStyle/>
        <a:p>
          <a:r>
            <a:rPr lang="en-GB" dirty="0"/>
            <a:t>Attitude</a:t>
          </a:r>
        </a:p>
      </dgm:t>
    </dgm:pt>
    <dgm:pt modelId="{EED6DA20-4943-AB48-A512-2F1AE3EA16D2}" type="parTrans" cxnId="{8B5EFAB0-F1BA-EC43-A646-9C51DD02928F}">
      <dgm:prSet/>
      <dgm:spPr/>
      <dgm:t>
        <a:bodyPr/>
        <a:lstStyle/>
        <a:p>
          <a:endParaRPr lang="en-GB"/>
        </a:p>
      </dgm:t>
    </dgm:pt>
    <dgm:pt modelId="{8423D0FC-07C9-9B48-B18E-26DE57756576}" type="sibTrans" cxnId="{8B5EFAB0-F1BA-EC43-A646-9C51DD02928F}">
      <dgm:prSet/>
      <dgm:spPr/>
      <dgm:t>
        <a:bodyPr/>
        <a:lstStyle/>
        <a:p>
          <a:endParaRPr lang="en-GB"/>
        </a:p>
      </dgm:t>
    </dgm:pt>
    <dgm:pt modelId="{B1CD8875-12F3-5F44-B1AF-79D073134B36}">
      <dgm:prSet phldrT="[Text]"/>
      <dgm:spPr/>
      <dgm:t>
        <a:bodyPr/>
        <a:lstStyle/>
        <a:p>
          <a:r>
            <a:rPr lang="en-GB" dirty="0"/>
            <a:t>Research Data Service</a:t>
          </a:r>
        </a:p>
      </dgm:t>
    </dgm:pt>
    <dgm:pt modelId="{79087BB7-803A-5844-96D9-68E9186346B1}" type="parTrans" cxnId="{F4643244-E61E-1840-9235-19B819BAF76C}">
      <dgm:prSet/>
      <dgm:spPr/>
      <dgm:t>
        <a:bodyPr/>
        <a:lstStyle/>
        <a:p>
          <a:endParaRPr lang="en-GB"/>
        </a:p>
      </dgm:t>
    </dgm:pt>
    <dgm:pt modelId="{156605BE-3DD1-654D-B2C9-51273EF8669C}" type="sibTrans" cxnId="{F4643244-E61E-1840-9235-19B819BAF76C}">
      <dgm:prSet/>
      <dgm:spPr/>
      <dgm:t>
        <a:bodyPr/>
        <a:lstStyle/>
        <a:p>
          <a:endParaRPr lang="en-GB"/>
        </a:p>
      </dgm:t>
    </dgm:pt>
    <dgm:pt modelId="{E2079C81-0603-F64E-8D35-2B2BDC430000}">
      <dgm:prSet phldrT="[Text]"/>
      <dgm:spPr/>
      <dgm:t>
        <a:bodyPr/>
        <a:lstStyle/>
        <a:p>
          <a:r>
            <a:rPr lang="en-GB" dirty="0"/>
            <a:t>Data Quality</a:t>
          </a:r>
        </a:p>
      </dgm:t>
    </dgm:pt>
    <dgm:pt modelId="{922BAC0D-8C97-5546-BDB4-38DF7D626A7F}" type="parTrans" cxnId="{C018E7C1-2303-5242-ACFE-A7EB357CF1AE}">
      <dgm:prSet/>
      <dgm:spPr/>
      <dgm:t>
        <a:bodyPr/>
        <a:lstStyle/>
        <a:p>
          <a:endParaRPr lang="en-GB"/>
        </a:p>
      </dgm:t>
    </dgm:pt>
    <dgm:pt modelId="{CAA4B68D-DEE3-7040-80CA-00E2A1844C01}" type="sibTrans" cxnId="{C018E7C1-2303-5242-ACFE-A7EB357CF1AE}">
      <dgm:prSet/>
      <dgm:spPr/>
      <dgm:t>
        <a:bodyPr/>
        <a:lstStyle/>
        <a:p>
          <a:endParaRPr lang="en-GB"/>
        </a:p>
      </dgm:t>
    </dgm:pt>
    <dgm:pt modelId="{A4C9EE4F-ECF3-FD41-B6D8-DC7687DCE5D3}" type="pres">
      <dgm:prSet presAssocID="{84684AD9-8614-5F4C-96E4-938CF0AA6DB2}" presName="linear" presStyleCnt="0">
        <dgm:presLayoutVars>
          <dgm:dir/>
          <dgm:animLvl val="lvl"/>
          <dgm:resizeHandles val="exact"/>
        </dgm:presLayoutVars>
      </dgm:prSet>
      <dgm:spPr/>
    </dgm:pt>
    <dgm:pt modelId="{E04E5D46-B830-6C45-9C98-C7C8C3179205}" type="pres">
      <dgm:prSet presAssocID="{81996E1C-7D8B-0440-B328-773DCF12BE91}" presName="parentLin" presStyleCnt="0"/>
      <dgm:spPr/>
    </dgm:pt>
    <dgm:pt modelId="{0521B2D1-CD9E-8C4A-B337-316B77D24495}" type="pres">
      <dgm:prSet presAssocID="{81996E1C-7D8B-0440-B328-773DCF12BE91}" presName="parentLeftMargin" presStyleLbl="node1" presStyleIdx="0" presStyleCnt="3"/>
      <dgm:spPr/>
    </dgm:pt>
    <dgm:pt modelId="{1C5ACABD-27F8-5045-A330-5D059F7A2170}" type="pres">
      <dgm:prSet presAssocID="{81996E1C-7D8B-0440-B328-773DCF12BE91}" presName="parentText" presStyleLbl="node1" presStyleIdx="0" presStyleCnt="3">
        <dgm:presLayoutVars>
          <dgm:chMax val="0"/>
          <dgm:bulletEnabled val="1"/>
        </dgm:presLayoutVars>
      </dgm:prSet>
      <dgm:spPr/>
    </dgm:pt>
    <dgm:pt modelId="{8594EAA8-09A4-5942-894B-0E5EC8586BFF}" type="pres">
      <dgm:prSet presAssocID="{81996E1C-7D8B-0440-B328-773DCF12BE91}" presName="negativeSpace" presStyleCnt="0"/>
      <dgm:spPr/>
    </dgm:pt>
    <dgm:pt modelId="{62DEE5ED-7130-DB4F-96BB-3CAEB68BE07D}" type="pres">
      <dgm:prSet presAssocID="{81996E1C-7D8B-0440-B328-773DCF12BE91}" presName="childText" presStyleLbl="conFgAcc1" presStyleIdx="0" presStyleCnt="3">
        <dgm:presLayoutVars>
          <dgm:bulletEnabled val="1"/>
        </dgm:presLayoutVars>
      </dgm:prSet>
      <dgm:spPr/>
    </dgm:pt>
    <dgm:pt modelId="{C1C187D7-6599-7344-ADBA-B8A485CBF88D}" type="pres">
      <dgm:prSet presAssocID="{8423D0FC-07C9-9B48-B18E-26DE57756576}" presName="spaceBetweenRectangles" presStyleCnt="0"/>
      <dgm:spPr/>
    </dgm:pt>
    <dgm:pt modelId="{FBCBF9F4-D38A-CB4C-8178-34360B579A58}" type="pres">
      <dgm:prSet presAssocID="{B1CD8875-12F3-5F44-B1AF-79D073134B36}" presName="parentLin" presStyleCnt="0"/>
      <dgm:spPr/>
    </dgm:pt>
    <dgm:pt modelId="{01537965-5E87-D841-9D0C-001E6DD7D027}" type="pres">
      <dgm:prSet presAssocID="{B1CD8875-12F3-5F44-B1AF-79D073134B36}" presName="parentLeftMargin" presStyleLbl="node1" presStyleIdx="0" presStyleCnt="3"/>
      <dgm:spPr/>
    </dgm:pt>
    <dgm:pt modelId="{B9214E28-337D-EF49-B903-AB787A75704B}" type="pres">
      <dgm:prSet presAssocID="{B1CD8875-12F3-5F44-B1AF-79D073134B36}" presName="parentText" presStyleLbl="node1" presStyleIdx="1" presStyleCnt="3">
        <dgm:presLayoutVars>
          <dgm:chMax val="0"/>
          <dgm:bulletEnabled val="1"/>
        </dgm:presLayoutVars>
      </dgm:prSet>
      <dgm:spPr/>
    </dgm:pt>
    <dgm:pt modelId="{BC016C55-EE8E-8544-A1E2-25EDC0F70DF8}" type="pres">
      <dgm:prSet presAssocID="{B1CD8875-12F3-5F44-B1AF-79D073134B36}" presName="negativeSpace" presStyleCnt="0"/>
      <dgm:spPr/>
    </dgm:pt>
    <dgm:pt modelId="{5045E0A1-EDE1-5C44-8292-F1B28DCB025C}" type="pres">
      <dgm:prSet presAssocID="{B1CD8875-12F3-5F44-B1AF-79D073134B36}" presName="childText" presStyleLbl="conFgAcc1" presStyleIdx="1" presStyleCnt="3">
        <dgm:presLayoutVars>
          <dgm:bulletEnabled val="1"/>
        </dgm:presLayoutVars>
      </dgm:prSet>
      <dgm:spPr/>
    </dgm:pt>
    <dgm:pt modelId="{F07E721F-9A56-8E41-A575-86158A968AEF}" type="pres">
      <dgm:prSet presAssocID="{156605BE-3DD1-654D-B2C9-51273EF8669C}" presName="spaceBetweenRectangles" presStyleCnt="0"/>
      <dgm:spPr/>
    </dgm:pt>
    <dgm:pt modelId="{74BBF89D-58AB-7745-8B0D-8403C72AAC1E}" type="pres">
      <dgm:prSet presAssocID="{E2079C81-0603-F64E-8D35-2B2BDC430000}" presName="parentLin" presStyleCnt="0"/>
      <dgm:spPr/>
    </dgm:pt>
    <dgm:pt modelId="{A8717514-F342-6941-8656-E2C34DC66836}" type="pres">
      <dgm:prSet presAssocID="{E2079C81-0603-F64E-8D35-2B2BDC430000}" presName="parentLeftMargin" presStyleLbl="node1" presStyleIdx="1" presStyleCnt="3"/>
      <dgm:spPr/>
    </dgm:pt>
    <dgm:pt modelId="{36517DEB-6D6A-9D48-BAA4-C3D9B8265E17}" type="pres">
      <dgm:prSet presAssocID="{E2079C81-0603-F64E-8D35-2B2BDC430000}" presName="parentText" presStyleLbl="node1" presStyleIdx="2" presStyleCnt="3">
        <dgm:presLayoutVars>
          <dgm:chMax val="0"/>
          <dgm:bulletEnabled val="1"/>
        </dgm:presLayoutVars>
      </dgm:prSet>
      <dgm:spPr/>
    </dgm:pt>
    <dgm:pt modelId="{ACC19316-DCF0-FF4E-9216-7C2B8B99CFC8}" type="pres">
      <dgm:prSet presAssocID="{E2079C81-0603-F64E-8D35-2B2BDC430000}" presName="negativeSpace" presStyleCnt="0"/>
      <dgm:spPr/>
    </dgm:pt>
    <dgm:pt modelId="{8E828881-EE3A-A648-9B12-C254ED95F519}" type="pres">
      <dgm:prSet presAssocID="{E2079C81-0603-F64E-8D35-2B2BDC430000}" presName="childText" presStyleLbl="conFgAcc1" presStyleIdx="2" presStyleCnt="3">
        <dgm:presLayoutVars>
          <dgm:bulletEnabled val="1"/>
        </dgm:presLayoutVars>
      </dgm:prSet>
      <dgm:spPr/>
    </dgm:pt>
  </dgm:ptLst>
  <dgm:cxnLst>
    <dgm:cxn modelId="{07ABEE38-C76B-0A4A-9399-1FA3DC16C0B3}" type="presOf" srcId="{E2079C81-0603-F64E-8D35-2B2BDC430000}" destId="{A8717514-F342-6941-8656-E2C34DC66836}" srcOrd="0" destOrd="0" presId="urn:microsoft.com/office/officeart/2005/8/layout/list1"/>
    <dgm:cxn modelId="{F4643244-E61E-1840-9235-19B819BAF76C}" srcId="{84684AD9-8614-5F4C-96E4-938CF0AA6DB2}" destId="{B1CD8875-12F3-5F44-B1AF-79D073134B36}" srcOrd="1" destOrd="0" parTransId="{79087BB7-803A-5844-96D9-68E9186346B1}" sibTransId="{156605BE-3DD1-654D-B2C9-51273EF8669C}"/>
    <dgm:cxn modelId="{E5E42C74-0FB8-8C4E-AD73-2289501BE324}" type="presOf" srcId="{84684AD9-8614-5F4C-96E4-938CF0AA6DB2}" destId="{A4C9EE4F-ECF3-FD41-B6D8-DC7687DCE5D3}" srcOrd="0" destOrd="0" presId="urn:microsoft.com/office/officeart/2005/8/layout/list1"/>
    <dgm:cxn modelId="{CF233975-5B22-CD48-9B22-FD533DB1B09E}" type="presOf" srcId="{81996E1C-7D8B-0440-B328-773DCF12BE91}" destId="{1C5ACABD-27F8-5045-A330-5D059F7A2170}" srcOrd="1" destOrd="0" presId="urn:microsoft.com/office/officeart/2005/8/layout/list1"/>
    <dgm:cxn modelId="{84ED0C77-45FE-EF4B-89A4-E54CB3AA4690}" type="presOf" srcId="{B1CD8875-12F3-5F44-B1AF-79D073134B36}" destId="{B9214E28-337D-EF49-B903-AB787A75704B}" srcOrd="1" destOrd="0" presId="urn:microsoft.com/office/officeart/2005/8/layout/list1"/>
    <dgm:cxn modelId="{F8AB9C7A-544B-2846-A247-99DE5FE5D812}" type="presOf" srcId="{81996E1C-7D8B-0440-B328-773DCF12BE91}" destId="{0521B2D1-CD9E-8C4A-B337-316B77D24495}" srcOrd="0" destOrd="0" presId="urn:microsoft.com/office/officeart/2005/8/layout/list1"/>
    <dgm:cxn modelId="{8B5EFAB0-F1BA-EC43-A646-9C51DD02928F}" srcId="{84684AD9-8614-5F4C-96E4-938CF0AA6DB2}" destId="{81996E1C-7D8B-0440-B328-773DCF12BE91}" srcOrd="0" destOrd="0" parTransId="{EED6DA20-4943-AB48-A512-2F1AE3EA16D2}" sibTransId="{8423D0FC-07C9-9B48-B18E-26DE57756576}"/>
    <dgm:cxn modelId="{884E11B6-50AF-4A41-94ED-4E86133EAC91}" type="presOf" srcId="{E2079C81-0603-F64E-8D35-2B2BDC430000}" destId="{36517DEB-6D6A-9D48-BAA4-C3D9B8265E17}" srcOrd="1" destOrd="0" presId="urn:microsoft.com/office/officeart/2005/8/layout/list1"/>
    <dgm:cxn modelId="{C018E7C1-2303-5242-ACFE-A7EB357CF1AE}" srcId="{84684AD9-8614-5F4C-96E4-938CF0AA6DB2}" destId="{E2079C81-0603-F64E-8D35-2B2BDC430000}" srcOrd="2" destOrd="0" parTransId="{922BAC0D-8C97-5546-BDB4-38DF7D626A7F}" sibTransId="{CAA4B68D-DEE3-7040-80CA-00E2A1844C01}"/>
    <dgm:cxn modelId="{DD42CACB-526E-6049-9551-8D986934E435}" type="presOf" srcId="{B1CD8875-12F3-5F44-B1AF-79D073134B36}" destId="{01537965-5E87-D841-9D0C-001E6DD7D027}" srcOrd="0" destOrd="0" presId="urn:microsoft.com/office/officeart/2005/8/layout/list1"/>
    <dgm:cxn modelId="{F3340B6A-DA79-BD43-8BA3-B826BEC4A80C}" type="presParOf" srcId="{A4C9EE4F-ECF3-FD41-B6D8-DC7687DCE5D3}" destId="{E04E5D46-B830-6C45-9C98-C7C8C3179205}" srcOrd="0" destOrd="0" presId="urn:microsoft.com/office/officeart/2005/8/layout/list1"/>
    <dgm:cxn modelId="{7218AE79-6955-D241-9788-BFA9C7216B4F}" type="presParOf" srcId="{E04E5D46-B830-6C45-9C98-C7C8C3179205}" destId="{0521B2D1-CD9E-8C4A-B337-316B77D24495}" srcOrd="0" destOrd="0" presId="urn:microsoft.com/office/officeart/2005/8/layout/list1"/>
    <dgm:cxn modelId="{047ADEB6-805D-BC43-A3F7-3491E45392C5}" type="presParOf" srcId="{E04E5D46-B830-6C45-9C98-C7C8C3179205}" destId="{1C5ACABD-27F8-5045-A330-5D059F7A2170}" srcOrd="1" destOrd="0" presId="urn:microsoft.com/office/officeart/2005/8/layout/list1"/>
    <dgm:cxn modelId="{5C5BA7A2-CB9E-4843-97BB-9B0A03F740A4}" type="presParOf" srcId="{A4C9EE4F-ECF3-FD41-B6D8-DC7687DCE5D3}" destId="{8594EAA8-09A4-5942-894B-0E5EC8586BFF}" srcOrd="1" destOrd="0" presId="urn:microsoft.com/office/officeart/2005/8/layout/list1"/>
    <dgm:cxn modelId="{8B2C6338-266E-D142-A410-7042E96A1EEF}" type="presParOf" srcId="{A4C9EE4F-ECF3-FD41-B6D8-DC7687DCE5D3}" destId="{62DEE5ED-7130-DB4F-96BB-3CAEB68BE07D}" srcOrd="2" destOrd="0" presId="urn:microsoft.com/office/officeart/2005/8/layout/list1"/>
    <dgm:cxn modelId="{5E8333B5-4631-4046-B01E-210B2FCA3352}" type="presParOf" srcId="{A4C9EE4F-ECF3-FD41-B6D8-DC7687DCE5D3}" destId="{C1C187D7-6599-7344-ADBA-B8A485CBF88D}" srcOrd="3" destOrd="0" presId="urn:microsoft.com/office/officeart/2005/8/layout/list1"/>
    <dgm:cxn modelId="{E02B31F2-2CDE-AE4E-A7A5-B192CFA44323}" type="presParOf" srcId="{A4C9EE4F-ECF3-FD41-B6D8-DC7687DCE5D3}" destId="{FBCBF9F4-D38A-CB4C-8178-34360B579A58}" srcOrd="4" destOrd="0" presId="urn:microsoft.com/office/officeart/2005/8/layout/list1"/>
    <dgm:cxn modelId="{CFAB2366-BED7-5B4A-9A99-2FF2CE6DC984}" type="presParOf" srcId="{FBCBF9F4-D38A-CB4C-8178-34360B579A58}" destId="{01537965-5E87-D841-9D0C-001E6DD7D027}" srcOrd="0" destOrd="0" presId="urn:microsoft.com/office/officeart/2005/8/layout/list1"/>
    <dgm:cxn modelId="{D0483D65-DA4D-D14A-AD1C-E98B059238DE}" type="presParOf" srcId="{FBCBF9F4-D38A-CB4C-8178-34360B579A58}" destId="{B9214E28-337D-EF49-B903-AB787A75704B}" srcOrd="1" destOrd="0" presId="urn:microsoft.com/office/officeart/2005/8/layout/list1"/>
    <dgm:cxn modelId="{DC8570D0-7A22-7940-8487-16DB769C61E8}" type="presParOf" srcId="{A4C9EE4F-ECF3-FD41-B6D8-DC7687DCE5D3}" destId="{BC016C55-EE8E-8544-A1E2-25EDC0F70DF8}" srcOrd="5" destOrd="0" presId="urn:microsoft.com/office/officeart/2005/8/layout/list1"/>
    <dgm:cxn modelId="{B5407319-70DC-9D41-B30A-8D6B2ACAE000}" type="presParOf" srcId="{A4C9EE4F-ECF3-FD41-B6D8-DC7687DCE5D3}" destId="{5045E0A1-EDE1-5C44-8292-F1B28DCB025C}" srcOrd="6" destOrd="0" presId="urn:microsoft.com/office/officeart/2005/8/layout/list1"/>
    <dgm:cxn modelId="{072EAC2F-EE12-3943-876C-F4AA28F9070D}" type="presParOf" srcId="{A4C9EE4F-ECF3-FD41-B6D8-DC7687DCE5D3}" destId="{F07E721F-9A56-8E41-A575-86158A968AEF}" srcOrd="7" destOrd="0" presId="urn:microsoft.com/office/officeart/2005/8/layout/list1"/>
    <dgm:cxn modelId="{DB61C163-B8BE-EC4D-B51D-1371D3CC01E1}" type="presParOf" srcId="{A4C9EE4F-ECF3-FD41-B6D8-DC7687DCE5D3}" destId="{74BBF89D-58AB-7745-8B0D-8403C72AAC1E}" srcOrd="8" destOrd="0" presId="urn:microsoft.com/office/officeart/2005/8/layout/list1"/>
    <dgm:cxn modelId="{80696030-933D-EC49-A70B-6B212F07E42D}" type="presParOf" srcId="{74BBF89D-58AB-7745-8B0D-8403C72AAC1E}" destId="{A8717514-F342-6941-8656-E2C34DC66836}" srcOrd="0" destOrd="0" presId="urn:microsoft.com/office/officeart/2005/8/layout/list1"/>
    <dgm:cxn modelId="{231297DC-8CB1-7646-AB55-A7DFFA748461}" type="presParOf" srcId="{74BBF89D-58AB-7745-8B0D-8403C72AAC1E}" destId="{36517DEB-6D6A-9D48-BAA4-C3D9B8265E17}" srcOrd="1" destOrd="0" presId="urn:microsoft.com/office/officeart/2005/8/layout/list1"/>
    <dgm:cxn modelId="{F4393DE6-9707-614A-A743-6094744E25A5}" type="presParOf" srcId="{A4C9EE4F-ECF3-FD41-B6D8-DC7687DCE5D3}" destId="{ACC19316-DCF0-FF4E-9216-7C2B8B99CFC8}" srcOrd="9" destOrd="0" presId="urn:microsoft.com/office/officeart/2005/8/layout/list1"/>
    <dgm:cxn modelId="{3927EB90-F229-954C-8EC8-1D34265C290F}" type="presParOf" srcId="{A4C9EE4F-ECF3-FD41-B6D8-DC7687DCE5D3}" destId="{8E828881-EE3A-A648-9B12-C254ED95F519}"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C5BF94D-DA68-B648-B760-0E2564499257}" type="doc">
      <dgm:prSet loTypeId="urn:microsoft.com/office/officeart/2005/8/layout/default" loCatId="" qsTypeId="urn:microsoft.com/office/officeart/2005/8/quickstyle/3d4" qsCatId="3D" csTypeId="urn:microsoft.com/office/officeart/2005/8/colors/accent1_2" csCatId="accent1" phldr="1"/>
      <dgm:spPr/>
      <dgm:t>
        <a:bodyPr/>
        <a:lstStyle/>
        <a:p>
          <a:endParaRPr lang="en-GB"/>
        </a:p>
      </dgm:t>
    </dgm:pt>
    <dgm:pt modelId="{0582EE5B-7521-934E-AF27-807E5B458468}">
      <dgm:prSet phldrT="[Text]"/>
      <dgm:spPr/>
      <dgm:t>
        <a:bodyPr/>
        <a:lstStyle/>
        <a:p>
          <a:r>
            <a:rPr lang="en-US" dirty="0"/>
            <a:t>A quantitative approach</a:t>
          </a:r>
          <a:endParaRPr lang="en-GB" dirty="0"/>
        </a:p>
      </dgm:t>
    </dgm:pt>
    <dgm:pt modelId="{C1FA4DDD-D3ED-0742-916A-979E17E18499}" type="parTrans" cxnId="{F4E57459-A0D9-7D40-9621-4E1D78A3A520}">
      <dgm:prSet/>
      <dgm:spPr/>
      <dgm:t>
        <a:bodyPr/>
        <a:lstStyle/>
        <a:p>
          <a:endParaRPr lang="en-GB"/>
        </a:p>
      </dgm:t>
    </dgm:pt>
    <dgm:pt modelId="{92B7AF9A-F9AF-5144-A879-E277B6C5BC4A}" type="sibTrans" cxnId="{F4E57459-A0D9-7D40-9621-4E1D78A3A520}">
      <dgm:prSet/>
      <dgm:spPr/>
      <dgm:t>
        <a:bodyPr/>
        <a:lstStyle/>
        <a:p>
          <a:endParaRPr lang="en-GB"/>
        </a:p>
      </dgm:t>
    </dgm:pt>
    <dgm:pt modelId="{7ACA7D01-CF6B-614B-9163-0E3235D70E54}">
      <dgm:prSet phldrT="[Text]"/>
      <dgm:spPr/>
      <dgm:t>
        <a:bodyPr/>
        <a:lstStyle/>
        <a:p>
          <a:r>
            <a:rPr lang="en-US" dirty="0"/>
            <a:t>This study targeted Indonesian academic librarians</a:t>
          </a:r>
          <a:endParaRPr lang="en-GB" dirty="0"/>
        </a:p>
      </dgm:t>
    </dgm:pt>
    <dgm:pt modelId="{712E37F6-5601-9F4E-8C8B-B12DE7CD6942}" type="parTrans" cxnId="{DAE4987C-550F-8749-9133-0F11624FF383}">
      <dgm:prSet/>
      <dgm:spPr/>
      <dgm:t>
        <a:bodyPr/>
        <a:lstStyle/>
        <a:p>
          <a:endParaRPr lang="en-GB"/>
        </a:p>
      </dgm:t>
    </dgm:pt>
    <dgm:pt modelId="{0D1B3D5C-2614-8D4F-BEEA-6EECE8B43E6B}" type="sibTrans" cxnId="{DAE4987C-550F-8749-9133-0F11624FF383}">
      <dgm:prSet/>
      <dgm:spPr/>
      <dgm:t>
        <a:bodyPr/>
        <a:lstStyle/>
        <a:p>
          <a:endParaRPr lang="en-GB"/>
        </a:p>
      </dgm:t>
    </dgm:pt>
    <dgm:pt modelId="{F9C81447-FB3E-F643-ACB8-C8907EA74603}">
      <dgm:prSet phldrT="[Text]"/>
      <dgm:spPr/>
      <dgm:t>
        <a:bodyPr/>
        <a:lstStyle/>
        <a:p>
          <a:r>
            <a:rPr lang="en-US" dirty="0"/>
            <a:t>Purposive sampling</a:t>
          </a:r>
          <a:endParaRPr lang="en-GB" dirty="0"/>
        </a:p>
      </dgm:t>
    </dgm:pt>
    <dgm:pt modelId="{6F16BBBD-9601-BE4C-AEFD-60BFDD1F9FA1}" type="parTrans" cxnId="{3A323674-A78C-B849-97D4-E79742AB65BA}">
      <dgm:prSet/>
      <dgm:spPr/>
      <dgm:t>
        <a:bodyPr/>
        <a:lstStyle/>
        <a:p>
          <a:endParaRPr lang="en-GB"/>
        </a:p>
      </dgm:t>
    </dgm:pt>
    <dgm:pt modelId="{6F9E788A-5EA2-BF45-93BD-882A1421EFC6}" type="sibTrans" cxnId="{3A323674-A78C-B849-97D4-E79742AB65BA}">
      <dgm:prSet/>
      <dgm:spPr/>
      <dgm:t>
        <a:bodyPr/>
        <a:lstStyle/>
        <a:p>
          <a:endParaRPr lang="en-GB"/>
        </a:p>
      </dgm:t>
    </dgm:pt>
    <dgm:pt modelId="{E2B769FC-BB9E-394A-A021-1D126EFBDE56}">
      <dgm:prSet phldrT="[Text]"/>
      <dgm:spPr/>
      <dgm:t>
        <a:bodyPr/>
        <a:lstStyle/>
        <a:p>
          <a:r>
            <a:rPr lang="en-GB" dirty="0"/>
            <a:t>Online questionnaire</a:t>
          </a:r>
        </a:p>
      </dgm:t>
    </dgm:pt>
    <dgm:pt modelId="{9C5B1760-6CB9-C740-9B15-395175887CBF}" type="parTrans" cxnId="{A44A120D-9169-4745-8DF3-34A46822FDCF}">
      <dgm:prSet/>
      <dgm:spPr/>
      <dgm:t>
        <a:bodyPr/>
        <a:lstStyle/>
        <a:p>
          <a:endParaRPr lang="en-GB"/>
        </a:p>
      </dgm:t>
    </dgm:pt>
    <dgm:pt modelId="{B8F63949-E907-8B4B-A80A-BC60D206E768}" type="sibTrans" cxnId="{A44A120D-9169-4745-8DF3-34A46822FDCF}">
      <dgm:prSet/>
      <dgm:spPr/>
      <dgm:t>
        <a:bodyPr/>
        <a:lstStyle/>
        <a:p>
          <a:endParaRPr lang="en-GB"/>
        </a:p>
      </dgm:t>
    </dgm:pt>
    <dgm:pt modelId="{BFEDA498-2355-3F40-BB3A-64A8705E5123}">
      <dgm:prSet phldrT="[Text]"/>
      <dgm:spPr/>
      <dgm:t>
        <a:bodyPr/>
        <a:lstStyle/>
        <a:p>
          <a:r>
            <a:rPr lang="en-GB" dirty="0"/>
            <a:t>4 months</a:t>
          </a:r>
        </a:p>
      </dgm:t>
    </dgm:pt>
    <dgm:pt modelId="{DC0E3B7C-6BEB-2B49-AC97-15BDBC19544D}" type="parTrans" cxnId="{80557586-E507-2E46-A973-5A07D2A2EF4D}">
      <dgm:prSet/>
      <dgm:spPr/>
      <dgm:t>
        <a:bodyPr/>
        <a:lstStyle/>
        <a:p>
          <a:endParaRPr lang="en-GB"/>
        </a:p>
      </dgm:t>
    </dgm:pt>
    <dgm:pt modelId="{E47E374E-1745-B140-BC8E-036E2431FC26}" type="sibTrans" cxnId="{80557586-E507-2E46-A973-5A07D2A2EF4D}">
      <dgm:prSet/>
      <dgm:spPr/>
      <dgm:t>
        <a:bodyPr/>
        <a:lstStyle/>
        <a:p>
          <a:endParaRPr lang="en-GB"/>
        </a:p>
      </dgm:t>
    </dgm:pt>
    <dgm:pt modelId="{EF6E22A7-B3AE-7C41-83C3-AB83F36FEC6C}">
      <dgm:prSet phldrT="[Text]"/>
      <dgm:spPr/>
      <dgm:t>
        <a:bodyPr/>
        <a:lstStyle/>
        <a:p>
          <a:r>
            <a:rPr lang="en-GB" dirty="0"/>
            <a:t>SEM-PLS</a:t>
          </a:r>
        </a:p>
      </dgm:t>
    </dgm:pt>
    <dgm:pt modelId="{AC955A60-64CD-E84C-AD21-9A580C2959EF}" type="parTrans" cxnId="{D254E56C-B992-1546-878A-EEDDD8B6657A}">
      <dgm:prSet/>
      <dgm:spPr/>
      <dgm:t>
        <a:bodyPr/>
        <a:lstStyle/>
        <a:p>
          <a:endParaRPr lang="en-GB"/>
        </a:p>
      </dgm:t>
    </dgm:pt>
    <dgm:pt modelId="{EA3C2B04-93A0-D349-8B75-B75311801932}" type="sibTrans" cxnId="{D254E56C-B992-1546-878A-EEDDD8B6657A}">
      <dgm:prSet/>
      <dgm:spPr/>
      <dgm:t>
        <a:bodyPr/>
        <a:lstStyle/>
        <a:p>
          <a:endParaRPr lang="en-GB"/>
        </a:p>
      </dgm:t>
    </dgm:pt>
    <dgm:pt modelId="{EFF3D1B5-DD19-8F4D-B75A-A14D98D452F3}" type="pres">
      <dgm:prSet presAssocID="{4C5BF94D-DA68-B648-B760-0E2564499257}" presName="diagram" presStyleCnt="0">
        <dgm:presLayoutVars>
          <dgm:dir/>
          <dgm:resizeHandles val="exact"/>
        </dgm:presLayoutVars>
      </dgm:prSet>
      <dgm:spPr/>
    </dgm:pt>
    <dgm:pt modelId="{DA3B9515-4634-F940-9CD7-0A3A21EFACD9}" type="pres">
      <dgm:prSet presAssocID="{0582EE5B-7521-934E-AF27-807E5B458468}" presName="node" presStyleLbl="node1" presStyleIdx="0" presStyleCnt="6">
        <dgm:presLayoutVars>
          <dgm:bulletEnabled val="1"/>
        </dgm:presLayoutVars>
      </dgm:prSet>
      <dgm:spPr/>
    </dgm:pt>
    <dgm:pt modelId="{07DE89D4-2593-0040-A7E0-1B0B70EA8CE3}" type="pres">
      <dgm:prSet presAssocID="{92B7AF9A-F9AF-5144-A879-E277B6C5BC4A}" presName="sibTrans" presStyleCnt="0"/>
      <dgm:spPr/>
    </dgm:pt>
    <dgm:pt modelId="{F2F339A5-3E4E-114A-8BA4-5524B9DC7234}" type="pres">
      <dgm:prSet presAssocID="{7ACA7D01-CF6B-614B-9163-0E3235D70E54}" presName="node" presStyleLbl="node1" presStyleIdx="1" presStyleCnt="6">
        <dgm:presLayoutVars>
          <dgm:bulletEnabled val="1"/>
        </dgm:presLayoutVars>
      </dgm:prSet>
      <dgm:spPr/>
    </dgm:pt>
    <dgm:pt modelId="{D8170E3F-27FC-DD4B-A468-DF897506D508}" type="pres">
      <dgm:prSet presAssocID="{0D1B3D5C-2614-8D4F-BEEA-6EECE8B43E6B}" presName="sibTrans" presStyleCnt="0"/>
      <dgm:spPr/>
    </dgm:pt>
    <dgm:pt modelId="{C977EC5B-5218-8D45-A0C5-7535108042D4}" type="pres">
      <dgm:prSet presAssocID="{F9C81447-FB3E-F643-ACB8-C8907EA74603}" presName="node" presStyleLbl="node1" presStyleIdx="2" presStyleCnt="6">
        <dgm:presLayoutVars>
          <dgm:bulletEnabled val="1"/>
        </dgm:presLayoutVars>
      </dgm:prSet>
      <dgm:spPr/>
    </dgm:pt>
    <dgm:pt modelId="{36728285-3588-364A-8F33-4A5CFAEC7855}" type="pres">
      <dgm:prSet presAssocID="{6F9E788A-5EA2-BF45-93BD-882A1421EFC6}" presName="sibTrans" presStyleCnt="0"/>
      <dgm:spPr/>
    </dgm:pt>
    <dgm:pt modelId="{0CAC654A-C1DB-8246-8825-8F9FEA3B4862}" type="pres">
      <dgm:prSet presAssocID="{E2B769FC-BB9E-394A-A021-1D126EFBDE56}" presName="node" presStyleLbl="node1" presStyleIdx="3" presStyleCnt="6">
        <dgm:presLayoutVars>
          <dgm:bulletEnabled val="1"/>
        </dgm:presLayoutVars>
      </dgm:prSet>
      <dgm:spPr/>
    </dgm:pt>
    <dgm:pt modelId="{D666359C-983C-8D4E-8A33-362F5B9FCEB2}" type="pres">
      <dgm:prSet presAssocID="{B8F63949-E907-8B4B-A80A-BC60D206E768}" presName="sibTrans" presStyleCnt="0"/>
      <dgm:spPr/>
    </dgm:pt>
    <dgm:pt modelId="{61D58A2B-EC6F-4A44-BC57-A70D0094E542}" type="pres">
      <dgm:prSet presAssocID="{BFEDA498-2355-3F40-BB3A-64A8705E5123}" presName="node" presStyleLbl="node1" presStyleIdx="4" presStyleCnt="6">
        <dgm:presLayoutVars>
          <dgm:bulletEnabled val="1"/>
        </dgm:presLayoutVars>
      </dgm:prSet>
      <dgm:spPr/>
    </dgm:pt>
    <dgm:pt modelId="{D82CBEAC-4845-A14C-83A5-662DF44C2799}" type="pres">
      <dgm:prSet presAssocID="{E47E374E-1745-B140-BC8E-036E2431FC26}" presName="sibTrans" presStyleCnt="0"/>
      <dgm:spPr/>
    </dgm:pt>
    <dgm:pt modelId="{96805513-38C1-FD4C-9B57-5031D595AEB6}" type="pres">
      <dgm:prSet presAssocID="{EF6E22A7-B3AE-7C41-83C3-AB83F36FEC6C}" presName="node" presStyleLbl="node1" presStyleIdx="5" presStyleCnt="6">
        <dgm:presLayoutVars>
          <dgm:bulletEnabled val="1"/>
        </dgm:presLayoutVars>
      </dgm:prSet>
      <dgm:spPr/>
    </dgm:pt>
  </dgm:ptLst>
  <dgm:cxnLst>
    <dgm:cxn modelId="{A44A120D-9169-4745-8DF3-34A46822FDCF}" srcId="{4C5BF94D-DA68-B648-B760-0E2564499257}" destId="{E2B769FC-BB9E-394A-A021-1D126EFBDE56}" srcOrd="3" destOrd="0" parTransId="{9C5B1760-6CB9-C740-9B15-395175887CBF}" sibTransId="{B8F63949-E907-8B4B-A80A-BC60D206E768}"/>
    <dgm:cxn modelId="{7E19B941-1156-6045-8A8D-81E8CEE8DF2F}" type="presOf" srcId="{4C5BF94D-DA68-B648-B760-0E2564499257}" destId="{EFF3D1B5-DD19-8F4D-B75A-A14D98D452F3}" srcOrd="0" destOrd="0" presId="urn:microsoft.com/office/officeart/2005/8/layout/default"/>
    <dgm:cxn modelId="{1C585C56-219C-7B48-9B93-7A20DB42177A}" type="presOf" srcId="{7ACA7D01-CF6B-614B-9163-0E3235D70E54}" destId="{F2F339A5-3E4E-114A-8BA4-5524B9DC7234}" srcOrd="0" destOrd="0" presId="urn:microsoft.com/office/officeart/2005/8/layout/default"/>
    <dgm:cxn modelId="{F4E57459-A0D9-7D40-9621-4E1D78A3A520}" srcId="{4C5BF94D-DA68-B648-B760-0E2564499257}" destId="{0582EE5B-7521-934E-AF27-807E5B458468}" srcOrd="0" destOrd="0" parTransId="{C1FA4DDD-D3ED-0742-916A-979E17E18499}" sibTransId="{92B7AF9A-F9AF-5144-A879-E277B6C5BC4A}"/>
    <dgm:cxn modelId="{8C8E8959-857A-F440-A359-BC9BC306F335}" type="presOf" srcId="{F9C81447-FB3E-F643-ACB8-C8907EA74603}" destId="{C977EC5B-5218-8D45-A0C5-7535108042D4}" srcOrd="0" destOrd="0" presId="urn:microsoft.com/office/officeart/2005/8/layout/default"/>
    <dgm:cxn modelId="{D254E56C-B992-1546-878A-EEDDD8B6657A}" srcId="{4C5BF94D-DA68-B648-B760-0E2564499257}" destId="{EF6E22A7-B3AE-7C41-83C3-AB83F36FEC6C}" srcOrd="5" destOrd="0" parTransId="{AC955A60-64CD-E84C-AD21-9A580C2959EF}" sibTransId="{EA3C2B04-93A0-D349-8B75-B75311801932}"/>
    <dgm:cxn modelId="{3A323674-A78C-B849-97D4-E79742AB65BA}" srcId="{4C5BF94D-DA68-B648-B760-0E2564499257}" destId="{F9C81447-FB3E-F643-ACB8-C8907EA74603}" srcOrd="2" destOrd="0" parTransId="{6F16BBBD-9601-BE4C-AEFD-60BFDD1F9FA1}" sibTransId="{6F9E788A-5EA2-BF45-93BD-882A1421EFC6}"/>
    <dgm:cxn modelId="{DAE4987C-550F-8749-9133-0F11624FF383}" srcId="{4C5BF94D-DA68-B648-B760-0E2564499257}" destId="{7ACA7D01-CF6B-614B-9163-0E3235D70E54}" srcOrd="1" destOrd="0" parTransId="{712E37F6-5601-9F4E-8C8B-B12DE7CD6942}" sibTransId="{0D1B3D5C-2614-8D4F-BEEA-6EECE8B43E6B}"/>
    <dgm:cxn modelId="{459C2382-8C37-2C47-9798-5A8C568CBBCE}" type="presOf" srcId="{EF6E22A7-B3AE-7C41-83C3-AB83F36FEC6C}" destId="{96805513-38C1-FD4C-9B57-5031D595AEB6}" srcOrd="0" destOrd="0" presId="urn:microsoft.com/office/officeart/2005/8/layout/default"/>
    <dgm:cxn modelId="{80557586-E507-2E46-A973-5A07D2A2EF4D}" srcId="{4C5BF94D-DA68-B648-B760-0E2564499257}" destId="{BFEDA498-2355-3F40-BB3A-64A8705E5123}" srcOrd="4" destOrd="0" parTransId="{DC0E3B7C-6BEB-2B49-AC97-15BDBC19544D}" sibTransId="{E47E374E-1745-B140-BC8E-036E2431FC26}"/>
    <dgm:cxn modelId="{FDC612B6-5311-2945-916D-C56BE40A7478}" type="presOf" srcId="{0582EE5B-7521-934E-AF27-807E5B458468}" destId="{DA3B9515-4634-F940-9CD7-0A3A21EFACD9}" srcOrd="0" destOrd="0" presId="urn:microsoft.com/office/officeart/2005/8/layout/default"/>
    <dgm:cxn modelId="{727F69DD-9BB9-C142-B3B7-58CE0075B4B8}" type="presOf" srcId="{BFEDA498-2355-3F40-BB3A-64A8705E5123}" destId="{61D58A2B-EC6F-4A44-BC57-A70D0094E542}" srcOrd="0" destOrd="0" presId="urn:microsoft.com/office/officeart/2005/8/layout/default"/>
    <dgm:cxn modelId="{4FD063DF-2BAE-4F4C-9036-F3433D05000A}" type="presOf" srcId="{E2B769FC-BB9E-394A-A021-1D126EFBDE56}" destId="{0CAC654A-C1DB-8246-8825-8F9FEA3B4862}" srcOrd="0" destOrd="0" presId="urn:microsoft.com/office/officeart/2005/8/layout/default"/>
    <dgm:cxn modelId="{685BC800-2EBF-F54C-8212-DD6FDAD9E43F}" type="presParOf" srcId="{EFF3D1B5-DD19-8F4D-B75A-A14D98D452F3}" destId="{DA3B9515-4634-F940-9CD7-0A3A21EFACD9}" srcOrd="0" destOrd="0" presId="urn:microsoft.com/office/officeart/2005/8/layout/default"/>
    <dgm:cxn modelId="{CE100A76-71E2-7E49-ADB1-2749703BAF32}" type="presParOf" srcId="{EFF3D1B5-DD19-8F4D-B75A-A14D98D452F3}" destId="{07DE89D4-2593-0040-A7E0-1B0B70EA8CE3}" srcOrd="1" destOrd="0" presId="urn:microsoft.com/office/officeart/2005/8/layout/default"/>
    <dgm:cxn modelId="{E7F4E43F-1884-EC41-ABBA-79125044E99E}" type="presParOf" srcId="{EFF3D1B5-DD19-8F4D-B75A-A14D98D452F3}" destId="{F2F339A5-3E4E-114A-8BA4-5524B9DC7234}" srcOrd="2" destOrd="0" presId="urn:microsoft.com/office/officeart/2005/8/layout/default"/>
    <dgm:cxn modelId="{394632BC-529B-5145-810B-59E17F01903F}" type="presParOf" srcId="{EFF3D1B5-DD19-8F4D-B75A-A14D98D452F3}" destId="{D8170E3F-27FC-DD4B-A468-DF897506D508}" srcOrd="3" destOrd="0" presId="urn:microsoft.com/office/officeart/2005/8/layout/default"/>
    <dgm:cxn modelId="{6A8ECACE-59E8-A748-8A49-C61AE6897A6D}" type="presParOf" srcId="{EFF3D1B5-DD19-8F4D-B75A-A14D98D452F3}" destId="{C977EC5B-5218-8D45-A0C5-7535108042D4}" srcOrd="4" destOrd="0" presId="urn:microsoft.com/office/officeart/2005/8/layout/default"/>
    <dgm:cxn modelId="{919E9B82-6A9B-F144-BF67-9DB86E56DBD7}" type="presParOf" srcId="{EFF3D1B5-DD19-8F4D-B75A-A14D98D452F3}" destId="{36728285-3588-364A-8F33-4A5CFAEC7855}" srcOrd="5" destOrd="0" presId="urn:microsoft.com/office/officeart/2005/8/layout/default"/>
    <dgm:cxn modelId="{F8BCADB2-0292-0045-B7C2-0121096584D1}" type="presParOf" srcId="{EFF3D1B5-DD19-8F4D-B75A-A14D98D452F3}" destId="{0CAC654A-C1DB-8246-8825-8F9FEA3B4862}" srcOrd="6" destOrd="0" presId="urn:microsoft.com/office/officeart/2005/8/layout/default"/>
    <dgm:cxn modelId="{AEEEE66C-0F0C-A544-9EED-581920C0360B}" type="presParOf" srcId="{EFF3D1B5-DD19-8F4D-B75A-A14D98D452F3}" destId="{D666359C-983C-8D4E-8A33-362F5B9FCEB2}" srcOrd="7" destOrd="0" presId="urn:microsoft.com/office/officeart/2005/8/layout/default"/>
    <dgm:cxn modelId="{67A2A783-4D49-E746-BE66-4B8107D4E006}" type="presParOf" srcId="{EFF3D1B5-DD19-8F4D-B75A-A14D98D452F3}" destId="{61D58A2B-EC6F-4A44-BC57-A70D0094E542}" srcOrd="8" destOrd="0" presId="urn:microsoft.com/office/officeart/2005/8/layout/default"/>
    <dgm:cxn modelId="{F52A9F91-9799-7E40-BD54-FD01C4DADD02}" type="presParOf" srcId="{EFF3D1B5-DD19-8F4D-B75A-A14D98D452F3}" destId="{D82CBEAC-4845-A14C-83A5-662DF44C2799}" srcOrd="9" destOrd="0" presId="urn:microsoft.com/office/officeart/2005/8/layout/default"/>
    <dgm:cxn modelId="{F8CAEB52-EEF0-0245-977F-E8E832D846E0}" type="presParOf" srcId="{EFF3D1B5-DD19-8F4D-B75A-A14D98D452F3}" destId="{96805513-38C1-FD4C-9B57-5031D595AEB6}"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6FBC990-A00B-EB4D-B65F-269E19548AA2}" type="doc">
      <dgm:prSet loTypeId="urn:microsoft.com/office/officeart/2005/8/layout/hProcess7" loCatId="" qsTypeId="urn:microsoft.com/office/officeart/2005/8/quickstyle/3d1" qsCatId="3D" csTypeId="urn:microsoft.com/office/officeart/2005/8/colors/accent1_2" csCatId="accent1" phldr="1"/>
      <dgm:spPr/>
      <dgm:t>
        <a:bodyPr/>
        <a:lstStyle/>
        <a:p>
          <a:endParaRPr lang="en-GB"/>
        </a:p>
      </dgm:t>
    </dgm:pt>
    <dgm:pt modelId="{E788713D-D266-664A-AF23-34BAE7A2311E}">
      <dgm:prSet phldrT="[Text]" custT="1"/>
      <dgm:spPr/>
      <dgm:t>
        <a:bodyPr/>
        <a:lstStyle/>
        <a:p>
          <a:r>
            <a:rPr lang="en-GB" sz="4000" dirty="0"/>
            <a:t> </a:t>
          </a:r>
        </a:p>
      </dgm:t>
    </dgm:pt>
    <dgm:pt modelId="{98356A35-07D8-9442-8146-A941B904993E}" type="parTrans" cxnId="{E6476E4B-8B67-C041-98C4-4CD0509BC3C4}">
      <dgm:prSet/>
      <dgm:spPr/>
      <dgm:t>
        <a:bodyPr/>
        <a:lstStyle/>
        <a:p>
          <a:endParaRPr lang="en-GB"/>
        </a:p>
      </dgm:t>
    </dgm:pt>
    <dgm:pt modelId="{7C4B5483-AE7F-FF4A-ABE0-7FF0454EE60D}" type="sibTrans" cxnId="{E6476E4B-8B67-C041-98C4-4CD0509BC3C4}">
      <dgm:prSet/>
      <dgm:spPr/>
      <dgm:t>
        <a:bodyPr/>
        <a:lstStyle/>
        <a:p>
          <a:endParaRPr lang="en-GB"/>
        </a:p>
      </dgm:t>
    </dgm:pt>
    <dgm:pt modelId="{39095BCA-040E-964B-B0EC-2CEED88D377A}">
      <dgm:prSet phldrT="[Text]" custT="1"/>
      <dgm:spPr/>
      <dgm:t>
        <a:bodyPr/>
        <a:lstStyle/>
        <a:p>
          <a:r>
            <a:rPr lang="en-GB" sz="2600" dirty="0"/>
            <a:t>Attitude has a significant relationship with library services, including the research data service, which aligns with Oden &amp; </a:t>
          </a:r>
          <a:r>
            <a:rPr lang="en-GB" sz="2600" dirty="0" err="1"/>
            <a:t>Owalobi’s</a:t>
          </a:r>
          <a:r>
            <a:rPr lang="en-GB" sz="2600" dirty="0"/>
            <a:t> research (2022).</a:t>
          </a:r>
        </a:p>
      </dgm:t>
    </dgm:pt>
    <dgm:pt modelId="{CB153987-C54D-3041-9BF2-D6D834F136D5}" type="parTrans" cxnId="{BB31F235-837C-0E49-A9ED-E6AEE4A1270A}">
      <dgm:prSet/>
      <dgm:spPr/>
      <dgm:t>
        <a:bodyPr/>
        <a:lstStyle/>
        <a:p>
          <a:endParaRPr lang="en-GB"/>
        </a:p>
      </dgm:t>
    </dgm:pt>
    <dgm:pt modelId="{8B8252DE-63C3-6C48-BDF1-805722FBF4D4}" type="sibTrans" cxnId="{BB31F235-837C-0E49-A9ED-E6AEE4A1270A}">
      <dgm:prSet/>
      <dgm:spPr/>
      <dgm:t>
        <a:bodyPr/>
        <a:lstStyle/>
        <a:p>
          <a:endParaRPr lang="en-GB"/>
        </a:p>
      </dgm:t>
    </dgm:pt>
    <dgm:pt modelId="{A9B822C0-BBD5-B747-B246-766FCF98DE72}">
      <dgm:prSet phldrT="[Text]" custT="1"/>
      <dgm:spPr/>
      <dgm:t>
        <a:bodyPr/>
        <a:lstStyle/>
        <a:p>
          <a:r>
            <a:rPr lang="en-GB" sz="4000" dirty="0"/>
            <a:t> </a:t>
          </a:r>
        </a:p>
      </dgm:t>
    </dgm:pt>
    <dgm:pt modelId="{B4072EA5-AFBE-7B4B-9E8A-761F36F93CFF}" type="parTrans" cxnId="{A72696C6-B161-E149-B744-8FBAC4F3DA3A}">
      <dgm:prSet/>
      <dgm:spPr/>
      <dgm:t>
        <a:bodyPr/>
        <a:lstStyle/>
        <a:p>
          <a:endParaRPr lang="en-GB"/>
        </a:p>
      </dgm:t>
    </dgm:pt>
    <dgm:pt modelId="{2A968BB8-28E1-8848-AB75-0B02F9D7501C}" type="sibTrans" cxnId="{A72696C6-B161-E149-B744-8FBAC4F3DA3A}">
      <dgm:prSet/>
      <dgm:spPr/>
      <dgm:t>
        <a:bodyPr/>
        <a:lstStyle/>
        <a:p>
          <a:endParaRPr lang="en-GB"/>
        </a:p>
      </dgm:t>
    </dgm:pt>
    <dgm:pt modelId="{349BA219-562D-8841-AD5A-245DBB9A8B5F}">
      <dgm:prSet phldrT="[Text]" custT="1"/>
      <dgm:spPr/>
      <dgm:t>
        <a:bodyPr/>
        <a:lstStyle/>
        <a:p>
          <a:r>
            <a:rPr lang="en-GB" sz="2800" dirty="0"/>
            <a:t>Academic librarians must maintain a positive attitude to realize the full potential of research data service delivery. </a:t>
          </a:r>
        </a:p>
      </dgm:t>
    </dgm:pt>
    <dgm:pt modelId="{84BEA892-0B6C-E846-85F6-240DB368CDC2}" type="parTrans" cxnId="{0102E793-FE2A-7640-8F92-1682F1C16EBA}">
      <dgm:prSet/>
      <dgm:spPr/>
      <dgm:t>
        <a:bodyPr/>
        <a:lstStyle/>
        <a:p>
          <a:endParaRPr lang="en-GB"/>
        </a:p>
      </dgm:t>
    </dgm:pt>
    <dgm:pt modelId="{00FBFD7F-4132-694A-AF9F-F6878A4221BE}" type="sibTrans" cxnId="{0102E793-FE2A-7640-8F92-1682F1C16EBA}">
      <dgm:prSet/>
      <dgm:spPr/>
      <dgm:t>
        <a:bodyPr/>
        <a:lstStyle/>
        <a:p>
          <a:endParaRPr lang="en-GB"/>
        </a:p>
      </dgm:t>
    </dgm:pt>
    <dgm:pt modelId="{548B5FDD-BD7A-F84C-81AC-5FCF676256E9}" type="pres">
      <dgm:prSet presAssocID="{16FBC990-A00B-EB4D-B65F-269E19548AA2}" presName="Name0" presStyleCnt="0">
        <dgm:presLayoutVars>
          <dgm:dir/>
          <dgm:animLvl val="lvl"/>
          <dgm:resizeHandles val="exact"/>
        </dgm:presLayoutVars>
      </dgm:prSet>
      <dgm:spPr/>
    </dgm:pt>
    <dgm:pt modelId="{A717C76E-361F-4142-AB90-9EB03B11A988}" type="pres">
      <dgm:prSet presAssocID="{E788713D-D266-664A-AF23-34BAE7A2311E}" presName="compositeNode" presStyleCnt="0">
        <dgm:presLayoutVars>
          <dgm:bulletEnabled val="1"/>
        </dgm:presLayoutVars>
      </dgm:prSet>
      <dgm:spPr/>
    </dgm:pt>
    <dgm:pt modelId="{AE505079-F869-2542-BB31-6B3608F291F4}" type="pres">
      <dgm:prSet presAssocID="{E788713D-D266-664A-AF23-34BAE7A2311E}" presName="bgRect" presStyleLbl="node1" presStyleIdx="0" presStyleCnt="2"/>
      <dgm:spPr/>
    </dgm:pt>
    <dgm:pt modelId="{DFD067BB-4A42-AE49-84F4-82A79222E6AA}" type="pres">
      <dgm:prSet presAssocID="{E788713D-D266-664A-AF23-34BAE7A2311E}" presName="parentNode" presStyleLbl="node1" presStyleIdx="0" presStyleCnt="2">
        <dgm:presLayoutVars>
          <dgm:chMax val="0"/>
          <dgm:bulletEnabled val="1"/>
        </dgm:presLayoutVars>
      </dgm:prSet>
      <dgm:spPr/>
    </dgm:pt>
    <dgm:pt modelId="{5A0F19AA-2991-B944-B39C-E0758633B9A3}" type="pres">
      <dgm:prSet presAssocID="{E788713D-D266-664A-AF23-34BAE7A2311E}" presName="childNode" presStyleLbl="node1" presStyleIdx="0" presStyleCnt="2">
        <dgm:presLayoutVars>
          <dgm:bulletEnabled val="1"/>
        </dgm:presLayoutVars>
      </dgm:prSet>
      <dgm:spPr/>
    </dgm:pt>
    <dgm:pt modelId="{673A5724-6C2A-0C48-9D9C-CCE8E2ECCA30}" type="pres">
      <dgm:prSet presAssocID="{7C4B5483-AE7F-FF4A-ABE0-7FF0454EE60D}" presName="hSp" presStyleCnt="0"/>
      <dgm:spPr/>
    </dgm:pt>
    <dgm:pt modelId="{FF2D0AE9-53E2-BE4E-B732-30F307955B53}" type="pres">
      <dgm:prSet presAssocID="{7C4B5483-AE7F-FF4A-ABE0-7FF0454EE60D}" presName="vProcSp" presStyleCnt="0"/>
      <dgm:spPr/>
    </dgm:pt>
    <dgm:pt modelId="{4E1CA698-F426-D949-9FBC-733A1DA4AA9C}" type="pres">
      <dgm:prSet presAssocID="{7C4B5483-AE7F-FF4A-ABE0-7FF0454EE60D}" presName="vSp1" presStyleCnt="0"/>
      <dgm:spPr/>
    </dgm:pt>
    <dgm:pt modelId="{088E573E-EB85-9E45-B23D-3B5B65E8B72C}" type="pres">
      <dgm:prSet presAssocID="{7C4B5483-AE7F-FF4A-ABE0-7FF0454EE60D}" presName="simulatedConn" presStyleLbl="solidFgAcc1" presStyleIdx="0" presStyleCnt="1"/>
      <dgm:spPr/>
    </dgm:pt>
    <dgm:pt modelId="{9547D429-E339-4349-8136-D6B8808E7165}" type="pres">
      <dgm:prSet presAssocID="{7C4B5483-AE7F-FF4A-ABE0-7FF0454EE60D}" presName="vSp2" presStyleCnt="0"/>
      <dgm:spPr/>
    </dgm:pt>
    <dgm:pt modelId="{C21EDAD1-9994-1241-89E4-CFD0AD2FF20F}" type="pres">
      <dgm:prSet presAssocID="{7C4B5483-AE7F-FF4A-ABE0-7FF0454EE60D}" presName="sibTrans" presStyleCnt="0"/>
      <dgm:spPr/>
    </dgm:pt>
    <dgm:pt modelId="{130F49EA-6E12-D841-8250-A2E1B3B33F92}" type="pres">
      <dgm:prSet presAssocID="{A9B822C0-BBD5-B747-B246-766FCF98DE72}" presName="compositeNode" presStyleCnt="0">
        <dgm:presLayoutVars>
          <dgm:bulletEnabled val="1"/>
        </dgm:presLayoutVars>
      </dgm:prSet>
      <dgm:spPr/>
    </dgm:pt>
    <dgm:pt modelId="{A6E50FA6-CDBD-7544-87E8-219FBCE95890}" type="pres">
      <dgm:prSet presAssocID="{A9B822C0-BBD5-B747-B246-766FCF98DE72}" presName="bgRect" presStyleLbl="node1" presStyleIdx="1" presStyleCnt="2"/>
      <dgm:spPr/>
    </dgm:pt>
    <dgm:pt modelId="{E7588D42-9237-EF40-8217-1B82DE774FC0}" type="pres">
      <dgm:prSet presAssocID="{A9B822C0-BBD5-B747-B246-766FCF98DE72}" presName="parentNode" presStyleLbl="node1" presStyleIdx="1" presStyleCnt="2">
        <dgm:presLayoutVars>
          <dgm:chMax val="0"/>
          <dgm:bulletEnabled val="1"/>
        </dgm:presLayoutVars>
      </dgm:prSet>
      <dgm:spPr/>
    </dgm:pt>
    <dgm:pt modelId="{E37F6672-DA0E-F547-BB5C-AB3732BB31D7}" type="pres">
      <dgm:prSet presAssocID="{A9B822C0-BBD5-B747-B246-766FCF98DE72}" presName="childNode" presStyleLbl="node1" presStyleIdx="1" presStyleCnt="2">
        <dgm:presLayoutVars>
          <dgm:bulletEnabled val="1"/>
        </dgm:presLayoutVars>
      </dgm:prSet>
      <dgm:spPr/>
    </dgm:pt>
  </dgm:ptLst>
  <dgm:cxnLst>
    <dgm:cxn modelId="{5492070F-C91F-7A49-8494-91A60B4FFDB8}" type="presOf" srcId="{349BA219-562D-8841-AD5A-245DBB9A8B5F}" destId="{E37F6672-DA0E-F547-BB5C-AB3732BB31D7}" srcOrd="0" destOrd="0" presId="urn:microsoft.com/office/officeart/2005/8/layout/hProcess7"/>
    <dgm:cxn modelId="{C53C4F1A-2B82-C149-A834-744626DC754E}" type="presOf" srcId="{A9B822C0-BBD5-B747-B246-766FCF98DE72}" destId="{A6E50FA6-CDBD-7544-87E8-219FBCE95890}" srcOrd="0" destOrd="0" presId="urn:microsoft.com/office/officeart/2005/8/layout/hProcess7"/>
    <dgm:cxn modelId="{BB31F235-837C-0E49-A9ED-E6AEE4A1270A}" srcId="{E788713D-D266-664A-AF23-34BAE7A2311E}" destId="{39095BCA-040E-964B-B0EC-2CEED88D377A}" srcOrd="0" destOrd="0" parTransId="{CB153987-C54D-3041-9BF2-D6D834F136D5}" sibTransId="{8B8252DE-63C3-6C48-BDF1-805722FBF4D4}"/>
    <dgm:cxn modelId="{B0789D48-4181-FA4E-9D1E-3617437A816B}" type="presOf" srcId="{E788713D-D266-664A-AF23-34BAE7A2311E}" destId="{DFD067BB-4A42-AE49-84F4-82A79222E6AA}" srcOrd="1" destOrd="0" presId="urn:microsoft.com/office/officeart/2005/8/layout/hProcess7"/>
    <dgm:cxn modelId="{E6476E4B-8B67-C041-98C4-4CD0509BC3C4}" srcId="{16FBC990-A00B-EB4D-B65F-269E19548AA2}" destId="{E788713D-D266-664A-AF23-34BAE7A2311E}" srcOrd="0" destOrd="0" parTransId="{98356A35-07D8-9442-8146-A941B904993E}" sibTransId="{7C4B5483-AE7F-FF4A-ABE0-7FF0454EE60D}"/>
    <dgm:cxn modelId="{0102E793-FE2A-7640-8F92-1682F1C16EBA}" srcId="{A9B822C0-BBD5-B747-B246-766FCF98DE72}" destId="{349BA219-562D-8841-AD5A-245DBB9A8B5F}" srcOrd="0" destOrd="0" parTransId="{84BEA892-0B6C-E846-85F6-240DB368CDC2}" sibTransId="{00FBFD7F-4132-694A-AF9F-F6878A4221BE}"/>
    <dgm:cxn modelId="{89198D96-B083-AF46-8308-9B0FF41B0E5B}" type="presOf" srcId="{16FBC990-A00B-EB4D-B65F-269E19548AA2}" destId="{548B5FDD-BD7A-F84C-81AC-5FCF676256E9}" srcOrd="0" destOrd="0" presId="urn:microsoft.com/office/officeart/2005/8/layout/hProcess7"/>
    <dgm:cxn modelId="{DC2724A6-BF68-E044-8F9C-7D4E63F38801}" type="presOf" srcId="{39095BCA-040E-964B-B0EC-2CEED88D377A}" destId="{5A0F19AA-2991-B944-B39C-E0758633B9A3}" srcOrd="0" destOrd="0" presId="urn:microsoft.com/office/officeart/2005/8/layout/hProcess7"/>
    <dgm:cxn modelId="{A72696C6-B161-E149-B744-8FBAC4F3DA3A}" srcId="{16FBC990-A00B-EB4D-B65F-269E19548AA2}" destId="{A9B822C0-BBD5-B747-B246-766FCF98DE72}" srcOrd="1" destOrd="0" parTransId="{B4072EA5-AFBE-7B4B-9E8A-761F36F93CFF}" sibTransId="{2A968BB8-28E1-8848-AB75-0B02F9D7501C}"/>
    <dgm:cxn modelId="{1A1157DD-F49A-6846-AA9E-81F5D689FA95}" type="presOf" srcId="{E788713D-D266-664A-AF23-34BAE7A2311E}" destId="{AE505079-F869-2542-BB31-6B3608F291F4}" srcOrd="0" destOrd="0" presId="urn:microsoft.com/office/officeart/2005/8/layout/hProcess7"/>
    <dgm:cxn modelId="{E639EBE9-D9E6-BA44-990B-4D39A8C630DD}" type="presOf" srcId="{A9B822C0-BBD5-B747-B246-766FCF98DE72}" destId="{E7588D42-9237-EF40-8217-1B82DE774FC0}" srcOrd="1" destOrd="0" presId="urn:microsoft.com/office/officeart/2005/8/layout/hProcess7"/>
    <dgm:cxn modelId="{8191390A-D7D3-B443-8BEA-11125F8045BB}" type="presParOf" srcId="{548B5FDD-BD7A-F84C-81AC-5FCF676256E9}" destId="{A717C76E-361F-4142-AB90-9EB03B11A988}" srcOrd="0" destOrd="0" presId="urn:microsoft.com/office/officeart/2005/8/layout/hProcess7"/>
    <dgm:cxn modelId="{43EB0F7F-4FD0-CD4A-BA60-4374D3C0131E}" type="presParOf" srcId="{A717C76E-361F-4142-AB90-9EB03B11A988}" destId="{AE505079-F869-2542-BB31-6B3608F291F4}" srcOrd="0" destOrd="0" presId="urn:microsoft.com/office/officeart/2005/8/layout/hProcess7"/>
    <dgm:cxn modelId="{DD362D93-B140-DE40-9381-594C7B1A63C9}" type="presParOf" srcId="{A717C76E-361F-4142-AB90-9EB03B11A988}" destId="{DFD067BB-4A42-AE49-84F4-82A79222E6AA}" srcOrd="1" destOrd="0" presId="urn:microsoft.com/office/officeart/2005/8/layout/hProcess7"/>
    <dgm:cxn modelId="{E177D767-C228-E442-BF29-72CE7D943622}" type="presParOf" srcId="{A717C76E-361F-4142-AB90-9EB03B11A988}" destId="{5A0F19AA-2991-B944-B39C-E0758633B9A3}" srcOrd="2" destOrd="0" presId="urn:microsoft.com/office/officeart/2005/8/layout/hProcess7"/>
    <dgm:cxn modelId="{46D11094-22E5-1E4E-B3CE-EF5AD9121CFF}" type="presParOf" srcId="{548B5FDD-BD7A-F84C-81AC-5FCF676256E9}" destId="{673A5724-6C2A-0C48-9D9C-CCE8E2ECCA30}" srcOrd="1" destOrd="0" presId="urn:microsoft.com/office/officeart/2005/8/layout/hProcess7"/>
    <dgm:cxn modelId="{9BF6FF1D-D1EC-0C49-8386-4D6BF9EFA18C}" type="presParOf" srcId="{548B5FDD-BD7A-F84C-81AC-5FCF676256E9}" destId="{FF2D0AE9-53E2-BE4E-B732-30F307955B53}" srcOrd="2" destOrd="0" presId="urn:microsoft.com/office/officeart/2005/8/layout/hProcess7"/>
    <dgm:cxn modelId="{0558EEE5-51C6-004E-9193-C02330D68A1C}" type="presParOf" srcId="{FF2D0AE9-53E2-BE4E-B732-30F307955B53}" destId="{4E1CA698-F426-D949-9FBC-733A1DA4AA9C}" srcOrd="0" destOrd="0" presId="urn:microsoft.com/office/officeart/2005/8/layout/hProcess7"/>
    <dgm:cxn modelId="{21B7B6B3-38AD-0648-9168-909570BBE77F}" type="presParOf" srcId="{FF2D0AE9-53E2-BE4E-B732-30F307955B53}" destId="{088E573E-EB85-9E45-B23D-3B5B65E8B72C}" srcOrd="1" destOrd="0" presId="urn:microsoft.com/office/officeart/2005/8/layout/hProcess7"/>
    <dgm:cxn modelId="{BF754DDF-8255-FA4C-9CA7-EAAF2F2F413D}" type="presParOf" srcId="{FF2D0AE9-53E2-BE4E-B732-30F307955B53}" destId="{9547D429-E339-4349-8136-D6B8808E7165}" srcOrd="2" destOrd="0" presId="urn:microsoft.com/office/officeart/2005/8/layout/hProcess7"/>
    <dgm:cxn modelId="{47FB6CCF-8BA7-9A42-AA72-51B067D9AF65}" type="presParOf" srcId="{548B5FDD-BD7A-F84C-81AC-5FCF676256E9}" destId="{C21EDAD1-9994-1241-89E4-CFD0AD2FF20F}" srcOrd="3" destOrd="0" presId="urn:microsoft.com/office/officeart/2005/8/layout/hProcess7"/>
    <dgm:cxn modelId="{331BDA73-6E01-614C-B4B9-556F91A8140E}" type="presParOf" srcId="{548B5FDD-BD7A-F84C-81AC-5FCF676256E9}" destId="{130F49EA-6E12-D841-8250-A2E1B3B33F92}" srcOrd="4" destOrd="0" presId="urn:microsoft.com/office/officeart/2005/8/layout/hProcess7"/>
    <dgm:cxn modelId="{0C77A564-7474-F043-9DF8-2265CDACF3A5}" type="presParOf" srcId="{130F49EA-6E12-D841-8250-A2E1B3B33F92}" destId="{A6E50FA6-CDBD-7544-87E8-219FBCE95890}" srcOrd="0" destOrd="0" presId="urn:microsoft.com/office/officeart/2005/8/layout/hProcess7"/>
    <dgm:cxn modelId="{373468F3-44EC-9B4E-B393-AB3F74DD9D3D}" type="presParOf" srcId="{130F49EA-6E12-D841-8250-A2E1B3B33F92}" destId="{E7588D42-9237-EF40-8217-1B82DE774FC0}" srcOrd="1" destOrd="0" presId="urn:microsoft.com/office/officeart/2005/8/layout/hProcess7"/>
    <dgm:cxn modelId="{77155C14-D0B1-5844-B409-0CF6354A576F}" type="presParOf" srcId="{130F49EA-6E12-D841-8250-A2E1B3B33F92}" destId="{E37F6672-DA0E-F547-BB5C-AB3732BB31D7}"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6FBC990-A00B-EB4D-B65F-269E19548AA2}" type="doc">
      <dgm:prSet loTypeId="urn:microsoft.com/office/officeart/2005/8/layout/hProcess7" loCatId="" qsTypeId="urn:microsoft.com/office/officeart/2005/8/quickstyle/3d1" qsCatId="3D" csTypeId="urn:microsoft.com/office/officeart/2005/8/colors/accent1_2" csCatId="accent1" phldr="1"/>
      <dgm:spPr/>
      <dgm:t>
        <a:bodyPr/>
        <a:lstStyle/>
        <a:p>
          <a:endParaRPr lang="en-GB"/>
        </a:p>
      </dgm:t>
    </dgm:pt>
    <dgm:pt modelId="{E788713D-D266-664A-AF23-34BAE7A2311E}">
      <dgm:prSet phldrT="[Text]" custT="1"/>
      <dgm:spPr/>
      <dgm:t>
        <a:bodyPr/>
        <a:lstStyle/>
        <a:p>
          <a:endParaRPr lang="en-GB" sz="4000" dirty="0"/>
        </a:p>
      </dgm:t>
    </dgm:pt>
    <dgm:pt modelId="{98356A35-07D8-9442-8146-A941B904993E}" type="parTrans" cxnId="{E6476E4B-8B67-C041-98C4-4CD0509BC3C4}">
      <dgm:prSet/>
      <dgm:spPr/>
      <dgm:t>
        <a:bodyPr/>
        <a:lstStyle/>
        <a:p>
          <a:endParaRPr lang="en-GB"/>
        </a:p>
      </dgm:t>
    </dgm:pt>
    <dgm:pt modelId="{7C4B5483-AE7F-FF4A-ABE0-7FF0454EE60D}" type="sibTrans" cxnId="{E6476E4B-8B67-C041-98C4-4CD0509BC3C4}">
      <dgm:prSet/>
      <dgm:spPr/>
      <dgm:t>
        <a:bodyPr/>
        <a:lstStyle/>
        <a:p>
          <a:endParaRPr lang="en-GB"/>
        </a:p>
      </dgm:t>
    </dgm:pt>
    <dgm:pt modelId="{329FE508-2670-F542-9DE9-19C15DFF5894}">
      <dgm:prSet phldrT="[Text]"/>
      <dgm:spPr/>
      <dgm:t>
        <a:bodyPr/>
        <a:lstStyle/>
        <a:p>
          <a:r>
            <a:rPr lang="en-GB" dirty="0"/>
            <a:t>Since research data services in the academic libraries can be the centre of audits and data quality verification (</a:t>
          </a:r>
          <a:r>
            <a:rPr lang="en-GB" dirty="0" err="1"/>
            <a:t>Giarlo</a:t>
          </a:r>
          <a:r>
            <a:rPr lang="en-GB" dirty="0"/>
            <a:t>, 2013), it is important to have the right attitude towards research data services. </a:t>
          </a:r>
        </a:p>
      </dgm:t>
    </dgm:pt>
    <dgm:pt modelId="{67BC2DA8-5426-EC43-A0E8-EAFC3785D31C}" type="parTrans" cxnId="{26CCEE5D-BF02-F240-875C-D77D798071F2}">
      <dgm:prSet/>
      <dgm:spPr/>
      <dgm:t>
        <a:bodyPr/>
        <a:lstStyle/>
        <a:p>
          <a:endParaRPr lang="en-GB"/>
        </a:p>
      </dgm:t>
    </dgm:pt>
    <dgm:pt modelId="{8B4FA771-7EA5-0746-8831-503854D40888}" type="sibTrans" cxnId="{26CCEE5D-BF02-F240-875C-D77D798071F2}">
      <dgm:prSet/>
      <dgm:spPr/>
      <dgm:t>
        <a:bodyPr/>
        <a:lstStyle/>
        <a:p>
          <a:endParaRPr lang="en-GB"/>
        </a:p>
      </dgm:t>
    </dgm:pt>
    <dgm:pt modelId="{55259D32-4D8B-5149-AB55-CE47FB3B7E12}">
      <dgm:prSet phldrT="[Text]"/>
      <dgm:spPr/>
      <dgm:t>
        <a:bodyPr/>
        <a:lstStyle/>
        <a:p>
          <a:r>
            <a:rPr lang="en-GB" dirty="0"/>
            <a:t> </a:t>
          </a:r>
        </a:p>
      </dgm:t>
    </dgm:pt>
    <dgm:pt modelId="{908738C6-1259-EB4D-B1B8-EED3217FE080}" type="parTrans" cxnId="{D73F43C0-B0CD-D94A-A4A9-4AE74F5B0AAD}">
      <dgm:prSet/>
      <dgm:spPr/>
      <dgm:t>
        <a:bodyPr/>
        <a:lstStyle/>
        <a:p>
          <a:endParaRPr lang="en-GB"/>
        </a:p>
      </dgm:t>
    </dgm:pt>
    <dgm:pt modelId="{276B03BF-5961-7D4B-88B9-5B4FB3F0BFEE}" type="sibTrans" cxnId="{D73F43C0-B0CD-D94A-A4A9-4AE74F5B0AAD}">
      <dgm:prSet/>
      <dgm:spPr/>
      <dgm:t>
        <a:bodyPr/>
        <a:lstStyle/>
        <a:p>
          <a:endParaRPr lang="en-GB"/>
        </a:p>
      </dgm:t>
    </dgm:pt>
    <dgm:pt modelId="{EA2D84FD-13D8-924A-8573-B3C3D1C5892E}">
      <dgm:prSet phldrT="[Text]"/>
      <dgm:spPr/>
      <dgm:t>
        <a:bodyPr/>
        <a:lstStyle/>
        <a:p>
          <a:r>
            <a:rPr lang="en-GB" dirty="0"/>
            <a:t>The results of this study indicate that Indonesian academic librarians have a positive attitude towards research data services, which leads to improved data quality.</a:t>
          </a:r>
        </a:p>
      </dgm:t>
    </dgm:pt>
    <dgm:pt modelId="{4B172EA9-103C-0346-8901-896262B711C7}" type="parTrans" cxnId="{EE37E24C-1A9A-E442-B614-8A1B3794EBE4}">
      <dgm:prSet/>
      <dgm:spPr/>
      <dgm:t>
        <a:bodyPr/>
        <a:lstStyle/>
        <a:p>
          <a:endParaRPr lang="en-GB"/>
        </a:p>
      </dgm:t>
    </dgm:pt>
    <dgm:pt modelId="{5F4D819D-ABB1-8D44-A5E2-C3F88AC4BF75}" type="sibTrans" cxnId="{EE37E24C-1A9A-E442-B614-8A1B3794EBE4}">
      <dgm:prSet/>
      <dgm:spPr/>
      <dgm:t>
        <a:bodyPr/>
        <a:lstStyle/>
        <a:p>
          <a:endParaRPr lang="en-GB"/>
        </a:p>
      </dgm:t>
    </dgm:pt>
    <dgm:pt modelId="{548B5FDD-BD7A-F84C-81AC-5FCF676256E9}" type="pres">
      <dgm:prSet presAssocID="{16FBC990-A00B-EB4D-B65F-269E19548AA2}" presName="Name0" presStyleCnt="0">
        <dgm:presLayoutVars>
          <dgm:dir/>
          <dgm:animLvl val="lvl"/>
          <dgm:resizeHandles val="exact"/>
        </dgm:presLayoutVars>
      </dgm:prSet>
      <dgm:spPr/>
    </dgm:pt>
    <dgm:pt modelId="{A717C76E-361F-4142-AB90-9EB03B11A988}" type="pres">
      <dgm:prSet presAssocID="{E788713D-D266-664A-AF23-34BAE7A2311E}" presName="compositeNode" presStyleCnt="0">
        <dgm:presLayoutVars>
          <dgm:bulletEnabled val="1"/>
        </dgm:presLayoutVars>
      </dgm:prSet>
      <dgm:spPr/>
    </dgm:pt>
    <dgm:pt modelId="{AE505079-F869-2542-BB31-6B3608F291F4}" type="pres">
      <dgm:prSet presAssocID="{E788713D-D266-664A-AF23-34BAE7A2311E}" presName="bgRect" presStyleLbl="node1" presStyleIdx="0" presStyleCnt="2"/>
      <dgm:spPr/>
    </dgm:pt>
    <dgm:pt modelId="{DFD067BB-4A42-AE49-84F4-82A79222E6AA}" type="pres">
      <dgm:prSet presAssocID="{E788713D-D266-664A-AF23-34BAE7A2311E}" presName="parentNode" presStyleLbl="node1" presStyleIdx="0" presStyleCnt="2">
        <dgm:presLayoutVars>
          <dgm:chMax val="0"/>
          <dgm:bulletEnabled val="1"/>
        </dgm:presLayoutVars>
      </dgm:prSet>
      <dgm:spPr/>
    </dgm:pt>
    <dgm:pt modelId="{5A0F19AA-2991-B944-B39C-E0758633B9A3}" type="pres">
      <dgm:prSet presAssocID="{E788713D-D266-664A-AF23-34BAE7A2311E}" presName="childNode" presStyleLbl="node1" presStyleIdx="0" presStyleCnt="2">
        <dgm:presLayoutVars>
          <dgm:bulletEnabled val="1"/>
        </dgm:presLayoutVars>
      </dgm:prSet>
      <dgm:spPr/>
    </dgm:pt>
    <dgm:pt modelId="{673A5724-6C2A-0C48-9D9C-CCE8E2ECCA30}" type="pres">
      <dgm:prSet presAssocID="{7C4B5483-AE7F-FF4A-ABE0-7FF0454EE60D}" presName="hSp" presStyleCnt="0"/>
      <dgm:spPr/>
    </dgm:pt>
    <dgm:pt modelId="{FF2D0AE9-53E2-BE4E-B732-30F307955B53}" type="pres">
      <dgm:prSet presAssocID="{7C4B5483-AE7F-FF4A-ABE0-7FF0454EE60D}" presName="vProcSp" presStyleCnt="0"/>
      <dgm:spPr/>
    </dgm:pt>
    <dgm:pt modelId="{4E1CA698-F426-D949-9FBC-733A1DA4AA9C}" type="pres">
      <dgm:prSet presAssocID="{7C4B5483-AE7F-FF4A-ABE0-7FF0454EE60D}" presName="vSp1" presStyleCnt="0"/>
      <dgm:spPr/>
    </dgm:pt>
    <dgm:pt modelId="{088E573E-EB85-9E45-B23D-3B5B65E8B72C}" type="pres">
      <dgm:prSet presAssocID="{7C4B5483-AE7F-FF4A-ABE0-7FF0454EE60D}" presName="simulatedConn" presStyleLbl="solidFgAcc1" presStyleIdx="0" presStyleCnt="1"/>
      <dgm:spPr/>
    </dgm:pt>
    <dgm:pt modelId="{9547D429-E339-4349-8136-D6B8808E7165}" type="pres">
      <dgm:prSet presAssocID="{7C4B5483-AE7F-FF4A-ABE0-7FF0454EE60D}" presName="vSp2" presStyleCnt="0"/>
      <dgm:spPr/>
    </dgm:pt>
    <dgm:pt modelId="{C21EDAD1-9994-1241-89E4-CFD0AD2FF20F}" type="pres">
      <dgm:prSet presAssocID="{7C4B5483-AE7F-FF4A-ABE0-7FF0454EE60D}" presName="sibTrans" presStyleCnt="0"/>
      <dgm:spPr/>
    </dgm:pt>
    <dgm:pt modelId="{B2A56625-9D0B-A344-BF3E-F608769CD461}" type="pres">
      <dgm:prSet presAssocID="{55259D32-4D8B-5149-AB55-CE47FB3B7E12}" presName="compositeNode" presStyleCnt="0">
        <dgm:presLayoutVars>
          <dgm:bulletEnabled val="1"/>
        </dgm:presLayoutVars>
      </dgm:prSet>
      <dgm:spPr/>
    </dgm:pt>
    <dgm:pt modelId="{D40A5C78-C9B0-594B-9A73-D55490022BAF}" type="pres">
      <dgm:prSet presAssocID="{55259D32-4D8B-5149-AB55-CE47FB3B7E12}" presName="bgRect" presStyleLbl="node1" presStyleIdx="1" presStyleCnt="2"/>
      <dgm:spPr/>
    </dgm:pt>
    <dgm:pt modelId="{13820C26-E3FA-B546-B669-D0FEC3494C90}" type="pres">
      <dgm:prSet presAssocID="{55259D32-4D8B-5149-AB55-CE47FB3B7E12}" presName="parentNode" presStyleLbl="node1" presStyleIdx="1" presStyleCnt="2">
        <dgm:presLayoutVars>
          <dgm:chMax val="0"/>
          <dgm:bulletEnabled val="1"/>
        </dgm:presLayoutVars>
      </dgm:prSet>
      <dgm:spPr/>
    </dgm:pt>
    <dgm:pt modelId="{04C6646B-87E3-AC43-9515-BE489BFADD9F}" type="pres">
      <dgm:prSet presAssocID="{55259D32-4D8B-5149-AB55-CE47FB3B7E12}" presName="childNode" presStyleLbl="node1" presStyleIdx="1" presStyleCnt="2">
        <dgm:presLayoutVars>
          <dgm:bulletEnabled val="1"/>
        </dgm:presLayoutVars>
      </dgm:prSet>
      <dgm:spPr/>
    </dgm:pt>
  </dgm:ptLst>
  <dgm:cxnLst>
    <dgm:cxn modelId="{3E183622-36E7-CC4D-BAB0-D79D2A21556C}" type="presOf" srcId="{329FE508-2670-F542-9DE9-19C15DFF5894}" destId="{5A0F19AA-2991-B944-B39C-E0758633B9A3}" srcOrd="0" destOrd="0" presId="urn:microsoft.com/office/officeart/2005/8/layout/hProcess7"/>
    <dgm:cxn modelId="{B0789D48-4181-FA4E-9D1E-3617437A816B}" type="presOf" srcId="{E788713D-D266-664A-AF23-34BAE7A2311E}" destId="{DFD067BB-4A42-AE49-84F4-82A79222E6AA}" srcOrd="1" destOrd="0" presId="urn:microsoft.com/office/officeart/2005/8/layout/hProcess7"/>
    <dgm:cxn modelId="{E6476E4B-8B67-C041-98C4-4CD0509BC3C4}" srcId="{16FBC990-A00B-EB4D-B65F-269E19548AA2}" destId="{E788713D-D266-664A-AF23-34BAE7A2311E}" srcOrd="0" destOrd="0" parTransId="{98356A35-07D8-9442-8146-A941B904993E}" sibTransId="{7C4B5483-AE7F-FF4A-ABE0-7FF0454EE60D}"/>
    <dgm:cxn modelId="{EE37E24C-1A9A-E442-B614-8A1B3794EBE4}" srcId="{55259D32-4D8B-5149-AB55-CE47FB3B7E12}" destId="{EA2D84FD-13D8-924A-8573-B3C3D1C5892E}" srcOrd="0" destOrd="0" parTransId="{4B172EA9-103C-0346-8901-896262B711C7}" sibTransId="{5F4D819D-ABB1-8D44-A5E2-C3F88AC4BF75}"/>
    <dgm:cxn modelId="{26CCEE5D-BF02-F240-875C-D77D798071F2}" srcId="{E788713D-D266-664A-AF23-34BAE7A2311E}" destId="{329FE508-2670-F542-9DE9-19C15DFF5894}" srcOrd="0" destOrd="0" parTransId="{67BC2DA8-5426-EC43-A0E8-EAFC3785D31C}" sibTransId="{8B4FA771-7EA5-0746-8831-503854D40888}"/>
    <dgm:cxn modelId="{1F3B8661-3B42-D44F-8BE5-2FDE07ACF784}" type="presOf" srcId="{EA2D84FD-13D8-924A-8573-B3C3D1C5892E}" destId="{04C6646B-87E3-AC43-9515-BE489BFADD9F}" srcOrd="0" destOrd="0" presId="urn:microsoft.com/office/officeart/2005/8/layout/hProcess7"/>
    <dgm:cxn modelId="{7ACD1668-EC1E-274E-8D27-2A4EACF85EC2}" type="presOf" srcId="{55259D32-4D8B-5149-AB55-CE47FB3B7E12}" destId="{13820C26-E3FA-B546-B669-D0FEC3494C90}" srcOrd="1" destOrd="0" presId="urn:microsoft.com/office/officeart/2005/8/layout/hProcess7"/>
    <dgm:cxn modelId="{89198D96-B083-AF46-8308-9B0FF41B0E5B}" type="presOf" srcId="{16FBC990-A00B-EB4D-B65F-269E19548AA2}" destId="{548B5FDD-BD7A-F84C-81AC-5FCF676256E9}" srcOrd="0" destOrd="0" presId="urn:microsoft.com/office/officeart/2005/8/layout/hProcess7"/>
    <dgm:cxn modelId="{D73F43C0-B0CD-D94A-A4A9-4AE74F5B0AAD}" srcId="{16FBC990-A00B-EB4D-B65F-269E19548AA2}" destId="{55259D32-4D8B-5149-AB55-CE47FB3B7E12}" srcOrd="1" destOrd="0" parTransId="{908738C6-1259-EB4D-B1B8-EED3217FE080}" sibTransId="{276B03BF-5961-7D4B-88B9-5B4FB3F0BFEE}"/>
    <dgm:cxn modelId="{AA90C6CA-8104-4145-A40D-F5C333E3823A}" type="presOf" srcId="{55259D32-4D8B-5149-AB55-CE47FB3B7E12}" destId="{D40A5C78-C9B0-594B-9A73-D55490022BAF}" srcOrd="0" destOrd="0" presId="urn:microsoft.com/office/officeart/2005/8/layout/hProcess7"/>
    <dgm:cxn modelId="{1A1157DD-F49A-6846-AA9E-81F5D689FA95}" type="presOf" srcId="{E788713D-D266-664A-AF23-34BAE7A2311E}" destId="{AE505079-F869-2542-BB31-6B3608F291F4}" srcOrd="0" destOrd="0" presId="urn:microsoft.com/office/officeart/2005/8/layout/hProcess7"/>
    <dgm:cxn modelId="{8191390A-D7D3-B443-8BEA-11125F8045BB}" type="presParOf" srcId="{548B5FDD-BD7A-F84C-81AC-5FCF676256E9}" destId="{A717C76E-361F-4142-AB90-9EB03B11A988}" srcOrd="0" destOrd="0" presId="urn:microsoft.com/office/officeart/2005/8/layout/hProcess7"/>
    <dgm:cxn modelId="{43EB0F7F-4FD0-CD4A-BA60-4374D3C0131E}" type="presParOf" srcId="{A717C76E-361F-4142-AB90-9EB03B11A988}" destId="{AE505079-F869-2542-BB31-6B3608F291F4}" srcOrd="0" destOrd="0" presId="urn:microsoft.com/office/officeart/2005/8/layout/hProcess7"/>
    <dgm:cxn modelId="{DD362D93-B140-DE40-9381-594C7B1A63C9}" type="presParOf" srcId="{A717C76E-361F-4142-AB90-9EB03B11A988}" destId="{DFD067BB-4A42-AE49-84F4-82A79222E6AA}" srcOrd="1" destOrd="0" presId="urn:microsoft.com/office/officeart/2005/8/layout/hProcess7"/>
    <dgm:cxn modelId="{E177D767-C228-E442-BF29-72CE7D943622}" type="presParOf" srcId="{A717C76E-361F-4142-AB90-9EB03B11A988}" destId="{5A0F19AA-2991-B944-B39C-E0758633B9A3}" srcOrd="2" destOrd="0" presId="urn:microsoft.com/office/officeart/2005/8/layout/hProcess7"/>
    <dgm:cxn modelId="{46D11094-22E5-1E4E-B3CE-EF5AD9121CFF}" type="presParOf" srcId="{548B5FDD-BD7A-F84C-81AC-5FCF676256E9}" destId="{673A5724-6C2A-0C48-9D9C-CCE8E2ECCA30}" srcOrd="1" destOrd="0" presId="urn:microsoft.com/office/officeart/2005/8/layout/hProcess7"/>
    <dgm:cxn modelId="{9BF6FF1D-D1EC-0C49-8386-4D6BF9EFA18C}" type="presParOf" srcId="{548B5FDD-BD7A-F84C-81AC-5FCF676256E9}" destId="{FF2D0AE9-53E2-BE4E-B732-30F307955B53}" srcOrd="2" destOrd="0" presId="urn:microsoft.com/office/officeart/2005/8/layout/hProcess7"/>
    <dgm:cxn modelId="{0558EEE5-51C6-004E-9193-C02330D68A1C}" type="presParOf" srcId="{FF2D0AE9-53E2-BE4E-B732-30F307955B53}" destId="{4E1CA698-F426-D949-9FBC-733A1DA4AA9C}" srcOrd="0" destOrd="0" presId="urn:microsoft.com/office/officeart/2005/8/layout/hProcess7"/>
    <dgm:cxn modelId="{21B7B6B3-38AD-0648-9168-909570BBE77F}" type="presParOf" srcId="{FF2D0AE9-53E2-BE4E-B732-30F307955B53}" destId="{088E573E-EB85-9E45-B23D-3B5B65E8B72C}" srcOrd="1" destOrd="0" presId="urn:microsoft.com/office/officeart/2005/8/layout/hProcess7"/>
    <dgm:cxn modelId="{BF754DDF-8255-FA4C-9CA7-EAAF2F2F413D}" type="presParOf" srcId="{FF2D0AE9-53E2-BE4E-B732-30F307955B53}" destId="{9547D429-E339-4349-8136-D6B8808E7165}" srcOrd="2" destOrd="0" presId="urn:microsoft.com/office/officeart/2005/8/layout/hProcess7"/>
    <dgm:cxn modelId="{47FB6CCF-8BA7-9A42-AA72-51B067D9AF65}" type="presParOf" srcId="{548B5FDD-BD7A-F84C-81AC-5FCF676256E9}" destId="{C21EDAD1-9994-1241-89E4-CFD0AD2FF20F}" srcOrd="3" destOrd="0" presId="urn:microsoft.com/office/officeart/2005/8/layout/hProcess7"/>
    <dgm:cxn modelId="{5E74563D-66E5-EE4E-94B4-81813A79DCAB}" type="presParOf" srcId="{548B5FDD-BD7A-F84C-81AC-5FCF676256E9}" destId="{B2A56625-9D0B-A344-BF3E-F608769CD461}" srcOrd="4" destOrd="0" presId="urn:microsoft.com/office/officeart/2005/8/layout/hProcess7"/>
    <dgm:cxn modelId="{C849A417-AE0C-9A42-B4ED-8D78FFC488E7}" type="presParOf" srcId="{B2A56625-9D0B-A344-BF3E-F608769CD461}" destId="{D40A5C78-C9B0-594B-9A73-D55490022BAF}" srcOrd="0" destOrd="0" presId="urn:microsoft.com/office/officeart/2005/8/layout/hProcess7"/>
    <dgm:cxn modelId="{B0B313C2-13B2-694F-B97C-9CE210549684}" type="presParOf" srcId="{B2A56625-9D0B-A344-BF3E-F608769CD461}" destId="{13820C26-E3FA-B546-B669-D0FEC3494C90}" srcOrd="1" destOrd="0" presId="urn:microsoft.com/office/officeart/2005/8/layout/hProcess7"/>
    <dgm:cxn modelId="{0D178CC5-5045-9F4D-A30A-C00374812DF9}" type="presParOf" srcId="{B2A56625-9D0B-A344-BF3E-F608769CD461}" destId="{04C6646B-87E3-AC43-9515-BE489BFADD9F}"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4C59AB1-B9D1-0046-80C9-E0EB3BA778A6}" type="doc">
      <dgm:prSet loTypeId="urn:microsoft.com/office/officeart/2008/layout/VerticalCurvedList" loCatId="" qsTypeId="urn:microsoft.com/office/officeart/2005/8/quickstyle/3d1" qsCatId="3D" csTypeId="urn:microsoft.com/office/officeart/2005/8/colors/accent1_2" csCatId="accent1" phldr="1"/>
      <dgm:spPr/>
      <dgm:t>
        <a:bodyPr/>
        <a:lstStyle/>
        <a:p>
          <a:endParaRPr lang="en-GB"/>
        </a:p>
      </dgm:t>
    </dgm:pt>
    <dgm:pt modelId="{6C6F0D57-DD58-3243-B20E-FA6109A0107A}">
      <dgm:prSet phldrT="[Text]"/>
      <dgm:spPr/>
      <dgm:t>
        <a:bodyPr/>
        <a:lstStyle/>
        <a:p>
          <a:r>
            <a:rPr lang="en-GB"/>
            <a:t>Attitude has a positive effect on the Research Data Service, which in turn positively impacts data quality.</a:t>
          </a:r>
        </a:p>
      </dgm:t>
    </dgm:pt>
    <dgm:pt modelId="{98621539-437D-8045-A655-A8F8A911B863}" type="parTrans" cxnId="{00A5DDBB-5C93-5142-9B05-BCE285748E26}">
      <dgm:prSet/>
      <dgm:spPr/>
      <dgm:t>
        <a:bodyPr/>
        <a:lstStyle/>
        <a:p>
          <a:endParaRPr lang="en-GB"/>
        </a:p>
      </dgm:t>
    </dgm:pt>
    <dgm:pt modelId="{94855E4C-77B9-2648-89CB-D75D10333ABA}" type="sibTrans" cxnId="{00A5DDBB-5C93-5142-9B05-BCE285748E26}">
      <dgm:prSet/>
      <dgm:spPr/>
      <dgm:t>
        <a:bodyPr/>
        <a:lstStyle/>
        <a:p>
          <a:endParaRPr lang="en-GB"/>
        </a:p>
      </dgm:t>
    </dgm:pt>
    <dgm:pt modelId="{FE628D8D-3DC2-644B-99BE-53E5A7EA4492}">
      <dgm:prSet phldrT="[Text]"/>
      <dgm:spPr/>
      <dgm:t>
        <a:bodyPr/>
        <a:lstStyle/>
        <a:p>
          <a:r>
            <a:rPr lang="en-GB" dirty="0"/>
            <a:t>Librarians’ attitudes are important to library service delivery, especially in this case, research data service, and data quality through structured service and activities.</a:t>
          </a:r>
        </a:p>
      </dgm:t>
    </dgm:pt>
    <dgm:pt modelId="{02AB4684-90F4-8340-BB4D-045148CF81C0}" type="parTrans" cxnId="{87230AB6-8C91-C140-A73D-5E46151614E0}">
      <dgm:prSet/>
      <dgm:spPr/>
      <dgm:t>
        <a:bodyPr/>
        <a:lstStyle/>
        <a:p>
          <a:endParaRPr lang="en-GB"/>
        </a:p>
      </dgm:t>
    </dgm:pt>
    <dgm:pt modelId="{50BB8407-15BB-B44D-8B80-05B307D268F9}" type="sibTrans" cxnId="{87230AB6-8C91-C140-A73D-5E46151614E0}">
      <dgm:prSet/>
      <dgm:spPr/>
      <dgm:t>
        <a:bodyPr/>
        <a:lstStyle/>
        <a:p>
          <a:endParaRPr lang="en-GB"/>
        </a:p>
      </dgm:t>
    </dgm:pt>
    <dgm:pt modelId="{AB5E4DA8-95F7-754B-987D-09D672C83899}">
      <dgm:prSet phldrT="[Text]"/>
      <dgm:spPr/>
      <dgm:t>
        <a:bodyPr/>
        <a:lstStyle/>
        <a:p>
          <a:r>
            <a:rPr lang="en-GB" dirty="0"/>
            <a:t>Academic libraries can improve research data services and data quality by fostering librarian development, training, and an encouraging work environment to improve librarians’ attitudes.</a:t>
          </a:r>
        </a:p>
      </dgm:t>
    </dgm:pt>
    <dgm:pt modelId="{CE081173-6D44-234A-8CD1-733590654E11}" type="parTrans" cxnId="{1210678D-4AC9-564F-83AE-888D550E0835}">
      <dgm:prSet/>
      <dgm:spPr/>
      <dgm:t>
        <a:bodyPr/>
        <a:lstStyle/>
        <a:p>
          <a:endParaRPr lang="en-GB"/>
        </a:p>
      </dgm:t>
    </dgm:pt>
    <dgm:pt modelId="{FC5E96E1-CFF7-0B49-853B-372C7A754023}" type="sibTrans" cxnId="{1210678D-4AC9-564F-83AE-888D550E0835}">
      <dgm:prSet/>
      <dgm:spPr/>
      <dgm:t>
        <a:bodyPr/>
        <a:lstStyle/>
        <a:p>
          <a:endParaRPr lang="en-GB"/>
        </a:p>
      </dgm:t>
    </dgm:pt>
    <dgm:pt modelId="{E5F86224-2B6D-8F48-83AD-BDB55C985051}" type="pres">
      <dgm:prSet presAssocID="{D4C59AB1-B9D1-0046-80C9-E0EB3BA778A6}" presName="Name0" presStyleCnt="0">
        <dgm:presLayoutVars>
          <dgm:chMax val="7"/>
          <dgm:chPref val="7"/>
          <dgm:dir/>
        </dgm:presLayoutVars>
      </dgm:prSet>
      <dgm:spPr/>
    </dgm:pt>
    <dgm:pt modelId="{67748EA9-99D8-FF44-AC98-12F3CEF8E9B9}" type="pres">
      <dgm:prSet presAssocID="{D4C59AB1-B9D1-0046-80C9-E0EB3BA778A6}" presName="Name1" presStyleCnt="0"/>
      <dgm:spPr/>
    </dgm:pt>
    <dgm:pt modelId="{EFB4AC77-6C23-A94D-9FD9-4BC6E7D62168}" type="pres">
      <dgm:prSet presAssocID="{D4C59AB1-B9D1-0046-80C9-E0EB3BA778A6}" presName="cycle" presStyleCnt="0"/>
      <dgm:spPr/>
    </dgm:pt>
    <dgm:pt modelId="{BF7C50CE-A6D4-0343-A599-3213E228D9FA}" type="pres">
      <dgm:prSet presAssocID="{D4C59AB1-B9D1-0046-80C9-E0EB3BA778A6}" presName="srcNode" presStyleLbl="node1" presStyleIdx="0" presStyleCnt="3"/>
      <dgm:spPr/>
    </dgm:pt>
    <dgm:pt modelId="{879BC1DE-4AFC-D647-B5BF-C5F125E9C408}" type="pres">
      <dgm:prSet presAssocID="{D4C59AB1-B9D1-0046-80C9-E0EB3BA778A6}" presName="conn" presStyleLbl="parChTrans1D2" presStyleIdx="0" presStyleCnt="1"/>
      <dgm:spPr/>
    </dgm:pt>
    <dgm:pt modelId="{B6DFCE31-70C8-5C49-A9BF-27154DB61656}" type="pres">
      <dgm:prSet presAssocID="{D4C59AB1-B9D1-0046-80C9-E0EB3BA778A6}" presName="extraNode" presStyleLbl="node1" presStyleIdx="0" presStyleCnt="3"/>
      <dgm:spPr/>
    </dgm:pt>
    <dgm:pt modelId="{52CFDFDA-8AF6-DD46-B97C-C8E31596DAB8}" type="pres">
      <dgm:prSet presAssocID="{D4C59AB1-B9D1-0046-80C9-E0EB3BA778A6}" presName="dstNode" presStyleLbl="node1" presStyleIdx="0" presStyleCnt="3"/>
      <dgm:spPr/>
    </dgm:pt>
    <dgm:pt modelId="{145D16CB-BDA7-0640-A0FB-1168386EBF5D}" type="pres">
      <dgm:prSet presAssocID="{6C6F0D57-DD58-3243-B20E-FA6109A0107A}" presName="text_1" presStyleLbl="node1" presStyleIdx="0" presStyleCnt="3">
        <dgm:presLayoutVars>
          <dgm:bulletEnabled val="1"/>
        </dgm:presLayoutVars>
      </dgm:prSet>
      <dgm:spPr/>
    </dgm:pt>
    <dgm:pt modelId="{6DE4F5BE-6B45-4E47-ACE4-8632C859C788}" type="pres">
      <dgm:prSet presAssocID="{6C6F0D57-DD58-3243-B20E-FA6109A0107A}" presName="accent_1" presStyleCnt="0"/>
      <dgm:spPr/>
    </dgm:pt>
    <dgm:pt modelId="{CB3463C7-5C34-ED47-AB3E-74C5E6CA2448}" type="pres">
      <dgm:prSet presAssocID="{6C6F0D57-DD58-3243-B20E-FA6109A0107A}" presName="accentRepeatNode" presStyleLbl="solidFgAcc1" presStyleIdx="0" presStyleCnt="3"/>
      <dgm:spPr/>
    </dgm:pt>
    <dgm:pt modelId="{90A4FA17-11C1-8549-BFA2-217835680122}" type="pres">
      <dgm:prSet presAssocID="{FE628D8D-3DC2-644B-99BE-53E5A7EA4492}" presName="text_2" presStyleLbl="node1" presStyleIdx="1" presStyleCnt="3">
        <dgm:presLayoutVars>
          <dgm:bulletEnabled val="1"/>
        </dgm:presLayoutVars>
      </dgm:prSet>
      <dgm:spPr/>
    </dgm:pt>
    <dgm:pt modelId="{4D478382-5635-704A-8996-AF88DFEE00DD}" type="pres">
      <dgm:prSet presAssocID="{FE628D8D-3DC2-644B-99BE-53E5A7EA4492}" presName="accent_2" presStyleCnt="0"/>
      <dgm:spPr/>
    </dgm:pt>
    <dgm:pt modelId="{8F50EE81-6FA8-2E40-8C62-7F69FE1A11C5}" type="pres">
      <dgm:prSet presAssocID="{FE628D8D-3DC2-644B-99BE-53E5A7EA4492}" presName="accentRepeatNode" presStyleLbl="solidFgAcc1" presStyleIdx="1" presStyleCnt="3"/>
      <dgm:spPr/>
    </dgm:pt>
    <dgm:pt modelId="{7C173C14-BAA0-8744-9F3D-DA8B530A00E0}" type="pres">
      <dgm:prSet presAssocID="{AB5E4DA8-95F7-754B-987D-09D672C83899}" presName="text_3" presStyleLbl="node1" presStyleIdx="2" presStyleCnt="3">
        <dgm:presLayoutVars>
          <dgm:bulletEnabled val="1"/>
        </dgm:presLayoutVars>
      </dgm:prSet>
      <dgm:spPr/>
    </dgm:pt>
    <dgm:pt modelId="{6E3C9B82-87C0-CC43-81AA-3326D7F6ABA0}" type="pres">
      <dgm:prSet presAssocID="{AB5E4DA8-95F7-754B-987D-09D672C83899}" presName="accent_3" presStyleCnt="0"/>
      <dgm:spPr/>
    </dgm:pt>
    <dgm:pt modelId="{DA8D6E0C-78AA-8142-9D26-4147204C928B}" type="pres">
      <dgm:prSet presAssocID="{AB5E4DA8-95F7-754B-987D-09D672C83899}" presName="accentRepeatNode" presStyleLbl="solidFgAcc1" presStyleIdx="2" presStyleCnt="3"/>
      <dgm:spPr/>
    </dgm:pt>
  </dgm:ptLst>
  <dgm:cxnLst>
    <dgm:cxn modelId="{FDAA2314-34C0-CE4B-B540-7B8BFF705AB1}" type="presOf" srcId="{6C6F0D57-DD58-3243-B20E-FA6109A0107A}" destId="{145D16CB-BDA7-0640-A0FB-1168386EBF5D}" srcOrd="0" destOrd="0" presId="urn:microsoft.com/office/officeart/2008/layout/VerticalCurvedList"/>
    <dgm:cxn modelId="{DC586535-8750-7C4A-99F4-49F53A9E44FE}" type="presOf" srcId="{FE628D8D-3DC2-644B-99BE-53E5A7EA4492}" destId="{90A4FA17-11C1-8549-BFA2-217835680122}" srcOrd="0" destOrd="0" presId="urn:microsoft.com/office/officeart/2008/layout/VerticalCurvedList"/>
    <dgm:cxn modelId="{1210678D-4AC9-564F-83AE-888D550E0835}" srcId="{D4C59AB1-B9D1-0046-80C9-E0EB3BA778A6}" destId="{AB5E4DA8-95F7-754B-987D-09D672C83899}" srcOrd="2" destOrd="0" parTransId="{CE081173-6D44-234A-8CD1-733590654E11}" sibTransId="{FC5E96E1-CFF7-0B49-853B-372C7A754023}"/>
    <dgm:cxn modelId="{9D8673A0-1D37-EE43-A308-1D4BC0818B1D}" type="presOf" srcId="{94855E4C-77B9-2648-89CB-D75D10333ABA}" destId="{879BC1DE-4AFC-D647-B5BF-C5F125E9C408}" srcOrd="0" destOrd="0" presId="urn:microsoft.com/office/officeart/2008/layout/VerticalCurvedList"/>
    <dgm:cxn modelId="{2EC1ACA8-DDEF-5F43-A337-107E8BC2F9F3}" type="presOf" srcId="{D4C59AB1-B9D1-0046-80C9-E0EB3BA778A6}" destId="{E5F86224-2B6D-8F48-83AD-BDB55C985051}" srcOrd="0" destOrd="0" presId="urn:microsoft.com/office/officeart/2008/layout/VerticalCurvedList"/>
    <dgm:cxn modelId="{87230AB6-8C91-C140-A73D-5E46151614E0}" srcId="{D4C59AB1-B9D1-0046-80C9-E0EB3BA778A6}" destId="{FE628D8D-3DC2-644B-99BE-53E5A7EA4492}" srcOrd="1" destOrd="0" parTransId="{02AB4684-90F4-8340-BB4D-045148CF81C0}" sibTransId="{50BB8407-15BB-B44D-8B80-05B307D268F9}"/>
    <dgm:cxn modelId="{00A5DDBB-5C93-5142-9B05-BCE285748E26}" srcId="{D4C59AB1-B9D1-0046-80C9-E0EB3BA778A6}" destId="{6C6F0D57-DD58-3243-B20E-FA6109A0107A}" srcOrd="0" destOrd="0" parTransId="{98621539-437D-8045-A655-A8F8A911B863}" sibTransId="{94855E4C-77B9-2648-89CB-D75D10333ABA}"/>
    <dgm:cxn modelId="{7BCCB6D3-EC05-8040-8F45-57BC4C70831D}" type="presOf" srcId="{AB5E4DA8-95F7-754B-987D-09D672C83899}" destId="{7C173C14-BAA0-8744-9F3D-DA8B530A00E0}" srcOrd="0" destOrd="0" presId="urn:microsoft.com/office/officeart/2008/layout/VerticalCurvedList"/>
    <dgm:cxn modelId="{EBDB5B2B-B1E7-3542-B080-7CC711A1A814}" type="presParOf" srcId="{E5F86224-2B6D-8F48-83AD-BDB55C985051}" destId="{67748EA9-99D8-FF44-AC98-12F3CEF8E9B9}" srcOrd="0" destOrd="0" presId="urn:microsoft.com/office/officeart/2008/layout/VerticalCurvedList"/>
    <dgm:cxn modelId="{5A5C0CD8-620D-2A4A-A0F7-11FAB0AA946F}" type="presParOf" srcId="{67748EA9-99D8-FF44-AC98-12F3CEF8E9B9}" destId="{EFB4AC77-6C23-A94D-9FD9-4BC6E7D62168}" srcOrd="0" destOrd="0" presId="urn:microsoft.com/office/officeart/2008/layout/VerticalCurvedList"/>
    <dgm:cxn modelId="{FA5BDA78-863C-5E41-A0DD-30D231F7D363}" type="presParOf" srcId="{EFB4AC77-6C23-A94D-9FD9-4BC6E7D62168}" destId="{BF7C50CE-A6D4-0343-A599-3213E228D9FA}" srcOrd="0" destOrd="0" presId="urn:microsoft.com/office/officeart/2008/layout/VerticalCurvedList"/>
    <dgm:cxn modelId="{842155EA-03DF-A240-A21A-7874C3579897}" type="presParOf" srcId="{EFB4AC77-6C23-A94D-9FD9-4BC6E7D62168}" destId="{879BC1DE-4AFC-D647-B5BF-C5F125E9C408}" srcOrd="1" destOrd="0" presId="urn:microsoft.com/office/officeart/2008/layout/VerticalCurvedList"/>
    <dgm:cxn modelId="{DCBF917C-01FC-3D4C-84E9-835DE4BCDEAB}" type="presParOf" srcId="{EFB4AC77-6C23-A94D-9FD9-4BC6E7D62168}" destId="{B6DFCE31-70C8-5C49-A9BF-27154DB61656}" srcOrd="2" destOrd="0" presId="urn:microsoft.com/office/officeart/2008/layout/VerticalCurvedList"/>
    <dgm:cxn modelId="{779C88CC-792B-C649-8956-32776EDAC6DB}" type="presParOf" srcId="{EFB4AC77-6C23-A94D-9FD9-4BC6E7D62168}" destId="{52CFDFDA-8AF6-DD46-B97C-C8E31596DAB8}" srcOrd="3" destOrd="0" presId="urn:microsoft.com/office/officeart/2008/layout/VerticalCurvedList"/>
    <dgm:cxn modelId="{DFBFDD91-3F36-A445-9B83-4B278AD9DB8A}" type="presParOf" srcId="{67748EA9-99D8-FF44-AC98-12F3CEF8E9B9}" destId="{145D16CB-BDA7-0640-A0FB-1168386EBF5D}" srcOrd="1" destOrd="0" presId="urn:microsoft.com/office/officeart/2008/layout/VerticalCurvedList"/>
    <dgm:cxn modelId="{6D3C7F71-E1FF-804C-A074-4AFF4F84FAB6}" type="presParOf" srcId="{67748EA9-99D8-FF44-AC98-12F3CEF8E9B9}" destId="{6DE4F5BE-6B45-4E47-ACE4-8632C859C788}" srcOrd="2" destOrd="0" presId="urn:microsoft.com/office/officeart/2008/layout/VerticalCurvedList"/>
    <dgm:cxn modelId="{291FCBD3-BB32-A142-8228-BE0D4ACF7AA7}" type="presParOf" srcId="{6DE4F5BE-6B45-4E47-ACE4-8632C859C788}" destId="{CB3463C7-5C34-ED47-AB3E-74C5E6CA2448}" srcOrd="0" destOrd="0" presId="urn:microsoft.com/office/officeart/2008/layout/VerticalCurvedList"/>
    <dgm:cxn modelId="{317AC71C-CC0B-6F44-BF6B-776ADED95CF8}" type="presParOf" srcId="{67748EA9-99D8-FF44-AC98-12F3CEF8E9B9}" destId="{90A4FA17-11C1-8549-BFA2-217835680122}" srcOrd="3" destOrd="0" presId="urn:microsoft.com/office/officeart/2008/layout/VerticalCurvedList"/>
    <dgm:cxn modelId="{DC250259-6FF2-4D4F-826D-8B744035256E}" type="presParOf" srcId="{67748EA9-99D8-FF44-AC98-12F3CEF8E9B9}" destId="{4D478382-5635-704A-8996-AF88DFEE00DD}" srcOrd="4" destOrd="0" presId="urn:microsoft.com/office/officeart/2008/layout/VerticalCurvedList"/>
    <dgm:cxn modelId="{877D7F4D-5D60-F147-B6FC-23A3E11197B0}" type="presParOf" srcId="{4D478382-5635-704A-8996-AF88DFEE00DD}" destId="{8F50EE81-6FA8-2E40-8C62-7F69FE1A11C5}" srcOrd="0" destOrd="0" presId="urn:microsoft.com/office/officeart/2008/layout/VerticalCurvedList"/>
    <dgm:cxn modelId="{C73771F1-C809-D24D-9F3D-EBDB97734DE1}" type="presParOf" srcId="{67748EA9-99D8-FF44-AC98-12F3CEF8E9B9}" destId="{7C173C14-BAA0-8744-9F3D-DA8B530A00E0}" srcOrd="5" destOrd="0" presId="urn:microsoft.com/office/officeart/2008/layout/VerticalCurvedList"/>
    <dgm:cxn modelId="{22AB6246-3907-BE4F-A9C1-928B39077714}" type="presParOf" srcId="{67748EA9-99D8-FF44-AC98-12F3CEF8E9B9}" destId="{6E3C9B82-87C0-CC43-81AA-3326D7F6ABA0}" srcOrd="6" destOrd="0" presId="urn:microsoft.com/office/officeart/2008/layout/VerticalCurvedList"/>
    <dgm:cxn modelId="{AA4BAD17-B034-504F-AB6A-16F476E6A6D6}" type="presParOf" srcId="{6E3C9B82-87C0-CC43-81AA-3326D7F6ABA0}" destId="{DA8D6E0C-78AA-8142-9D26-4147204C928B}"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A3C61D-A090-E542-A01D-6573E04AE8F3}">
      <dsp:nvSpPr>
        <dsp:cNvPr id="0" name=""/>
        <dsp:cNvSpPr/>
      </dsp:nvSpPr>
      <dsp:spPr>
        <a:xfrm>
          <a:off x="0" y="1964"/>
          <a:ext cx="108204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7778FD-9963-2742-9D37-0888C3C8E0C7}">
      <dsp:nvSpPr>
        <dsp:cNvPr id="0" name=""/>
        <dsp:cNvSpPr/>
      </dsp:nvSpPr>
      <dsp:spPr>
        <a:xfrm>
          <a:off x="0" y="1964"/>
          <a:ext cx="2164080" cy="40203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ctr" defTabSz="1289050">
            <a:lnSpc>
              <a:spcPct val="90000"/>
            </a:lnSpc>
            <a:spcBef>
              <a:spcPct val="0"/>
            </a:spcBef>
            <a:spcAft>
              <a:spcPct val="35000"/>
            </a:spcAft>
            <a:buNone/>
          </a:pPr>
          <a:r>
            <a:rPr lang="en-GB" sz="2900" kern="1200" dirty="0"/>
            <a:t> </a:t>
          </a:r>
          <a:r>
            <a:rPr lang="en-HU" sz="2900" b="1" kern="1200" dirty="0"/>
            <a:t>PROBLEM STATEMENT and OBJECTIVE of THE STUDY</a:t>
          </a:r>
          <a:endParaRPr lang="en-GB" sz="2900" kern="1200" dirty="0"/>
        </a:p>
      </dsp:txBody>
      <dsp:txXfrm>
        <a:off x="0" y="1964"/>
        <a:ext cx="2164080" cy="4020383"/>
      </dsp:txXfrm>
    </dsp:sp>
    <dsp:sp modelId="{40C658BF-87FD-0245-9EDE-7B8736DA176C}">
      <dsp:nvSpPr>
        <dsp:cNvPr id="0" name=""/>
        <dsp:cNvSpPr/>
      </dsp:nvSpPr>
      <dsp:spPr>
        <a:xfrm>
          <a:off x="2326385" y="64783"/>
          <a:ext cx="8494014" cy="1256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Not much information is published regarding the research data service in academic libraries in Indonesia. </a:t>
          </a:r>
          <a:endParaRPr lang="en-GB" sz="2000" kern="1200" dirty="0"/>
        </a:p>
      </dsp:txBody>
      <dsp:txXfrm>
        <a:off x="2326385" y="64783"/>
        <a:ext cx="8494014" cy="1256369"/>
      </dsp:txXfrm>
    </dsp:sp>
    <dsp:sp modelId="{24D745A4-B328-6341-886D-D800277DD029}">
      <dsp:nvSpPr>
        <dsp:cNvPr id="0" name=""/>
        <dsp:cNvSpPr/>
      </dsp:nvSpPr>
      <dsp:spPr>
        <a:xfrm>
          <a:off x="2164080" y="1321153"/>
          <a:ext cx="865632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5527CF-FF63-3D40-B4E3-F53C2DB3D3B7}">
      <dsp:nvSpPr>
        <dsp:cNvPr id="0" name=""/>
        <dsp:cNvSpPr/>
      </dsp:nvSpPr>
      <dsp:spPr>
        <a:xfrm>
          <a:off x="2326385" y="1383971"/>
          <a:ext cx="8494014" cy="1256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By actively engaging in research collaborations with academic professionals, librarians can strengthen their position as research </a:t>
          </a:r>
          <a:r>
            <a:rPr lang="en-US" sz="2000" kern="1200" dirty="0"/>
            <a:t>collaborators</a:t>
          </a:r>
          <a:r>
            <a:rPr lang="en-US" sz="1900" kern="1200" dirty="0"/>
            <a:t> within their institutions. </a:t>
          </a:r>
          <a:endParaRPr lang="en-GB" sz="1900" kern="1200" dirty="0"/>
        </a:p>
      </dsp:txBody>
      <dsp:txXfrm>
        <a:off x="2326385" y="1383971"/>
        <a:ext cx="8494014" cy="1256369"/>
      </dsp:txXfrm>
    </dsp:sp>
    <dsp:sp modelId="{2A420968-9B7D-324E-B60E-A945A1C03F5F}">
      <dsp:nvSpPr>
        <dsp:cNvPr id="0" name=""/>
        <dsp:cNvSpPr/>
      </dsp:nvSpPr>
      <dsp:spPr>
        <a:xfrm>
          <a:off x="2164080" y="2640341"/>
          <a:ext cx="865632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36329E-B8CB-9B40-9899-2ABD183F84BA}">
      <dsp:nvSpPr>
        <dsp:cNvPr id="0" name=""/>
        <dsp:cNvSpPr/>
      </dsp:nvSpPr>
      <dsp:spPr>
        <a:xfrm>
          <a:off x="2326385" y="2703159"/>
          <a:ext cx="8494014" cy="1256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The aim is to investigate the research data service practiced by Indonesian academic librarians, and to assess the attitudes of academic librarians, which are crucial for enhancing research data services, leading to the quality of research data.</a:t>
          </a:r>
          <a:endParaRPr lang="en-GB" sz="2000" kern="1200" dirty="0"/>
        </a:p>
      </dsp:txBody>
      <dsp:txXfrm>
        <a:off x="2326385" y="2703159"/>
        <a:ext cx="8494014" cy="1256369"/>
      </dsp:txXfrm>
    </dsp:sp>
    <dsp:sp modelId="{D0835FA7-5288-4B47-A8F6-EBFC828532A0}">
      <dsp:nvSpPr>
        <dsp:cNvPr id="0" name=""/>
        <dsp:cNvSpPr/>
      </dsp:nvSpPr>
      <dsp:spPr>
        <a:xfrm>
          <a:off x="2164080" y="3959529"/>
          <a:ext cx="865632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E7DEE4-1B2D-1641-9F12-EADF0B41C0E4}">
      <dsp:nvSpPr>
        <dsp:cNvPr id="0" name=""/>
        <dsp:cNvSpPr/>
      </dsp:nvSpPr>
      <dsp:spPr>
        <a:xfrm>
          <a:off x="379808" y="0"/>
          <a:ext cx="10060782" cy="4024313"/>
        </a:xfrm>
        <a:prstGeom prst="leftRightRibb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A4F542-71EF-8648-8C42-24746B55F87B}">
      <dsp:nvSpPr>
        <dsp:cNvPr id="0" name=""/>
        <dsp:cNvSpPr/>
      </dsp:nvSpPr>
      <dsp:spPr>
        <a:xfrm>
          <a:off x="1587102" y="704254"/>
          <a:ext cx="3320058" cy="197191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marL="0" lvl="0" indent="0" algn="ctr" defTabSz="1111250">
            <a:lnSpc>
              <a:spcPct val="90000"/>
            </a:lnSpc>
            <a:spcBef>
              <a:spcPct val="0"/>
            </a:spcBef>
            <a:spcAft>
              <a:spcPct val="35000"/>
            </a:spcAft>
            <a:buFont typeface="+mj-lt"/>
            <a:buNone/>
          </a:pPr>
          <a:r>
            <a:rPr lang="en-US" sz="2500" kern="1200" dirty="0"/>
            <a:t>What is the relationship between Attitude, Research Data Service, and Data Quality?</a:t>
          </a:r>
          <a:endParaRPr lang="en-GB" sz="2500" kern="1200" dirty="0"/>
        </a:p>
      </dsp:txBody>
      <dsp:txXfrm>
        <a:off x="1587102" y="704254"/>
        <a:ext cx="3320058" cy="1971913"/>
      </dsp:txXfrm>
    </dsp:sp>
    <dsp:sp modelId="{C0A40FDB-A06D-4547-B084-518F5D1AF4F1}">
      <dsp:nvSpPr>
        <dsp:cNvPr id="0" name=""/>
        <dsp:cNvSpPr/>
      </dsp:nvSpPr>
      <dsp:spPr>
        <a:xfrm>
          <a:off x="5410200" y="1348144"/>
          <a:ext cx="3923705" cy="197191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marL="0" lvl="0" indent="0" algn="ctr" defTabSz="1111250">
            <a:lnSpc>
              <a:spcPct val="90000"/>
            </a:lnSpc>
            <a:spcBef>
              <a:spcPct val="0"/>
            </a:spcBef>
            <a:spcAft>
              <a:spcPct val="35000"/>
            </a:spcAft>
            <a:buFont typeface="+mj-lt"/>
            <a:buNone/>
          </a:pPr>
          <a:r>
            <a:rPr lang="en-US" sz="2500" kern="1200" dirty="0"/>
            <a:t>How do Attitude, Research Data Service, and Data Quality impact each other?</a:t>
          </a:r>
          <a:endParaRPr lang="en-HU" sz="2500" kern="1200" dirty="0"/>
        </a:p>
      </dsp:txBody>
      <dsp:txXfrm>
        <a:off x="5410200" y="1348144"/>
        <a:ext cx="3923705" cy="19719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DEE5ED-7130-DB4F-96BB-3CAEB68BE07D}">
      <dsp:nvSpPr>
        <dsp:cNvPr id="0" name=""/>
        <dsp:cNvSpPr/>
      </dsp:nvSpPr>
      <dsp:spPr>
        <a:xfrm>
          <a:off x="0" y="456491"/>
          <a:ext cx="10485912"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1C5ACABD-27F8-5045-A330-5D059F7A2170}">
      <dsp:nvSpPr>
        <dsp:cNvPr id="0" name=""/>
        <dsp:cNvSpPr/>
      </dsp:nvSpPr>
      <dsp:spPr>
        <a:xfrm>
          <a:off x="524295" y="57971"/>
          <a:ext cx="7340138" cy="797040"/>
        </a:xfrm>
        <a:prstGeom prst="round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277440" tIns="0" rIns="277440" bIns="0" numCol="1" spcCol="1270" anchor="ctr" anchorCtr="0">
          <a:noAutofit/>
        </a:bodyPr>
        <a:lstStyle/>
        <a:p>
          <a:pPr marL="0" lvl="0" indent="0" algn="l" defTabSz="1200150">
            <a:lnSpc>
              <a:spcPct val="90000"/>
            </a:lnSpc>
            <a:spcBef>
              <a:spcPct val="0"/>
            </a:spcBef>
            <a:spcAft>
              <a:spcPct val="35000"/>
            </a:spcAft>
            <a:buNone/>
          </a:pPr>
          <a:r>
            <a:rPr lang="en-GB" sz="2700" kern="1200" dirty="0"/>
            <a:t>Attitude</a:t>
          </a:r>
        </a:p>
      </dsp:txBody>
      <dsp:txXfrm>
        <a:off x="563203" y="96879"/>
        <a:ext cx="7262322" cy="719224"/>
      </dsp:txXfrm>
    </dsp:sp>
    <dsp:sp modelId="{5045E0A1-EDE1-5C44-8292-F1B28DCB025C}">
      <dsp:nvSpPr>
        <dsp:cNvPr id="0" name=""/>
        <dsp:cNvSpPr/>
      </dsp:nvSpPr>
      <dsp:spPr>
        <a:xfrm>
          <a:off x="0" y="1681211"/>
          <a:ext cx="10485912"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B9214E28-337D-EF49-B903-AB787A75704B}">
      <dsp:nvSpPr>
        <dsp:cNvPr id="0" name=""/>
        <dsp:cNvSpPr/>
      </dsp:nvSpPr>
      <dsp:spPr>
        <a:xfrm>
          <a:off x="524295" y="1282691"/>
          <a:ext cx="7340138" cy="797040"/>
        </a:xfrm>
        <a:prstGeom prst="round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277440" tIns="0" rIns="277440" bIns="0" numCol="1" spcCol="1270" anchor="ctr" anchorCtr="0">
          <a:noAutofit/>
        </a:bodyPr>
        <a:lstStyle/>
        <a:p>
          <a:pPr marL="0" lvl="0" indent="0" algn="l" defTabSz="1200150">
            <a:lnSpc>
              <a:spcPct val="90000"/>
            </a:lnSpc>
            <a:spcBef>
              <a:spcPct val="0"/>
            </a:spcBef>
            <a:spcAft>
              <a:spcPct val="35000"/>
            </a:spcAft>
            <a:buNone/>
          </a:pPr>
          <a:r>
            <a:rPr lang="en-GB" sz="2700" kern="1200" dirty="0"/>
            <a:t>Research Data Service</a:t>
          </a:r>
        </a:p>
      </dsp:txBody>
      <dsp:txXfrm>
        <a:off x="563203" y="1321599"/>
        <a:ext cx="7262322" cy="719224"/>
      </dsp:txXfrm>
    </dsp:sp>
    <dsp:sp modelId="{8E828881-EE3A-A648-9B12-C254ED95F519}">
      <dsp:nvSpPr>
        <dsp:cNvPr id="0" name=""/>
        <dsp:cNvSpPr/>
      </dsp:nvSpPr>
      <dsp:spPr>
        <a:xfrm>
          <a:off x="0" y="2905931"/>
          <a:ext cx="10485912"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36517DEB-6D6A-9D48-BAA4-C3D9B8265E17}">
      <dsp:nvSpPr>
        <dsp:cNvPr id="0" name=""/>
        <dsp:cNvSpPr/>
      </dsp:nvSpPr>
      <dsp:spPr>
        <a:xfrm>
          <a:off x="524295" y="2507411"/>
          <a:ext cx="7340138" cy="797040"/>
        </a:xfrm>
        <a:prstGeom prst="round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277440" tIns="0" rIns="277440" bIns="0" numCol="1" spcCol="1270" anchor="ctr" anchorCtr="0">
          <a:noAutofit/>
        </a:bodyPr>
        <a:lstStyle/>
        <a:p>
          <a:pPr marL="0" lvl="0" indent="0" algn="l" defTabSz="1200150">
            <a:lnSpc>
              <a:spcPct val="90000"/>
            </a:lnSpc>
            <a:spcBef>
              <a:spcPct val="0"/>
            </a:spcBef>
            <a:spcAft>
              <a:spcPct val="35000"/>
            </a:spcAft>
            <a:buNone/>
          </a:pPr>
          <a:r>
            <a:rPr lang="en-GB" sz="2700" kern="1200" dirty="0"/>
            <a:t>Data Quality</a:t>
          </a:r>
        </a:p>
      </dsp:txBody>
      <dsp:txXfrm>
        <a:off x="563203" y="2546319"/>
        <a:ext cx="7262322" cy="7192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3B9515-4634-F940-9CD7-0A3A21EFACD9}">
      <dsp:nvSpPr>
        <dsp:cNvPr id="0" name=""/>
        <dsp:cNvSpPr/>
      </dsp:nvSpPr>
      <dsp:spPr>
        <a:xfrm>
          <a:off x="464939" y="3144"/>
          <a:ext cx="3090788" cy="1854472"/>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A quantitative approach</a:t>
          </a:r>
          <a:endParaRPr lang="en-GB" sz="2500" kern="1200" dirty="0"/>
        </a:p>
      </dsp:txBody>
      <dsp:txXfrm>
        <a:off x="464939" y="3144"/>
        <a:ext cx="3090788" cy="1854472"/>
      </dsp:txXfrm>
    </dsp:sp>
    <dsp:sp modelId="{F2F339A5-3E4E-114A-8BA4-5524B9DC7234}">
      <dsp:nvSpPr>
        <dsp:cNvPr id="0" name=""/>
        <dsp:cNvSpPr/>
      </dsp:nvSpPr>
      <dsp:spPr>
        <a:xfrm>
          <a:off x="3864805" y="3144"/>
          <a:ext cx="3090788" cy="1854472"/>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This study targeted Indonesian academic librarians</a:t>
          </a:r>
          <a:endParaRPr lang="en-GB" sz="2500" kern="1200" dirty="0"/>
        </a:p>
      </dsp:txBody>
      <dsp:txXfrm>
        <a:off x="3864805" y="3144"/>
        <a:ext cx="3090788" cy="1854472"/>
      </dsp:txXfrm>
    </dsp:sp>
    <dsp:sp modelId="{C977EC5B-5218-8D45-A0C5-7535108042D4}">
      <dsp:nvSpPr>
        <dsp:cNvPr id="0" name=""/>
        <dsp:cNvSpPr/>
      </dsp:nvSpPr>
      <dsp:spPr>
        <a:xfrm>
          <a:off x="7264672" y="3144"/>
          <a:ext cx="3090788" cy="1854472"/>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Purposive sampling</a:t>
          </a:r>
          <a:endParaRPr lang="en-GB" sz="2500" kern="1200" dirty="0"/>
        </a:p>
      </dsp:txBody>
      <dsp:txXfrm>
        <a:off x="7264672" y="3144"/>
        <a:ext cx="3090788" cy="1854472"/>
      </dsp:txXfrm>
    </dsp:sp>
    <dsp:sp modelId="{0CAC654A-C1DB-8246-8825-8F9FEA3B4862}">
      <dsp:nvSpPr>
        <dsp:cNvPr id="0" name=""/>
        <dsp:cNvSpPr/>
      </dsp:nvSpPr>
      <dsp:spPr>
        <a:xfrm>
          <a:off x="464939" y="2166695"/>
          <a:ext cx="3090788" cy="1854472"/>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Online questionnaire</a:t>
          </a:r>
        </a:p>
      </dsp:txBody>
      <dsp:txXfrm>
        <a:off x="464939" y="2166695"/>
        <a:ext cx="3090788" cy="1854472"/>
      </dsp:txXfrm>
    </dsp:sp>
    <dsp:sp modelId="{61D58A2B-EC6F-4A44-BC57-A70D0094E542}">
      <dsp:nvSpPr>
        <dsp:cNvPr id="0" name=""/>
        <dsp:cNvSpPr/>
      </dsp:nvSpPr>
      <dsp:spPr>
        <a:xfrm>
          <a:off x="3864805" y="2166695"/>
          <a:ext cx="3090788" cy="1854472"/>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4 months</a:t>
          </a:r>
        </a:p>
      </dsp:txBody>
      <dsp:txXfrm>
        <a:off x="3864805" y="2166695"/>
        <a:ext cx="3090788" cy="1854472"/>
      </dsp:txXfrm>
    </dsp:sp>
    <dsp:sp modelId="{96805513-38C1-FD4C-9B57-5031D595AEB6}">
      <dsp:nvSpPr>
        <dsp:cNvPr id="0" name=""/>
        <dsp:cNvSpPr/>
      </dsp:nvSpPr>
      <dsp:spPr>
        <a:xfrm>
          <a:off x="7264672" y="2166695"/>
          <a:ext cx="3090788" cy="1854472"/>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SEM-PLS</a:t>
          </a:r>
        </a:p>
      </dsp:txBody>
      <dsp:txXfrm>
        <a:off x="7264672" y="2166695"/>
        <a:ext cx="3090788" cy="18544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505079-F869-2542-BB31-6B3608F291F4}">
      <dsp:nvSpPr>
        <dsp:cNvPr id="0" name=""/>
        <dsp:cNvSpPr/>
      </dsp:nvSpPr>
      <dsp:spPr>
        <a:xfrm>
          <a:off x="1894" y="0"/>
          <a:ext cx="4824130" cy="3610099"/>
        </a:xfrm>
        <a:prstGeom prst="roundRect">
          <a:avLst>
            <a:gd name="adj" fmla="val 5000"/>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137160" rIns="177800" bIns="0" numCol="1" spcCol="1270" anchor="t" anchorCtr="0">
          <a:noAutofit/>
        </a:bodyPr>
        <a:lstStyle/>
        <a:p>
          <a:pPr marL="0" lvl="0" indent="0" algn="r" defTabSz="1778000">
            <a:lnSpc>
              <a:spcPct val="90000"/>
            </a:lnSpc>
            <a:spcBef>
              <a:spcPct val="0"/>
            </a:spcBef>
            <a:spcAft>
              <a:spcPct val="35000"/>
            </a:spcAft>
            <a:buNone/>
          </a:pPr>
          <a:r>
            <a:rPr lang="en-GB" sz="4000" kern="1200" dirty="0"/>
            <a:t> </a:t>
          </a:r>
        </a:p>
      </dsp:txBody>
      <dsp:txXfrm rot="16200000">
        <a:off x="-995833" y="997727"/>
        <a:ext cx="2960281" cy="964826"/>
      </dsp:txXfrm>
    </dsp:sp>
    <dsp:sp modelId="{5A0F19AA-2991-B944-B39C-E0758633B9A3}">
      <dsp:nvSpPr>
        <dsp:cNvPr id="0" name=""/>
        <dsp:cNvSpPr/>
      </dsp:nvSpPr>
      <dsp:spPr>
        <a:xfrm>
          <a:off x="966720" y="0"/>
          <a:ext cx="3593976" cy="361009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GB" sz="2600" kern="1200" dirty="0"/>
            <a:t>Attitude has a significant relationship with library services, including the research data service, which aligns with Oden &amp; </a:t>
          </a:r>
          <a:r>
            <a:rPr lang="en-GB" sz="2600" kern="1200" dirty="0" err="1"/>
            <a:t>Owalobi’s</a:t>
          </a:r>
          <a:r>
            <a:rPr lang="en-GB" sz="2600" kern="1200" dirty="0"/>
            <a:t> research (2022).</a:t>
          </a:r>
        </a:p>
      </dsp:txBody>
      <dsp:txXfrm>
        <a:off x="966720" y="0"/>
        <a:ext cx="3593976" cy="3610099"/>
      </dsp:txXfrm>
    </dsp:sp>
    <dsp:sp modelId="{A6E50FA6-CDBD-7544-87E8-219FBCE95890}">
      <dsp:nvSpPr>
        <dsp:cNvPr id="0" name=""/>
        <dsp:cNvSpPr/>
      </dsp:nvSpPr>
      <dsp:spPr>
        <a:xfrm>
          <a:off x="4994868" y="0"/>
          <a:ext cx="4824130" cy="3610099"/>
        </a:xfrm>
        <a:prstGeom prst="roundRect">
          <a:avLst>
            <a:gd name="adj" fmla="val 5000"/>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137160" rIns="177800" bIns="0" numCol="1" spcCol="1270" anchor="t" anchorCtr="0">
          <a:noAutofit/>
        </a:bodyPr>
        <a:lstStyle/>
        <a:p>
          <a:pPr marL="0" lvl="0" indent="0" algn="r" defTabSz="1778000">
            <a:lnSpc>
              <a:spcPct val="90000"/>
            </a:lnSpc>
            <a:spcBef>
              <a:spcPct val="0"/>
            </a:spcBef>
            <a:spcAft>
              <a:spcPct val="35000"/>
            </a:spcAft>
            <a:buNone/>
          </a:pPr>
          <a:r>
            <a:rPr lang="en-GB" sz="4000" kern="1200" dirty="0"/>
            <a:t> </a:t>
          </a:r>
        </a:p>
      </dsp:txBody>
      <dsp:txXfrm rot="16200000">
        <a:off x="3997141" y="997727"/>
        <a:ext cx="2960281" cy="964826"/>
      </dsp:txXfrm>
    </dsp:sp>
    <dsp:sp modelId="{088E573E-EB85-9E45-B23D-3B5B65E8B72C}">
      <dsp:nvSpPr>
        <dsp:cNvPr id="0" name=""/>
        <dsp:cNvSpPr/>
      </dsp:nvSpPr>
      <dsp:spPr>
        <a:xfrm rot="5400000">
          <a:off x="4753566" y="2734792"/>
          <a:ext cx="530846" cy="723619"/>
        </a:xfrm>
        <a:prstGeom prst="flowChartExtra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37F6672-DA0E-F547-BB5C-AB3732BB31D7}">
      <dsp:nvSpPr>
        <dsp:cNvPr id="0" name=""/>
        <dsp:cNvSpPr/>
      </dsp:nvSpPr>
      <dsp:spPr>
        <a:xfrm>
          <a:off x="5959694" y="0"/>
          <a:ext cx="3593976" cy="361009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marL="0" lvl="0" indent="0" algn="l" defTabSz="1244600">
            <a:lnSpc>
              <a:spcPct val="90000"/>
            </a:lnSpc>
            <a:spcBef>
              <a:spcPct val="0"/>
            </a:spcBef>
            <a:spcAft>
              <a:spcPct val="35000"/>
            </a:spcAft>
            <a:buNone/>
          </a:pPr>
          <a:r>
            <a:rPr lang="en-GB" sz="2800" kern="1200" dirty="0"/>
            <a:t>Academic librarians must maintain a positive attitude to realize the full potential of research data service delivery. </a:t>
          </a:r>
        </a:p>
      </dsp:txBody>
      <dsp:txXfrm>
        <a:off x="5959694" y="0"/>
        <a:ext cx="3593976" cy="36100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505079-F869-2542-BB31-6B3608F291F4}">
      <dsp:nvSpPr>
        <dsp:cNvPr id="0" name=""/>
        <dsp:cNvSpPr/>
      </dsp:nvSpPr>
      <dsp:spPr>
        <a:xfrm>
          <a:off x="1894" y="0"/>
          <a:ext cx="4824130" cy="3610099"/>
        </a:xfrm>
        <a:prstGeom prst="roundRect">
          <a:avLst>
            <a:gd name="adj" fmla="val 5000"/>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137160" rIns="177800" bIns="0" numCol="1" spcCol="1270" anchor="t" anchorCtr="0">
          <a:noAutofit/>
        </a:bodyPr>
        <a:lstStyle/>
        <a:p>
          <a:pPr marL="0" lvl="0" indent="0" algn="r" defTabSz="1778000">
            <a:lnSpc>
              <a:spcPct val="90000"/>
            </a:lnSpc>
            <a:spcBef>
              <a:spcPct val="0"/>
            </a:spcBef>
            <a:spcAft>
              <a:spcPct val="35000"/>
            </a:spcAft>
            <a:buNone/>
          </a:pPr>
          <a:endParaRPr lang="en-GB" sz="4000" kern="1200" dirty="0"/>
        </a:p>
      </dsp:txBody>
      <dsp:txXfrm rot="16200000">
        <a:off x="-995833" y="997727"/>
        <a:ext cx="2960281" cy="964826"/>
      </dsp:txXfrm>
    </dsp:sp>
    <dsp:sp modelId="{5A0F19AA-2991-B944-B39C-E0758633B9A3}">
      <dsp:nvSpPr>
        <dsp:cNvPr id="0" name=""/>
        <dsp:cNvSpPr/>
      </dsp:nvSpPr>
      <dsp:spPr>
        <a:xfrm>
          <a:off x="966720" y="0"/>
          <a:ext cx="3593976" cy="361009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85725" rIns="0" bIns="0" numCol="1" spcCol="1270" anchor="t" anchorCtr="0">
          <a:noAutofit/>
        </a:bodyPr>
        <a:lstStyle/>
        <a:p>
          <a:pPr marL="0" lvl="0" indent="0" algn="l" defTabSz="1111250">
            <a:lnSpc>
              <a:spcPct val="90000"/>
            </a:lnSpc>
            <a:spcBef>
              <a:spcPct val="0"/>
            </a:spcBef>
            <a:spcAft>
              <a:spcPct val="35000"/>
            </a:spcAft>
            <a:buNone/>
          </a:pPr>
          <a:r>
            <a:rPr lang="en-GB" sz="2500" kern="1200" dirty="0"/>
            <a:t>Since research data services in the academic libraries can be the centre of audits and data quality verification (</a:t>
          </a:r>
          <a:r>
            <a:rPr lang="en-GB" sz="2500" kern="1200" dirty="0" err="1"/>
            <a:t>Giarlo</a:t>
          </a:r>
          <a:r>
            <a:rPr lang="en-GB" sz="2500" kern="1200" dirty="0"/>
            <a:t>, 2013), it is important to have the right attitude towards research data services. </a:t>
          </a:r>
        </a:p>
      </dsp:txBody>
      <dsp:txXfrm>
        <a:off x="966720" y="0"/>
        <a:ext cx="3593976" cy="3610099"/>
      </dsp:txXfrm>
    </dsp:sp>
    <dsp:sp modelId="{D40A5C78-C9B0-594B-9A73-D55490022BAF}">
      <dsp:nvSpPr>
        <dsp:cNvPr id="0" name=""/>
        <dsp:cNvSpPr/>
      </dsp:nvSpPr>
      <dsp:spPr>
        <a:xfrm>
          <a:off x="4994868" y="0"/>
          <a:ext cx="4824130" cy="3610099"/>
        </a:xfrm>
        <a:prstGeom prst="roundRect">
          <a:avLst>
            <a:gd name="adj" fmla="val 5000"/>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188595" rIns="244475" bIns="0" numCol="1" spcCol="1270" anchor="t" anchorCtr="0">
          <a:noAutofit/>
        </a:bodyPr>
        <a:lstStyle/>
        <a:p>
          <a:pPr marL="0" lvl="0" indent="0" algn="r" defTabSz="2444750">
            <a:lnSpc>
              <a:spcPct val="90000"/>
            </a:lnSpc>
            <a:spcBef>
              <a:spcPct val="0"/>
            </a:spcBef>
            <a:spcAft>
              <a:spcPct val="35000"/>
            </a:spcAft>
            <a:buNone/>
          </a:pPr>
          <a:r>
            <a:rPr lang="en-GB" sz="5500" kern="1200" dirty="0"/>
            <a:t> </a:t>
          </a:r>
        </a:p>
      </dsp:txBody>
      <dsp:txXfrm rot="16200000">
        <a:off x="3997141" y="997727"/>
        <a:ext cx="2960281" cy="964826"/>
      </dsp:txXfrm>
    </dsp:sp>
    <dsp:sp modelId="{088E573E-EB85-9E45-B23D-3B5B65E8B72C}">
      <dsp:nvSpPr>
        <dsp:cNvPr id="0" name=""/>
        <dsp:cNvSpPr/>
      </dsp:nvSpPr>
      <dsp:spPr>
        <a:xfrm rot="5400000">
          <a:off x="4753566" y="2734792"/>
          <a:ext cx="530846" cy="723619"/>
        </a:xfrm>
        <a:prstGeom prst="flowChartExtra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04C6646B-87E3-AC43-9515-BE489BFADD9F}">
      <dsp:nvSpPr>
        <dsp:cNvPr id="0" name=""/>
        <dsp:cNvSpPr/>
      </dsp:nvSpPr>
      <dsp:spPr>
        <a:xfrm>
          <a:off x="5959694" y="0"/>
          <a:ext cx="3593976" cy="361009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85725" rIns="0" bIns="0" numCol="1" spcCol="1270" anchor="t" anchorCtr="0">
          <a:noAutofit/>
        </a:bodyPr>
        <a:lstStyle/>
        <a:p>
          <a:pPr marL="0" lvl="0" indent="0" algn="l" defTabSz="1111250">
            <a:lnSpc>
              <a:spcPct val="90000"/>
            </a:lnSpc>
            <a:spcBef>
              <a:spcPct val="0"/>
            </a:spcBef>
            <a:spcAft>
              <a:spcPct val="35000"/>
            </a:spcAft>
            <a:buNone/>
          </a:pPr>
          <a:r>
            <a:rPr lang="en-GB" sz="2500" kern="1200" dirty="0"/>
            <a:t>The results of this study indicate that Indonesian academic librarians have a positive attitude towards research data services, which leads to improved data quality.</a:t>
          </a:r>
        </a:p>
      </dsp:txBody>
      <dsp:txXfrm>
        <a:off x="5959694" y="0"/>
        <a:ext cx="3593976" cy="36100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9BC1DE-4AFC-D647-B5BF-C5F125E9C408}">
      <dsp:nvSpPr>
        <dsp:cNvPr id="0" name=""/>
        <dsp:cNvSpPr/>
      </dsp:nvSpPr>
      <dsp:spPr>
        <a:xfrm>
          <a:off x="-4549434" y="-697581"/>
          <a:ext cx="5419476" cy="5419476"/>
        </a:xfrm>
        <a:prstGeom prst="blockArc">
          <a:avLst>
            <a:gd name="adj1" fmla="val 18900000"/>
            <a:gd name="adj2" fmla="val 2700000"/>
            <a:gd name="adj3" fmla="val 399"/>
          </a:avLst>
        </a:prstGeom>
        <a:noFill/>
        <a:ln w="127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45D16CB-BDA7-0640-A0FB-1168386EBF5D}">
      <dsp:nvSpPr>
        <dsp:cNvPr id="0" name=""/>
        <dsp:cNvSpPr/>
      </dsp:nvSpPr>
      <dsp:spPr>
        <a:xfrm>
          <a:off x="559550" y="402431"/>
          <a:ext cx="10206289" cy="804862"/>
        </a:xfrm>
        <a:prstGeom prst="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8860" tIns="43180" rIns="43180" bIns="43180" numCol="1" spcCol="1270" anchor="ctr" anchorCtr="0">
          <a:noAutofit/>
        </a:bodyPr>
        <a:lstStyle/>
        <a:p>
          <a:pPr marL="0" lvl="0" indent="0" algn="l" defTabSz="755650">
            <a:lnSpc>
              <a:spcPct val="90000"/>
            </a:lnSpc>
            <a:spcBef>
              <a:spcPct val="0"/>
            </a:spcBef>
            <a:spcAft>
              <a:spcPct val="35000"/>
            </a:spcAft>
            <a:buNone/>
          </a:pPr>
          <a:r>
            <a:rPr lang="en-GB" sz="1700" kern="1200"/>
            <a:t>Attitude has a positive effect on the Research Data Service, which in turn positively impacts data quality.</a:t>
          </a:r>
        </a:p>
      </dsp:txBody>
      <dsp:txXfrm>
        <a:off x="559550" y="402431"/>
        <a:ext cx="10206289" cy="804862"/>
      </dsp:txXfrm>
    </dsp:sp>
    <dsp:sp modelId="{CB3463C7-5C34-ED47-AB3E-74C5E6CA2448}">
      <dsp:nvSpPr>
        <dsp:cNvPr id="0" name=""/>
        <dsp:cNvSpPr/>
      </dsp:nvSpPr>
      <dsp:spPr>
        <a:xfrm>
          <a:off x="56511" y="301823"/>
          <a:ext cx="1006078" cy="1006078"/>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90A4FA17-11C1-8549-BFA2-217835680122}">
      <dsp:nvSpPr>
        <dsp:cNvPr id="0" name=""/>
        <dsp:cNvSpPr/>
      </dsp:nvSpPr>
      <dsp:spPr>
        <a:xfrm>
          <a:off x="852117" y="1609725"/>
          <a:ext cx="9913722" cy="804862"/>
        </a:xfrm>
        <a:prstGeom prst="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8860" tIns="43180" rIns="43180" bIns="43180" numCol="1" spcCol="1270" anchor="ctr" anchorCtr="0">
          <a:noAutofit/>
        </a:bodyPr>
        <a:lstStyle/>
        <a:p>
          <a:pPr marL="0" lvl="0" indent="0" algn="l" defTabSz="755650">
            <a:lnSpc>
              <a:spcPct val="90000"/>
            </a:lnSpc>
            <a:spcBef>
              <a:spcPct val="0"/>
            </a:spcBef>
            <a:spcAft>
              <a:spcPct val="35000"/>
            </a:spcAft>
            <a:buNone/>
          </a:pPr>
          <a:r>
            <a:rPr lang="en-GB" sz="1700" kern="1200" dirty="0"/>
            <a:t>Librarians’ attitudes are important to library service delivery, especially in this case, research data service, and data quality through structured service and activities.</a:t>
          </a:r>
        </a:p>
      </dsp:txBody>
      <dsp:txXfrm>
        <a:off x="852117" y="1609725"/>
        <a:ext cx="9913722" cy="804862"/>
      </dsp:txXfrm>
    </dsp:sp>
    <dsp:sp modelId="{8F50EE81-6FA8-2E40-8C62-7F69FE1A11C5}">
      <dsp:nvSpPr>
        <dsp:cNvPr id="0" name=""/>
        <dsp:cNvSpPr/>
      </dsp:nvSpPr>
      <dsp:spPr>
        <a:xfrm>
          <a:off x="349078" y="1509117"/>
          <a:ext cx="1006078" cy="1006078"/>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7C173C14-BAA0-8744-9F3D-DA8B530A00E0}">
      <dsp:nvSpPr>
        <dsp:cNvPr id="0" name=""/>
        <dsp:cNvSpPr/>
      </dsp:nvSpPr>
      <dsp:spPr>
        <a:xfrm>
          <a:off x="559550" y="2817019"/>
          <a:ext cx="10206289" cy="804862"/>
        </a:xfrm>
        <a:prstGeom prst="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8860" tIns="43180" rIns="43180" bIns="43180" numCol="1" spcCol="1270" anchor="ctr" anchorCtr="0">
          <a:noAutofit/>
        </a:bodyPr>
        <a:lstStyle/>
        <a:p>
          <a:pPr marL="0" lvl="0" indent="0" algn="l" defTabSz="755650">
            <a:lnSpc>
              <a:spcPct val="90000"/>
            </a:lnSpc>
            <a:spcBef>
              <a:spcPct val="0"/>
            </a:spcBef>
            <a:spcAft>
              <a:spcPct val="35000"/>
            </a:spcAft>
            <a:buNone/>
          </a:pPr>
          <a:r>
            <a:rPr lang="en-GB" sz="1700" kern="1200" dirty="0"/>
            <a:t>Academic libraries can improve research data services and data quality by fostering librarian development, training, and an encouraging work environment to improve librarians’ attitudes.</a:t>
          </a:r>
        </a:p>
      </dsp:txBody>
      <dsp:txXfrm>
        <a:off x="559550" y="2817019"/>
        <a:ext cx="10206289" cy="804862"/>
      </dsp:txXfrm>
    </dsp:sp>
    <dsp:sp modelId="{DA8D6E0C-78AA-8142-9D26-4147204C928B}">
      <dsp:nvSpPr>
        <dsp:cNvPr id="0" name=""/>
        <dsp:cNvSpPr/>
      </dsp:nvSpPr>
      <dsp:spPr>
        <a:xfrm>
          <a:off x="56511" y="2716411"/>
          <a:ext cx="1006078" cy="1006078"/>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GB"/>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83284890-85D2-4D7B-8EF5-15A9C1DB8F42}" type="datetimeFigureOut">
              <a:rPr lang="en-US" smtClean="0"/>
              <a:t>9/2/25</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789407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9/2/25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0434901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GB"/>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664C608-40B1-4030-A28D-5B74BC98ADCE}" type="datetimeFigureOut">
              <a:rPr lang="en-US" smtClean="0"/>
              <a:t>9/2/25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0692705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GB"/>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664C608-40B1-4030-A28D-5B74BC98ADCE}" type="datetimeFigureOut">
              <a:rPr lang="en-US" smtClean="0"/>
              <a:t>9/2/25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15662130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GB"/>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8664C608-40B1-4030-A28D-5B74BC98ADCE}" type="datetimeFigureOut">
              <a:rPr lang="en-US" smtClean="0"/>
              <a:t>9/2/25</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2694277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GB"/>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3" name="Date Placeholder 2"/>
          <p:cNvSpPr>
            <a:spLocks noGrp="1"/>
          </p:cNvSpPr>
          <p:nvPr>
            <p:ph type="dt" sz="half" idx="10"/>
          </p:nvPr>
        </p:nvSpPr>
        <p:spPr/>
        <p:txBody>
          <a:bodyPr/>
          <a:lstStyle/>
          <a:p>
            <a:fld id="{8664C608-40B1-4030-A28D-5B74BC98ADCE}" type="datetimeFigureOut">
              <a:rPr lang="en-US" smtClean="0"/>
              <a:t>9/2/25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5809563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GB"/>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3" name="Date Placeholder 2"/>
          <p:cNvSpPr>
            <a:spLocks noGrp="1"/>
          </p:cNvSpPr>
          <p:nvPr>
            <p:ph type="dt" sz="half" idx="10"/>
          </p:nvPr>
        </p:nvSpPr>
        <p:spPr/>
        <p:txBody>
          <a:bodyPr/>
          <a:lstStyle/>
          <a:p>
            <a:fld id="{8664C608-40B1-4030-A28D-5B74BC98ADCE}" type="datetimeFigureOut">
              <a:rPr lang="en-US" smtClean="0"/>
              <a:t>9/2/25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0696670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664C608-40B1-4030-A28D-5B74BC98ADCE}" type="datetimeFigureOut">
              <a:rPr lang="en-US" smtClean="0"/>
              <a:t>9/2/25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59395880"/>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8664C608-40B1-4030-A28D-5B74BC98ADCE}" type="datetimeFigureOut">
              <a:rPr lang="en-US" smtClean="0"/>
              <a:t>9/2/25</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6905110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664C608-40B1-4030-A28D-5B74BC98ADCE}" type="datetimeFigureOut">
              <a:rPr lang="en-US" smtClean="0"/>
              <a:t>9/2/25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5575351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GB"/>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C6F822A4-8DA6-4447-9B1F-C5DB58435268}" type="datetimeFigureOut">
              <a:rPr lang="en-US" smtClean="0"/>
              <a:t>9/2/25</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41273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664C608-40B1-4030-A28D-5B74BC98ADCE}" type="datetimeFigureOut">
              <a:rPr lang="en-US" smtClean="0"/>
              <a:t>9/2/25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6831386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GB"/>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664C608-40B1-4030-A28D-5B74BC98ADCE}" type="datetimeFigureOut">
              <a:rPr lang="en-US" smtClean="0"/>
              <a:t>9/2/25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9195469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9/2/25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009049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9/2/25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745515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GB"/>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9/2/25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2332138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9/2/25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5985658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664C608-40B1-4030-A28D-5B74BC98ADCE}" type="datetimeFigureOut">
              <a:rPr lang="en-US" smtClean="0"/>
              <a:t>9/2/25</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83968504"/>
      </p:ext>
    </p:extLst>
  </p:cSld>
  <p:clrMap bg1="lt1" tx1="dk1" bg2="lt2" tx2="dk2" accent1="accent1" accent2="accent2" accent3="accent3" accent4="accent4" accent5="accent5" accent6="accent6" hlink="hlink" folHlink="folHlink"/>
  <p:sldLayoutIdLst>
    <p:sldLayoutId id="2147484260" r:id="rId1"/>
    <p:sldLayoutId id="2147484261" r:id="rId2"/>
    <p:sldLayoutId id="2147484262" r:id="rId3"/>
    <p:sldLayoutId id="2147484263" r:id="rId4"/>
    <p:sldLayoutId id="2147484264" r:id="rId5"/>
    <p:sldLayoutId id="2147484265" r:id="rId6"/>
    <p:sldLayoutId id="2147484266" r:id="rId7"/>
    <p:sldLayoutId id="2147484267" r:id="rId8"/>
    <p:sldLayoutId id="2147484268" r:id="rId9"/>
    <p:sldLayoutId id="2147484269" r:id="rId10"/>
    <p:sldLayoutId id="2147484270" r:id="rId11"/>
    <p:sldLayoutId id="2147484271" r:id="rId12"/>
    <p:sldLayoutId id="2147484272" r:id="rId13"/>
    <p:sldLayoutId id="2147484273" r:id="rId14"/>
    <p:sldLayoutId id="2147484274" r:id="rId15"/>
    <p:sldLayoutId id="2147484275" r:id="rId16"/>
    <p:sldLayoutId id="2147484276" r:id="rId17"/>
  </p:sldLayoutIdLst>
  <p:hf sldNum="0"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8A23E-69BA-7041-80CE-45DB84C3B274}"/>
              </a:ext>
            </a:extLst>
          </p:cNvPr>
          <p:cNvSpPr>
            <a:spLocks noGrp="1"/>
          </p:cNvSpPr>
          <p:nvPr>
            <p:ph type="ctrTitle"/>
          </p:nvPr>
        </p:nvSpPr>
        <p:spPr>
          <a:xfrm>
            <a:off x="1454728" y="2159665"/>
            <a:ext cx="9448800" cy="1825096"/>
          </a:xfrm>
        </p:spPr>
        <p:txBody>
          <a:bodyPr>
            <a:normAutofit fontScale="90000"/>
          </a:bodyPr>
          <a:lstStyle/>
          <a:p>
            <a:pPr algn="ctr"/>
            <a:r>
              <a:rPr lang="en-US" sz="4800" b="1" dirty="0"/>
              <a:t>The Relationship Between Attitude, Research Data Service, and Data Quality:</a:t>
            </a:r>
            <a:br>
              <a:rPr lang="en-US" sz="4800" b="1" dirty="0"/>
            </a:br>
            <a:r>
              <a:rPr lang="en-US" sz="3200" b="1" dirty="0"/>
              <a:t>A Study in Indonesian State Higher Education Institutions’ Libraries</a:t>
            </a:r>
            <a:endParaRPr lang="en-HU" sz="5400" dirty="0"/>
          </a:p>
        </p:txBody>
      </p:sp>
      <p:sp>
        <p:nvSpPr>
          <p:cNvPr id="3" name="Subtitle 2">
            <a:extLst>
              <a:ext uri="{FF2B5EF4-FFF2-40B4-BE49-F238E27FC236}">
                <a16:creationId xmlns:a16="http://schemas.microsoft.com/office/drawing/2014/main" id="{D85199CD-C104-764C-A9AB-AE020F8C47EF}"/>
              </a:ext>
            </a:extLst>
          </p:cNvPr>
          <p:cNvSpPr>
            <a:spLocks noGrp="1"/>
          </p:cNvSpPr>
          <p:nvPr>
            <p:ph type="subTitle" idx="1"/>
          </p:nvPr>
        </p:nvSpPr>
        <p:spPr>
          <a:xfrm>
            <a:off x="1454728" y="4107214"/>
            <a:ext cx="9448800" cy="685800"/>
          </a:xfrm>
        </p:spPr>
        <p:txBody>
          <a:bodyPr>
            <a:noAutofit/>
          </a:bodyPr>
          <a:lstStyle/>
          <a:p>
            <a:pPr algn="ctr"/>
            <a:r>
              <a:rPr lang="en-US" sz="1400" b="1" baseline="30000" dirty="0"/>
              <a:t>1</a:t>
            </a:r>
            <a:r>
              <a:rPr lang="en-US" sz="1400" b="1" dirty="0"/>
              <a:t>Aulia </a:t>
            </a:r>
            <a:r>
              <a:rPr lang="en-US" sz="1400" b="1" dirty="0" err="1"/>
              <a:t>Puspaning</a:t>
            </a:r>
            <a:r>
              <a:rPr lang="en-US" sz="1400" b="1" dirty="0"/>
              <a:t> </a:t>
            </a:r>
            <a:r>
              <a:rPr lang="en-US" sz="1400" b="1" dirty="0" err="1"/>
              <a:t>Galih</a:t>
            </a:r>
            <a:r>
              <a:rPr lang="en-US" sz="1400" b="1" dirty="0"/>
              <a:t>, </a:t>
            </a:r>
            <a:r>
              <a:rPr lang="en-US" sz="1400" b="1" baseline="30000" dirty="0"/>
              <a:t>2</a:t>
            </a:r>
            <a:r>
              <a:rPr lang="en-GB" sz="1400" b="1" dirty="0" err="1"/>
              <a:t>Ágnes</a:t>
            </a:r>
            <a:r>
              <a:rPr lang="en-GB" sz="1400" b="1" dirty="0"/>
              <a:t> Hajdu </a:t>
            </a:r>
            <a:r>
              <a:rPr lang="en-GB" sz="1400" b="1" dirty="0" err="1"/>
              <a:t>Barát</a:t>
            </a:r>
            <a:endParaRPr lang="en-GB" sz="1400" b="1" dirty="0"/>
          </a:p>
          <a:p>
            <a:pPr algn="ctr"/>
            <a:r>
              <a:rPr lang="en-GB" sz="1400" baseline="30000" dirty="0"/>
              <a:t>1,2</a:t>
            </a:r>
            <a:r>
              <a:rPr lang="en-GB" sz="1400" dirty="0"/>
              <a:t>Eötvös </a:t>
            </a:r>
            <a:r>
              <a:rPr lang="en-GB" sz="1400" dirty="0" err="1"/>
              <a:t>Loránd</a:t>
            </a:r>
            <a:r>
              <a:rPr lang="en-GB" sz="1400" dirty="0"/>
              <a:t> University, Budapest, Hungary</a:t>
            </a:r>
            <a:endParaRPr lang="en-HU" sz="1400" dirty="0"/>
          </a:p>
          <a:p>
            <a:pPr algn="ctr"/>
            <a:r>
              <a:rPr lang="en-GB" sz="1400" baseline="30000" dirty="0"/>
              <a:t>1</a:t>
            </a:r>
            <a:r>
              <a:rPr lang="en-GB" sz="1400" dirty="0"/>
              <a:t>Universitas </a:t>
            </a:r>
            <a:r>
              <a:rPr lang="en-GB" sz="1400" dirty="0" err="1"/>
              <a:t>Brawijaya</a:t>
            </a:r>
            <a:r>
              <a:rPr lang="en-GB" sz="1400" dirty="0"/>
              <a:t>, Malang, Indonesia</a:t>
            </a:r>
            <a:endParaRPr lang="en-HU" sz="1400" dirty="0"/>
          </a:p>
          <a:p>
            <a:pPr algn="ctr"/>
            <a:endParaRPr lang="en-HU" sz="1400" dirty="0"/>
          </a:p>
        </p:txBody>
      </p:sp>
    </p:spTree>
    <p:extLst>
      <p:ext uri="{BB962C8B-B14F-4D97-AF65-F5344CB8AC3E}">
        <p14:creationId xmlns:p14="http://schemas.microsoft.com/office/powerpoint/2010/main" val="2872677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45A34-3E87-B04E-BFD7-C4EC866BE46B}"/>
              </a:ext>
            </a:extLst>
          </p:cNvPr>
          <p:cNvSpPr>
            <a:spLocks noGrp="1"/>
          </p:cNvSpPr>
          <p:nvPr>
            <p:ph type="title"/>
          </p:nvPr>
        </p:nvSpPr>
        <p:spPr>
          <a:xfrm>
            <a:off x="685800" y="326021"/>
            <a:ext cx="10820400" cy="730884"/>
          </a:xfrm>
        </p:spPr>
        <p:txBody>
          <a:bodyPr/>
          <a:lstStyle/>
          <a:p>
            <a:pPr algn="ctr"/>
            <a:r>
              <a:rPr lang="en-HU" b="1" dirty="0"/>
              <a:t>RESULTS</a:t>
            </a:r>
          </a:p>
        </p:txBody>
      </p:sp>
      <p:sp>
        <p:nvSpPr>
          <p:cNvPr id="8" name="Text Placeholder 7">
            <a:extLst>
              <a:ext uri="{FF2B5EF4-FFF2-40B4-BE49-F238E27FC236}">
                <a16:creationId xmlns:a16="http://schemas.microsoft.com/office/drawing/2014/main" id="{E458D8BE-FBF9-CC4C-BDEE-C18EC757E2BD}"/>
              </a:ext>
            </a:extLst>
          </p:cNvPr>
          <p:cNvSpPr>
            <a:spLocks noGrp="1"/>
          </p:cNvSpPr>
          <p:nvPr>
            <p:ph type="body" sz="half" idx="2"/>
          </p:nvPr>
        </p:nvSpPr>
        <p:spPr>
          <a:xfrm>
            <a:off x="2900210" y="4152844"/>
            <a:ext cx="8029817" cy="999067"/>
          </a:xfrm>
        </p:spPr>
        <p:txBody>
          <a:bodyPr>
            <a:normAutofit/>
          </a:bodyPr>
          <a:lstStyle/>
          <a:p>
            <a:r>
              <a:rPr lang="en-HU" sz="2000" dirty="0"/>
              <a:t>5 categories of academic librarians’s working years.</a:t>
            </a:r>
          </a:p>
        </p:txBody>
      </p:sp>
      <p:graphicFrame>
        <p:nvGraphicFramePr>
          <p:cNvPr id="7" name="Table 7">
            <a:extLst>
              <a:ext uri="{FF2B5EF4-FFF2-40B4-BE49-F238E27FC236}">
                <a16:creationId xmlns:a16="http://schemas.microsoft.com/office/drawing/2014/main" id="{8E0E2585-0ED4-2741-9E48-179E1422E968}"/>
              </a:ext>
            </a:extLst>
          </p:cNvPr>
          <p:cNvGraphicFramePr>
            <a:graphicFrameLocks noGrp="1"/>
          </p:cNvGraphicFramePr>
          <p:nvPr>
            <p:ph sz="half" idx="4294967295"/>
            <p:extLst>
              <p:ext uri="{D42A27DB-BD31-4B8C-83A1-F6EECF244321}">
                <p14:modId xmlns:p14="http://schemas.microsoft.com/office/powerpoint/2010/main" val="3259266669"/>
              </p:ext>
            </p:extLst>
          </p:nvPr>
        </p:nvGraphicFramePr>
        <p:xfrm>
          <a:off x="2900210" y="1251086"/>
          <a:ext cx="6379029" cy="2897580"/>
        </p:xfrm>
        <a:graphic>
          <a:graphicData uri="http://schemas.openxmlformats.org/drawingml/2006/table">
            <a:tbl>
              <a:tblPr firstRow="1" bandRow="1">
                <a:tableStyleId>{5C22544A-7EE6-4342-B048-85BDC9FD1C3A}</a:tableStyleId>
              </a:tblPr>
              <a:tblGrid>
                <a:gridCol w="2126343">
                  <a:extLst>
                    <a:ext uri="{9D8B030D-6E8A-4147-A177-3AD203B41FA5}">
                      <a16:colId xmlns:a16="http://schemas.microsoft.com/office/drawing/2014/main" val="3364133354"/>
                    </a:ext>
                  </a:extLst>
                </a:gridCol>
                <a:gridCol w="2126343">
                  <a:extLst>
                    <a:ext uri="{9D8B030D-6E8A-4147-A177-3AD203B41FA5}">
                      <a16:colId xmlns:a16="http://schemas.microsoft.com/office/drawing/2014/main" val="3419337408"/>
                    </a:ext>
                  </a:extLst>
                </a:gridCol>
                <a:gridCol w="2126343">
                  <a:extLst>
                    <a:ext uri="{9D8B030D-6E8A-4147-A177-3AD203B41FA5}">
                      <a16:colId xmlns:a16="http://schemas.microsoft.com/office/drawing/2014/main" val="516439896"/>
                    </a:ext>
                  </a:extLst>
                </a:gridCol>
              </a:tblGrid>
              <a:tr h="482930">
                <a:tc>
                  <a:txBody>
                    <a:bodyPr/>
                    <a:lstStyle/>
                    <a:p>
                      <a:r>
                        <a:rPr lang="en-GB" sz="1600" dirty="0">
                          <a:effectLst/>
                          <a:latin typeface="+mn-lt"/>
                          <a:ea typeface="Times New Roman" panose="02020603050405020304" pitchFamily="18" charset="0"/>
                          <a:cs typeface="Times New Roman" panose="02020603050405020304" pitchFamily="18" charset="0"/>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tc>
                  <a:txBody>
                    <a:bodyPr/>
                    <a:lstStyle/>
                    <a:p>
                      <a:pPr marL="38100" marR="38100" algn="ctr">
                        <a:spcAft>
                          <a:spcPts val="0"/>
                        </a:spcAft>
                      </a:pPr>
                      <a:r>
                        <a:rPr lang="en-GB" sz="1600" dirty="0">
                          <a:effectLst/>
                          <a:latin typeface="+mn-lt"/>
                          <a:ea typeface="Times New Roman" panose="02020603050405020304" pitchFamily="18" charset="0"/>
                          <a:cs typeface="Times New Roman" panose="02020603050405020304" pitchFamily="18" charset="0"/>
                        </a:rPr>
                        <a:t>Frequency</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tc>
                  <a:txBody>
                    <a:bodyPr/>
                    <a:lstStyle/>
                    <a:p>
                      <a:pPr marL="38100" marR="38100" algn="ctr">
                        <a:spcAft>
                          <a:spcPts val="0"/>
                        </a:spcAft>
                      </a:pPr>
                      <a:r>
                        <a:rPr lang="en-GB" sz="1600" dirty="0">
                          <a:effectLst/>
                          <a:latin typeface="+mn-lt"/>
                          <a:ea typeface="Times New Roman" panose="02020603050405020304" pitchFamily="18" charset="0"/>
                          <a:cs typeface="Times New Roman" panose="02020603050405020304" pitchFamily="18" charset="0"/>
                        </a:rPr>
                        <a:t>Percent</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450879501"/>
                  </a:ext>
                </a:extLst>
              </a:tr>
              <a:tr h="482930">
                <a:tc>
                  <a:txBody>
                    <a:bodyPr/>
                    <a:lstStyle/>
                    <a:p>
                      <a:pPr marL="38100" marR="38100">
                        <a:spcAft>
                          <a:spcPts val="0"/>
                        </a:spcAft>
                      </a:pPr>
                      <a:r>
                        <a:rPr lang="en-GB" sz="1600">
                          <a:effectLst/>
                          <a:latin typeface="+mn-lt"/>
                          <a:ea typeface="Times New Roman" panose="02020603050405020304" pitchFamily="18" charset="0"/>
                          <a:cs typeface="Times New Roman" panose="02020603050405020304" pitchFamily="18" charset="0"/>
                        </a:rPr>
                        <a:t>&lt; 5 years</a:t>
                      </a:r>
                      <a:endParaRPr lang="en-HU" sz="160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a:effectLst/>
                          <a:latin typeface="+mn-lt"/>
                          <a:ea typeface="Times New Roman" panose="02020603050405020304" pitchFamily="18" charset="0"/>
                          <a:cs typeface="Times New Roman" panose="02020603050405020304" pitchFamily="18" charset="0"/>
                        </a:rPr>
                        <a:t>14</a:t>
                      </a:r>
                      <a:endParaRPr lang="en-HU" sz="160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a:effectLst/>
                          <a:latin typeface="+mn-lt"/>
                          <a:ea typeface="Times New Roman" panose="02020603050405020304" pitchFamily="18" charset="0"/>
                          <a:cs typeface="Times New Roman" panose="02020603050405020304" pitchFamily="18" charset="0"/>
                        </a:rPr>
                        <a:t>24.1</a:t>
                      </a:r>
                      <a:endParaRPr lang="en-HU" sz="160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179305494"/>
                  </a:ext>
                </a:extLst>
              </a:tr>
              <a:tr h="482930">
                <a:tc>
                  <a:txBody>
                    <a:bodyPr/>
                    <a:lstStyle/>
                    <a:p>
                      <a:pPr marL="38100" marR="38100">
                        <a:spcAft>
                          <a:spcPts val="0"/>
                        </a:spcAft>
                      </a:pPr>
                      <a:r>
                        <a:rPr lang="en-GB" sz="1600">
                          <a:effectLst/>
                          <a:latin typeface="+mn-lt"/>
                          <a:ea typeface="Times New Roman" panose="02020603050405020304" pitchFamily="18" charset="0"/>
                          <a:cs typeface="Times New Roman" panose="02020603050405020304" pitchFamily="18" charset="0"/>
                        </a:rPr>
                        <a:t>5 – 9 years</a:t>
                      </a:r>
                      <a:endParaRPr lang="en-HU" sz="160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a:effectLst/>
                          <a:latin typeface="+mn-lt"/>
                          <a:ea typeface="Times New Roman" panose="02020603050405020304" pitchFamily="18" charset="0"/>
                          <a:cs typeface="Times New Roman" panose="02020603050405020304" pitchFamily="18" charset="0"/>
                        </a:rPr>
                        <a:t>5</a:t>
                      </a:r>
                      <a:endParaRPr lang="en-HU" sz="160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dirty="0">
                          <a:effectLst/>
                          <a:latin typeface="+mn-lt"/>
                          <a:ea typeface="Times New Roman" panose="02020603050405020304" pitchFamily="18" charset="0"/>
                          <a:cs typeface="Times New Roman" panose="02020603050405020304" pitchFamily="18" charset="0"/>
                        </a:rPr>
                        <a:t>8.6</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827238108"/>
                  </a:ext>
                </a:extLst>
              </a:tr>
              <a:tr h="482930">
                <a:tc>
                  <a:txBody>
                    <a:bodyPr/>
                    <a:lstStyle/>
                    <a:p>
                      <a:pPr marL="38100" marR="38100">
                        <a:spcAft>
                          <a:spcPts val="0"/>
                        </a:spcAft>
                      </a:pPr>
                      <a:r>
                        <a:rPr lang="en-GB" sz="1600">
                          <a:effectLst/>
                          <a:latin typeface="+mn-lt"/>
                          <a:ea typeface="Times New Roman" panose="02020603050405020304" pitchFamily="18" charset="0"/>
                          <a:cs typeface="Times New Roman" panose="02020603050405020304" pitchFamily="18" charset="0"/>
                        </a:rPr>
                        <a:t>10 - 14 years</a:t>
                      </a:r>
                      <a:endParaRPr lang="en-HU" sz="160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a:effectLst/>
                          <a:latin typeface="+mn-lt"/>
                          <a:ea typeface="Times New Roman" panose="02020603050405020304" pitchFamily="18" charset="0"/>
                          <a:cs typeface="Times New Roman" panose="02020603050405020304" pitchFamily="18" charset="0"/>
                        </a:rPr>
                        <a:t>8</a:t>
                      </a:r>
                      <a:endParaRPr lang="en-HU" sz="160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a:effectLst/>
                          <a:latin typeface="+mn-lt"/>
                          <a:ea typeface="Times New Roman" panose="02020603050405020304" pitchFamily="18" charset="0"/>
                          <a:cs typeface="Times New Roman" panose="02020603050405020304" pitchFamily="18" charset="0"/>
                        </a:rPr>
                        <a:t>13.8</a:t>
                      </a:r>
                      <a:endParaRPr lang="en-HU" sz="160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56682640"/>
                  </a:ext>
                </a:extLst>
              </a:tr>
              <a:tr h="482930">
                <a:tc>
                  <a:txBody>
                    <a:bodyPr/>
                    <a:lstStyle/>
                    <a:p>
                      <a:pPr marL="38100" marR="38100">
                        <a:spcAft>
                          <a:spcPts val="0"/>
                        </a:spcAft>
                      </a:pPr>
                      <a:r>
                        <a:rPr lang="en-GB" sz="1600">
                          <a:effectLst/>
                          <a:latin typeface="+mn-lt"/>
                          <a:ea typeface="Times New Roman" panose="02020603050405020304" pitchFamily="18" charset="0"/>
                          <a:cs typeface="Times New Roman" panose="02020603050405020304" pitchFamily="18" charset="0"/>
                        </a:rPr>
                        <a:t>15 - 19 years</a:t>
                      </a:r>
                      <a:endParaRPr lang="en-HU" sz="160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a:effectLst/>
                          <a:latin typeface="+mn-lt"/>
                          <a:ea typeface="Times New Roman" panose="02020603050405020304" pitchFamily="18" charset="0"/>
                          <a:cs typeface="Times New Roman" panose="02020603050405020304" pitchFamily="18" charset="0"/>
                        </a:rPr>
                        <a:t>11</a:t>
                      </a:r>
                      <a:endParaRPr lang="en-HU" sz="160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a:effectLst/>
                          <a:latin typeface="+mn-lt"/>
                          <a:ea typeface="Times New Roman" panose="02020603050405020304" pitchFamily="18" charset="0"/>
                          <a:cs typeface="Times New Roman" panose="02020603050405020304" pitchFamily="18" charset="0"/>
                        </a:rPr>
                        <a:t>19.0</a:t>
                      </a:r>
                      <a:endParaRPr lang="en-HU" sz="160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247779120"/>
                  </a:ext>
                </a:extLst>
              </a:tr>
              <a:tr h="482930">
                <a:tc>
                  <a:txBody>
                    <a:bodyPr/>
                    <a:lstStyle/>
                    <a:p>
                      <a:pPr marL="38100" marR="38100">
                        <a:spcAft>
                          <a:spcPts val="0"/>
                        </a:spcAft>
                      </a:pPr>
                      <a:r>
                        <a:rPr lang="en-GB" sz="1600" dirty="0">
                          <a:effectLst/>
                          <a:latin typeface="+mn-lt"/>
                          <a:ea typeface="Times New Roman" panose="02020603050405020304" pitchFamily="18" charset="0"/>
                          <a:cs typeface="Times New Roman" panose="02020603050405020304" pitchFamily="18" charset="0"/>
                        </a:rPr>
                        <a:t>&gt; 19 years</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dirty="0">
                          <a:effectLst/>
                          <a:latin typeface="+mn-lt"/>
                          <a:ea typeface="Times New Roman" panose="02020603050405020304" pitchFamily="18" charset="0"/>
                          <a:cs typeface="Times New Roman" panose="02020603050405020304" pitchFamily="18" charset="0"/>
                        </a:rPr>
                        <a:t>20</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dirty="0">
                          <a:effectLst/>
                          <a:latin typeface="+mn-lt"/>
                          <a:ea typeface="Times New Roman" panose="02020603050405020304" pitchFamily="18" charset="0"/>
                          <a:cs typeface="Times New Roman" panose="02020603050405020304" pitchFamily="18" charset="0"/>
                        </a:rPr>
                        <a:t>34.5</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402343393"/>
                  </a:ext>
                </a:extLst>
              </a:tr>
            </a:tbl>
          </a:graphicData>
        </a:graphic>
      </p:graphicFrame>
    </p:spTree>
    <p:extLst>
      <p:ext uri="{BB962C8B-B14F-4D97-AF65-F5344CB8AC3E}">
        <p14:creationId xmlns:p14="http://schemas.microsoft.com/office/powerpoint/2010/main" val="1734522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45A34-3E87-B04E-BFD7-C4EC866BE46B}"/>
              </a:ext>
            </a:extLst>
          </p:cNvPr>
          <p:cNvSpPr>
            <a:spLocks noGrp="1"/>
          </p:cNvSpPr>
          <p:nvPr>
            <p:ph type="title"/>
          </p:nvPr>
        </p:nvSpPr>
        <p:spPr>
          <a:xfrm>
            <a:off x="685800" y="337897"/>
            <a:ext cx="10820400" cy="861512"/>
          </a:xfrm>
        </p:spPr>
        <p:txBody>
          <a:bodyPr/>
          <a:lstStyle/>
          <a:p>
            <a:pPr algn="ctr"/>
            <a:r>
              <a:rPr lang="en-HU" b="1" dirty="0"/>
              <a:t>RESULTS</a:t>
            </a:r>
          </a:p>
        </p:txBody>
      </p:sp>
      <p:sp>
        <p:nvSpPr>
          <p:cNvPr id="4" name="Content Placeholder 3">
            <a:extLst>
              <a:ext uri="{FF2B5EF4-FFF2-40B4-BE49-F238E27FC236}">
                <a16:creationId xmlns:a16="http://schemas.microsoft.com/office/drawing/2014/main" id="{9BA17DA2-9620-334D-BB3C-7E40F61CE83D}"/>
              </a:ext>
            </a:extLst>
          </p:cNvPr>
          <p:cNvSpPr>
            <a:spLocks noGrp="1"/>
          </p:cNvSpPr>
          <p:nvPr>
            <p:ph type="body" sz="half" idx="2"/>
          </p:nvPr>
        </p:nvSpPr>
        <p:spPr/>
        <p:txBody>
          <a:bodyPr>
            <a:normAutofit/>
          </a:bodyPr>
          <a:lstStyle/>
          <a:p>
            <a:pPr algn="ctr"/>
            <a:r>
              <a:rPr lang="en-HU" sz="2000" dirty="0"/>
              <a:t>Validity and reliability test using Cronbach’s alpha, rho_A, composite reliability, and Average Variance Extracted (AVE).</a:t>
            </a:r>
          </a:p>
        </p:txBody>
      </p:sp>
      <p:graphicFrame>
        <p:nvGraphicFramePr>
          <p:cNvPr id="7" name="Table 7">
            <a:extLst>
              <a:ext uri="{FF2B5EF4-FFF2-40B4-BE49-F238E27FC236}">
                <a16:creationId xmlns:a16="http://schemas.microsoft.com/office/drawing/2014/main" id="{8E0E2585-0ED4-2741-9E48-179E1422E968}"/>
              </a:ext>
            </a:extLst>
          </p:cNvPr>
          <p:cNvGraphicFramePr>
            <a:graphicFrameLocks noGrp="1"/>
          </p:cNvGraphicFramePr>
          <p:nvPr>
            <p:ph sz="half" idx="4294967295"/>
            <p:extLst>
              <p:ext uri="{D42A27DB-BD31-4B8C-83A1-F6EECF244321}">
                <p14:modId xmlns:p14="http://schemas.microsoft.com/office/powerpoint/2010/main" val="3530691974"/>
              </p:ext>
            </p:extLst>
          </p:nvPr>
        </p:nvGraphicFramePr>
        <p:xfrm>
          <a:off x="152065" y="1249017"/>
          <a:ext cx="11875320" cy="2179983"/>
        </p:xfrm>
        <a:graphic>
          <a:graphicData uri="http://schemas.openxmlformats.org/drawingml/2006/table">
            <a:tbl>
              <a:tblPr firstRow="1" bandRow="1">
                <a:tableStyleId>{5C22544A-7EE6-4342-B048-85BDC9FD1C3A}</a:tableStyleId>
              </a:tblPr>
              <a:tblGrid>
                <a:gridCol w="2375064">
                  <a:extLst>
                    <a:ext uri="{9D8B030D-6E8A-4147-A177-3AD203B41FA5}">
                      <a16:colId xmlns:a16="http://schemas.microsoft.com/office/drawing/2014/main" val="3364133354"/>
                    </a:ext>
                  </a:extLst>
                </a:gridCol>
                <a:gridCol w="2375064">
                  <a:extLst>
                    <a:ext uri="{9D8B030D-6E8A-4147-A177-3AD203B41FA5}">
                      <a16:colId xmlns:a16="http://schemas.microsoft.com/office/drawing/2014/main" val="3419337408"/>
                    </a:ext>
                  </a:extLst>
                </a:gridCol>
                <a:gridCol w="2375064">
                  <a:extLst>
                    <a:ext uri="{9D8B030D-6E8A-4147-A177-3AD203B41FA5}">
                      <a16:colId xmlns:a16="http://schemas.microsoft.com/office/drawing/2014/main" val="516439896"/>
                    </a:ext>
                  </a:extLst>
                </a:gridCol>
                <a:gridCol w="2375064">
                  <a:extLst>
                    <a:ext uri="{9D8B030D-6E8A-4147-A177-3AD203B41FA5}">
                      <a16:colId xmlns:a16="http://schemas.microsoft.com/office/drawing/2014/main" val="629869691"/>
                    </a:ext>
                  </a:extLst>
                </a:gridCol>
                <a:gridCol w="2375064">
                  <a:extLst>
                    <a:ext uri="{9D8B030D-6E8A-4147-A177-3AD203B41FA5}">
                      <a16:colId xmlns:a16="http://schemas.microsoft.com/office/drawing/2014/main" val="2981417486"/>
                    </a:ext>
                  </a:extLst>
                </a:gridCol>
              </a:tblGrid>
              <a:tr h="543659">
                <a:tc>
                  <a:txBody>
                    <a:bodyPr/>
                    <a:lstStyle/>
                    <a:p>
                      <a:r>
                        <a:rPr lang="en-GB" sz="1600">
                          <a:effectLst/>
                          <a:latin typeface="+mn-lt"/>
                          <a:ea typeface="Times New Roman" panose="02020603050405020304" pitchFamily="18" charset="0"/>
                          <a:cs typeface="Times New Roman" panose="02020603050405020304" pitchFamily="18" charset="0"/>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tc>
                  <a:txBody>
                    <a:bodyPr/>
                    <a:lstStyle/>
                    <a:p>
                      <a:pPr marL="38100" marR="38100" algn="ctr">
                        <a:spcAft>
                          <a:spcPts val="0"/>
                        </a:spcAft>
                      </a:pPr>
                      <a:r>
                        <a:rPr lang="en-HU" sz="1600" dirty="0"/>
                        <a:t>Cronbach’s alpha</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tc>
                  <a:txBody>
                    <a:bodyPr/>
                    <a:lstStyle/>
                    <a:p>
                      <a:pPr marL="38100" marR="38100" algn="ctr">
                        <a:spcAft>
                          <a:spcPts val="0"/>
                        </a:spcAft>
                      </a:pPr>
                      <a:r>
                        <a:rPr lang="en-GB" sz="1600" dirty="0" err="1">
                          <a:effectLst/>
                          <a:latin typeface="+mn-lt"/>
                          <a:ea typeface="Times New Roman" panose="02020603050405020304" pitchFamily="18" charset="0"/>
                          <a:cs typeface="Times New Roman" panose="02020603050405020304" pitchFamily="18" charset="0"/>
                        </a:rPr>
                        <a:t>rho_A</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tc>
                  <a:txBody>
                    <a:bodyPr/>
                    <a:lstStyle/>
                    <a:p>
                      <a:pPr marL="38100" marR="38100" algn="ctr">
                        <a:spcAft>
                          <a:spcPts val="0"/>
                        </a:spcAft>
                      </a:pPr>
                      <a:r>
                        <a:rPr lang="en-HU" sz="1600" dirty="0"/>
                        <a:t>Composite Reliability</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tc>
                  <a:txBody>
                    <a:bodyPr/>
                    <a:lstStyle/>
                    <a:p>
                      <a:pPr marL="38100" marR="38100" algn="ctr">
                        <a:spcAft>
                          <a:spcPts val="0"/>
                        </a:spcAft>
                      </a:pPr>
                      <a:r>
                        <a:rPr lang="en-HU" sz="1600" dirty="0">
                          <a:effectLst/>
                          <a:latin typeface="+mn-lt"/>
                          <a:ea typeface="Times New Roman" panose="02020603050405020304" pitchFamily="18" charset="0"/>
                          <a:cs typeface="Times New Roman" panose="02020603050405020304" pitchFamily="18" charset="0"/>
                        </a:rPr>
                        <a:t>AVE</a:t>
                      </a:r>
                    </a:p>
                  </a:txBody>
                  <a:tcPr marL="0" marR="0" marT="0" marB="0" anchor="b"/>
                </a:tc>
                <a:extLst>
                  <a:ext uri="{0D108BD9-81ED-4DB2-BD59-A6C34878D82A}">
                    <a16:rowId xmlns:a16="http://schemas.microsoft.com/office/drawing/2014/main" val="1450879501"/>
                  </a:ext>
                </a:extLst>
              </a:tr>
              <a:tr h="543659">
                <a:tc>
                  <a:txBody>
                    <a:bodyPr/>
                    <a:lstStyle/>
                    <a:p>
                      <a:pPr marL="38100" marR="38100">
                        <a:spcAft>
                          <a:spcPts val="0"/>
                        </a:spcAft>
                      </a:pPr>
                      <a:r>
                        <a:rPr lang="en-GB" sz="1600">
                          <a:effectLst/>
                          <a:latin typeface="+mn-lt"/>
                          <a:ea typeface="Times New Roman" panose="02020603050405020304" pitchFamily="18" charset="0"/>
                          <a:cs typeface="Times New Roman" panose="02020603050405020304" pitchFamily="18" charset="0"/>
                        </a:rPr>
                        <a:t>Attitude</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0.918</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0.928</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0.960</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0.924</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179305494"/>
                  </a:ext>
                </a:extLst>
              </a:tr>
              <a:tr h="549006">
                <a:tc>
                  <a:txBody>
                    <a:bodyPr/>
                    <a:lstStyle/>
                    <a:p>
                      <a:pPr marL="38100" marR="38100">
                        <a:spcAft>
                          <a:spcPts val="0"/>
                        </a:spcAft>
                      </a:pPr>
                      <a:r>
                        <a:rPr lang="en-GB" sz="1600">
                          <a:effectLst/>
                          <a:latin typeface="+mn-lt"/>
                          <a:ea typeface="Times New Roman" panose="02020603050405020304" pitchFamily="18" charset="0"/>
                          <a:cs typeface="Times New Roman" panose="02020603050405020304" pitchFamily="18" charset="0"/>
                        </a:rPr>
                        <a:t>Research Data Service</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0.980</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0.981</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0.982</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0.798</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827238108"/>
                  </a:ext>
                </a:extLst>
              </a:tr>
              <a:tr h="543659">
                <a:tc>
                  <a:txBody>
                    <a:bodyPr/>
                    <a:lstStyle/>
                    <a:p>
                      <a:pPr marL="38100" marR="38100">
                        <a:spcAft>
                          <a:spcPts val="0"/>
                        </a:spcAft>
                      </a:pPr>
                      <a:r>
                        <a:rPr lang="en-GB" sz="1600">
                          <a:effectLst/>
                          <a:latin typeface="+mn-lt"/>
                          <a:ea typeface="Times New Roman" panose="02020603050405020304" pitchFamily="18" charset="0"/>
                          <a:cs typeface="Times New Roman" panose="02020603050405020304" pitchFamily="18" charset="0"/>
                        </a:rPr>
                        <a:t>Data Quality</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0.938</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0.944</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0.945</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0.537</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56682640"/>
                  </a:ext>
                </a:extLst>
              </a:tr>
            </a:tbl>
          </a:graphicData>
        </a:graphic>
      </p:graphicFrame>
    </p:spTree>
    <p:extLst>
      <p:ext uri="{BB962C8B-B14F-4D97-AF65-F5344CB8AC3E}">
        <p14:creationId xmlns:p14="http://schemas.microsoft.com/office/powerpoint/2010/main" val="124873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45A34-3E87-B04E-BFD7-C4EC866BE46B}"/>
              </a:ext>
            </a:extLst>
          </p:cNvPr>
          <p:cNvSpPr>
            <a:spLocks noGrp="1"/>
          </p:cNvSpPr>
          <p:nvPr>
            <p:ph type="title"/>
          </p:nvPr>
        </p:nvSpPr>
        <p:spPr>
          <a:xfrm>
            <a:off x="685800" y="444774"/>
            <a:ext cx="10820400" cy="790260"/>
          </a:xfrm>
        </p:spPr>
        <p:txBody>
          <a:bodyPr>
            <a:normAutofit/>
          </a:bodyPr>
          <a:lstStyle/>
          <a:p>
            <a:pPr algn="ctr"/>
            <a:r>
              <a:rPr lang="en-HU" b="1" dirty="0"/>
              <a:t>RESULTS</a:t>
            </a:r>
          </a:p>
        </p:txBody>
      </p:sp>
      <p:sp>
        <p:nvSpPr>
          <p:cNvPr id="4" name="Content Placeholder 3">
            <a:extLst>
              <a:ext uri="{FF2B5EF4-FFF2-40B4-BE49-F238E27FC236}">
                <a16:creationId xmlns:a16="http://schemas.microsoft.com/office/drawing/2014/main" id="{9BA17DA2-9620-334D-BB3C-7E40F61CE83D}"/>
              </a:ext>
            </a:extLst>
          </p:cNvPr>
          <p:cNvSpPr>
            <a:spLocks noGrp="1"/>
          </p:cNvSpPr>
          <p:nvPr>
            <p:ph type="body" sz="half" idx="2"/>
          </p:nvPr>
        </p:nvSpPr>
        <p:spPr/>
        <p:txBody>
          <a:bodyPr>
            <a:normAutofit/>
          </a:bodyPr>
          <a:lstStyle/>
          <a:p>
            <a:pPr algn="ctr"/>
            <a:r>
              <a:rPr lang="en-GB" sz="2000" dirty="0"/>
              <a:t>R</a:t>
            </a:r>
            <a:r>
              <a:rPr lang="en-GB" sz="2000" baseline="30000" dirty="0"/>
              <a:t>2</a:t>
            </a:r>
            <a:r>
              <a:rPr lang="en-GB" sz="2000" dirty="0"/>
              <a:t> values represent the proportion of variance in the dependent variable that the model explains.</a:t>
            </a:r>
            <a:endParaRPr lang="en-HU" sz="2000" dirty="0"/>
          </a:p>
        </p:txBody>
      </p:sp>
      <p:graphicFrame>
        <p:nvGraphicFramePr>
          <p:cNvPr id="7" name="Table 7">
            <a:extLst>
              <a:ext uri="{FF2B5EF4-FFF2-40B4-BE49-F238E27FC236}">
                <a16:creationId xmlns:a16="http://schemas.microsoft.com/office/drawing/2014/main" id="{8E0E2585-0ED4-2741-9E48-179E1422E968}"/>
              </a:ext>
            </a:extLst>
          </p:cNvPr>
          <p:cNvGraphicFramePr>
            <a:graphicFrameLocks noGrp="1"/>
          </p:cNvGraphicFramePr>
          <p:nvPr>
            <p:ph type="pic" idx="4294967295"/>
            <p:extLst>
              <p:ext uri="{D42A27DB-BD31-4B8C-83A1-F6EECF244321}">
                <p14:modId xmlns:p14="http://schemas.microsoft.com/office/powerpoint/2010/main" val="674439699"/>
              </p:ext>
            </p:extLst>
          </p:nvPr>
        </p:nvGraphicFramePr>
        <p:xfrm>
          <a:off x="3940786" y="1341686"/>
          <a:ext cx="4297878" cy="2087314"/>
        </p:xfrm>
        <a:graphic>
          <a:graphicData uri="http://schemas.openxmlformats.org/drawingml/2006/table">
            <a:tbl>
              <a:tblPr firstRow="1" bandRow="1">
                <a:tableStyleId>{5C22544A-7EE6-4342-B048-85BDC9FD1C3A}</a:tableStyleId>
              </a:tblPr>
              <a:tblGrid>
                <a:gridCol w="1432626">
                  <a:extLst>
                    <a:ext uri="{9D8B030D-6E8A-4147-A177-3AD203B41FA5}">
                      <a16:colId xmlns:a16="http://schemas.microsoft.com/office/drawing/2014/main" val="3364133354"/>
                    </a:ext>
                  </a:extLst>
                </a:gridCol>
                <a:gridCol w="1432626">
                  <a:extLst>
                    <a:ext uri="{9D8B030D-6E8A-4147-A177-3AD203B41FA5}">
                      <a16:colId xmlns:a16="http://schemas.microsoft.com/office/drawing/2014/main" val="3419337408"/>
                    </a:ext>
                  </a:extLst>
                </a:gridCol>
                <a:gridCol w="1432626">
                  <a:extLst>
                    <a:ext uri="{9D8B030D-6E8A-4147-A177-3AD203B41FA5}">
                      <a16:colId xmlns:a16="http://schemas.microsoft.com/office/drawing/2014/main" val="516439896"/>
                    </a:ext>
                  </a:extLst>
                </a:gridCol>
              </a:tblGrid>
              <a:tr h="693498">
                <a:tc>
                  <a:txBody>
                    <a:bodyPr/>
                    <a:lstStyle/>
                    <a:p>
                      <a:endParaRPr lang="en-HU" sz="1600" dirty="0">
                        <a:effectLst/>
                        <a:latin typeface="+mn-lt"/>
                        <a:cs typeface="Times New Roman" panose="02020603050405020304" pitchFamily="18" charset="0"/>
                      </a:endParaRPr>
                    </a:p>
                  </a:txBody>
                  <a:tcPr marL="68580" marR="68580" marT="0" marB="0" anchor="b"/>
                </a:tc>
                <a:tc>
                  <a:txBody>
                    <a:bodyPr/>
                    <a:lstStyle/>
                    <a:p>
                      <a:pPr algn="ctr"/>
                      <a:r>
                        <a:rPr lang="en-GB" sz="1600" dirty="0">
                          <a:solidFill>
                            <a:schemeClr val="bg1"/>
                          </a:solidFill>
                          <a:effectLst/>
                          <a:latin typeface="+mn-lt"/>
                          <a:ea typeface="Times New Roman" panose="02020603050405020304" pitchFamily="18" charset="0"/>
                          <a:cs typeface="Times New Roman" panose="02020603050405020304" pitchFamily="18" charset="0"/>
                        </a:rPr>
                        <a:t>R</a:t>
                      </a:r>
                      <a:r>
                        <a:rPr lang="en-GB" sz="1600" baseline="30000" dirty="0">
                          <a:solidFill>
                            <a:schemeClr val="bg1"/>
                          </a:solidFill>
                          <a:effectLst/>
                          <a:latin typeface="+mn-lt"/>
                          <a:ea typeface="Times New Roman" panose="02020603050405020304" pitchFamily="18" charset="0"/>
                          <a:cs typeface="Times New Roman" panose="02020603050405020304" pitchFamily="18" charset="0"/>
                        </a:rPr>
                        <a:t>2</a:t>
                      </a:r>
                      <a:endParaRPr lang="en-HU" sz="1600" dirty="0">
                        <a:solidFill>
                          <a:schemeClr val="bg1"/>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HU" sz="1600" dirty="0">
                          <a:solidFill>
                            <a:schemeClr val="bg1"/>
                          </a:solidFill>
                          <a:effectLst/>
                          <a:latin typeface="+mn-lt"/>
                          <a:ea typeface="Times New Roman" panose="02020603050405020304" pitchFamily="18" charset="0"/>
                          <a:cs typeface="Times New Roman" panose="02020603050405020304" pitchFamily="18" charset="0"/>
                        </a:rPr>
                        <a:t>R</a:t>
                      </a:r>
                      <a:r>
                        <a:rPr lang="en-US" sz="1600" baseline="30000" dirty="0">
                          <a:solidFill>
                            <a:schemeClr val="bg1"/>
                          </a:solidFill>
                          <a:effectLst/>
                          <a:latin typeface="+mn-lt"/>
                          <a:ea typeface="Times New Roman" panose="02020603050405020304" pitchFamily="18" charset="0"/>
                          <a:cs typeface="Times New Roman" panose="02020603050405020304" pitchFamily="18" charset="0"/>
                        </a:rPr>
                        <a:t>2</a:t>
                      </a:r>
                      <a:r>
                        <a:rPr lang="en-HU" sz="1600" dirty="0">
                          <a:solidFill>
                            <a:schemeClr val="bg1"/>
                          </a:solidFill>
                          <a:effectLst/>
                          <a:latin typeface="+mn-lt"/>
                          <a:ea typeface="Times New Roman" panose="02020603050405020304" pitchFamily="18" charset="0"/>
                          <a:cs typeface="Times New Roman" panose="02020603050405020304" pitchFamily="18" charset="0"/>
                        </a:rPr>
                        <a:t> Adjusted</a:t>
                      </a:r>
                    </a:p>
                  </a:txBody>
                  <a:tcPr marL="68580" marR="68580" marT="0" marB="0" anchor="ctr"/>
                </a:tc>
                <a:extLst>
                  <a:ext uri="{0D108BD9-81ED-4DB2-BD59-A6C34878D82A}">
                    <a16:rowId xmlns:a16="http://schemas.microsoft.com/office/drawing/2014/main" val="1450879501"/>
                  </a:ext>
                </a:extLst>
              </a:tr>
              <a:tr h="693498">
                <a:tc>
                  <a:txBody>
                    <a:bodyPr/>
                    <a:lstStyle/>
                    <a:p>
                      <a:pPr algn="just"/>
                      <a:r>
                        <a:rPr lang="en-GB" sz="1600" dirty="0">
                          <a:solidFill>
                            <a:srgbClr val="000000"/>
                          </a:solidFill>
                          <a:effectLst/>
                          <a:latin typeface="+mn-lt"/>
                          <a:ea typeface="Times New Roman" panose="02020603050405020304" pitchFamily="18" charset="0"/>
                          <a:cs typeface="Times New Roman" panose="02020603050405020304" pitchFamily="18" charset="0"/>
                        </a:rPr>
                        <a:t>Data Quality</a:t>
                      </a:r>
                      <a:endParaRPr lang="en-HU" sz="16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HU" sz="1600">
                          <a:solidFill>
                            <a:srgbClr val="000000"/>
                          </a:solidFill>
                          <a:effectLst/>
                          <a:latin typeface="+mn-lt"/>
                          <a:ea typeface="Times New Roman" panose="02020603050405020304" pitchFamily="18" charset="0"/>
                          <a:cs typeface="Times New Roman" panose="02020603050405020304" pitchFamily="18" charset="0"/>
                        </a:rPr>
                        <a:t>0.521</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HU" sz="1600">
                          <a:solidFill>
                            <a:srgbClr val="000000"/>
                          </a:solidFill>
                          <a:effectLst/>
                          <a:latin typeface="+mn-lt"/>
                          <a:ea typeface="Times New Roman" panose="02020603050405020304" pitchFamily="18" charset="0"/>
                          <a:cs typeface="Times New Roman" panose="02020603050405020304" pitchFamily="18" charset="0"/>
                        </a:rPr>
                        <a:t>0.512</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179305494"/>
                  </a:ext>
                </a:extLst>
              </a:tr>
              <a:tr h="700318">
                <a:tc>
                  <a:txBody>
                    <a:bodyPr/>
                    <a:lstStyle/>
                    <a:p>
                      <a:pPr algn="just"/>
                      <a:r>
                        <a:rPr lang="en-GB" sz="1600">
                          <a:solidFill>
                            <a:srgbClr val="000000"/>
                          </a:solidFill>
                          <a:effectLst/>
                          <a:latin typeface="+mn-lt"/>
                          <a:ea typeface="Times New Roman" panose="02020603050405020304" pitchFamily="18" charset="0"/>
                          <a:cs typeface="Times New Roman" panose="02020603050405020304" pitchFamily="18" charset="0"/>
                        </a:rPr>
                        <a:t>RDS</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HU" sz="1600">
                          <a:solidFill>
                            <a:srgbClr val="000000"/>
                          </a:solidFill>
                          <a:effectLst/>
                          <a:latin typeface="+mn-lt"/>
                          <a:ea typeface="Times New Roman" panose="02020603050405020304" pitchFamily="18" charset="0"/>
                          <a:cs typeface="Times New Roman" panose="02020603050405020304" pitchFamily="18" charset="0"/>
                        </a:rPr>
                        <a:t>0.470</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HU" sz="1600" dirty="0">
                          <a:solidFill>
                            <a:srgbClr val="000000"/>
                          </a:solidFill>
                          <a:effectLst/>
                          <a:latin typeface="+mn-lt"/>
                          <a:ea typeface="Times New Roman" panose="02020603050405020304" pitchFamily="18" charset="0"/>
                          <a:cs typeface="Times New Roman" panose="02020603050405020304" pitchFamily="18" charset="0"/>
                        </a:rPr>
                        <a:t>0.460</a:t>
                      </a:r>
                      <a:endParaRPr lang="en-HU" sz="16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27238108"/>
                  </a:ext>
                </a:extLst>
              </a:tr>
            </a:tbl>
          </a:graphicData>
        </a:graphic>
      </p:graphicFrame>
    </p:spTree>
    <p:extLst>
      <p:ext uri="{BB962C8B-B14F-4D97-AF65-F5344CB8AC3E}">
        <p14:creationId xmlns:p14="http://schemas.microsoft.com/office/powerpoint/2010/main" val="3762495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45A34-3E87-B04E-BFD7-C4EC866BE46B}"/>
              </a:ext>
            </a:extLst>
          </p:cNvPr>
          <p:cNvSpPr>
            <a:spLocks noGrp="1"/>
          </p:cNvSpPr>
          <p:nvPr>
            <p:ph type="title"/>
          </p:nvPr>
        </p:nvSpPr>
        <p:spPr/>
        <p:txBody>
          <a:bodyPr/>
          <a:lstStyle/>
          <a:p>
            <a:r>
              <a:rPr lang="en-HU" b="1" dirty="0"/>
              <a:t>RESULTS</a:t>
            </a:r>
          </a:p>
        </p:txBody>
      </p:sp>
      <p:sp>
        <p:nvSpPr>
          <p:cNvPr id="4" name="Content Placeholder 3">
            <a:extLst>
              <a:ext uri="{FF2B5EF4-FFF2-40B4-BE49-F238E27FC236}">
                <a16:creationId xmlns:a16="http://schemas.microsoft.com/office/drawing/2014/main" id="{9BA17DA2-9620-334D-BB3C-7E40F61CE83D}"/>
              </a:ext>
            </a:extLst>
          </p:cNvPr>
          <p:cNvSpPr>
            <a:spLocks noGrp="1"/>
          </p:cNvSpPr>
          <p:nvPr>
            <p:ph idx="1"/>
          </p:nvPr>
        </p:nvSpPr>
        <p:spPr>
          <a:xfrm>
            <a:off x="554676" y="3742473"/>
            <a:ext cx="11082647" cy="2637907"/>
          </a:xfrm>
        </p:spPr>
        <p:txBody>
          <a:bodyPr>
            <a:normAutofit/>
          </a:bodyPr>
          <a:lstStyle/>
          <a:p>
            <a:r>
              <a:rPr lang="en-GB" dirty="0"/>
              <a:t>Path coefficient, hypotheses, and effect size are tested.</a:t>
            </a:r>
          </a:p>
          <a:p>
            <a:r>
              <a:rPr lang="en-GB" dirty="0"/>
              <a:t>The path coefficients (</a:t>
            </a:r>
            <a:r>
              <a:rPr lang="en-HU" dirty="0"/>
              <a:t>β</a:t>
            </a:r>
            <a:r>
              <a:rPr lang="en-US" dirty="0"/>
              <a:t>)</a:t>
            </a:r>
            <a:r>
              <a:rPr lang="en-GB" dirty="0"/>
              <a:t> serve as indicators of the strength and direction of the relationships between constructs in the model.</a:t>
            </a:r>
          </a:p>
          <a:p>
            <a:r>
              <a:rPr lang="en-GB" dirty="0"/>
              <a:t>The t-values and p-values demonstrate the statistical significance of model construct relationships.</a:t>
            </a:r>
          </a:p>
          <a:p>
            <a:r>
              <a:rPr lang="en-GB" dirty="0"/>
              <a:t>The f² values indicate the estimated effect sizes of the predictors on the endogenous constructs in the model.</a:t>
            </a:r>
            <a:endParaRPr lang="en-HU" dirty="0"/>
          </a:p>
        </p:txBody>
      </p:sp>
      <p:graphicFrame>
        <p:nvGraphicFramePr>
          <p:cNvPr id="7" name="Table 7">
            <a:extLst>
              <a:ext uri="{FF2B5EF4-FFF2-40B4-BE49-F238E27FC236}">
                <a16:creationId xmlns:a16="http://schemas.microsoft.com/office/drawing/2014/main" id="{8E0E2585-0ED4-2741-9E48-179E1422E968}"/>
              </a:ext>
            </a:extLst>
          </p:cNvPr>
          <p:cNvGraphicFramePr>
            <a:graphicFrameLocks noGrp="1"/>
          </p:cNvGraphicFramePr>
          <p:nvPr>
            <p:ph sz="half" idx="4294967295"/>
            <p:extLst>
              <p:ext uri="{D42A27DB-BD31-4B8C-83A1-F6EECF244321}">
                <p14:modId xmlns:p14="http://schemas.microsoft.com/office/powerpoint/2010/main" val="189532366"/>
              </p:ext>
            </p:extLst>
          </p:nvPr>
        </p:nvGraphicFramePr>
        <p:xfrm>
          <a:off x="867885" y="1731260"/>
          <a:ext cx="8182100" cy="1605707"/>
        </p:xfrm>
        <a:graphic>
          <a:graphicData uri="http://schemas.openxmlformats.org/drawingml/2006/table">
            <a:tbl>
              <a:tblPr firstRow="1" bandRow="1">
                <a:tableStyleId>{5C22544A-7EE6-4342-B048-85BDC9FD1C3A}</a:tableStyleId>
              </a:tblPr>
              <a:tblGrid>
                <a:gridCol w="2291939">
                  <a:extLst>
                    <a:ext uri="{9D8B030D-6E8A-4147-A177-3AD203B41FA5}">
                      <a16:colId xmlns:a16="http://schemas.microsoft.com/office/drawing/2014/main" val="3364133354"/>
                    </a:ext>
                  </a:extLst>
                </a:gridCol>
                <a:gridCol w="1448789">
                  <a:extLst>
                    <a:ext uri="{9D8B030D-6E8A-4147-A177-3AD203B41FA5}">
                      <a16:colId xmlns:a16="http://schemas.microsoft.com/office/drawing/2014/main" val="3419337408"/>
                    </a:ext>
                  </a:extLst>
                </a:gridCol>
                <a:gridCol w="1484416">
                  <a:extLst>
                    <a:ext uri="{9D8B030D-6E8A-4147-A177-3AD203B41FA5}">
                      <a16:colId xmlns:a16="http://schemas.microsoft.com/office/drawing/2014/main" val="516439896"/>
                    </a:ext>
                  </a:extLst>
                </a:gridCol>
                <a:gridCol w="1425039">
                  <a:extLst>
                    <a:ext uri="{9D8B030D-6E8A-4147-A177-3AD203B41FA5}">
                      <a16:colId xmlns:a16="http://schemas.microsoft.com/office/drawing/2014/main" val="1702966259"/>
                    </a:ext>
                  </a:extLst>
                </a:gridCol>
                <a:gridCol w="1531917">
                  <a:extLst>
                    <a:ext uri="{9D8B030D-6E8A-4147-A177-3AD203B41FA5}">
                      <a16:colId xmlns:a16="http://schemas.microsoft.com/office/drawing/2014/main" val="3015726368"/>
                    </a:ext>
                  </a:extLst>
                </a:gridCol>
              </a:tblGrid>
              <a:tr h="527366">
                <a:tc>
                  <a:txBody>
                    <a:bodyPr/>
                    <a:lstStyle/>
                    <a:p>
                      <a:endParaRPr lang="en-HU" sz="1600">
                        <a:effectLst/>
                        <a:latin typeface="+mn-lt"/>
                        <a:cs typeface="Times New Roman" panose="02020603050405020304" pitchFamily="18" charset="0"/>
                      </a:endParaRPr>
                    </a:p>
                  </a:txBody>
                  <a:tcPr marL="68580" marR="68580" marT="0" marB="0"/>
                </a:tc>
                <a:tc>
                  <a:txBody>
                    <a:bodyPr/>
                    <a:lstStyle/>
                    <a:p>
                      <a:pPr algn="ctr"/>
                      <a:r>
                        <a:rPr lang="en-HU" sz="1600" dirty="0">
                          <a:solidFill>
                            <a:schemeClr val="bg1"/>
                          </a:solidFill>
                          <a:effectLst/>
                          <a:latin typeface="+mn-lt"/>
                          <a:ea typeface="Times New Roman" panose="02020603050405020304" pitchFamily="18" charset="0"/>
                          <a:cs typeface="Times New Roman" panose="02020603050405020304" pitchFamily="18" charset="0"/>
                        </a:rPr>
                        <a:t>β</a:t>
                      </a:r>
                    </a:p>
                  </a:txBody>
                  <a:tcPr marL="68580" marR="68580" marT="0" marB="0"/>
                </a:tc>
                <a:tc>
                  <a:txBody>
                    <a:bodyPr/>
                    <a:lstStyle/>
                    <a:p>
                      <a:pPr algn="ctr"/>
                      <a:r>
                        <a:rPr lang="en-US" sz="1600" dirty="0">
                          <a:effectLst/>
                          <a:latin typeface="+mn-lt"/>
                          <a:ea typeface="Times New Roman" panose="02020603050405020304" pitchFamily="18" charset="0"/>
                          <a:cs typeface="Times New Roman" panose="02020603050405020304" pitchFamily="18" charset="0"/>
                        </a:rPr>
                        <a:t>t-value</a:t>
                      </a:r>
                      <a:endParaRPr lang="en-HU" sz="16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600">
                          <a:effectLst/>
                          <a:latin typeface="+mn-lt"/>
                          <a:ea typeface="Times New Roman" panose="02020603050405020304" pitchFamily="18" charset="0"/>
                          <a:cs typeface="Times New Roman" panose="02020603050405020304" pitchFamily="18" charset="0"/>
                        </a:rPr>
                        <a:t>p-value</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600">
                          <a:effectLst/>
                          <a:latin typeface="+mn-lt"/>
                          <a:ea typeface="Times New Roman" panose="02020603050405020304" pitchFamily="18" charset="0"/>
                          <a:cs typeface="Times New Roman" panose="02020603050405020304" pitchFamily="18" charset="0"/>
                        </a:rPr>
                        <a:t>f</a:t>
                      </a:r>
                      <a:r>
                        <a:rPr lang="en-US" sz="1600" baseline="30000">
                          <a:effectLst/>
                          <a:latin typeface="+mn-lt"/>
                          <a:ea typeface="Times New Roman" panose="02020603050405020304" pitchFamily="18" charset="0"/>
                          <a:cs typeface="Times New Roman" panose="02020603050405020304" pitchFamily="18" charset="0"/>
                        </a:rPr>
                        <a:t>2</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50879501"/>
                  </a:ext>
                </a:extLst>
              </a:tr>
              <a:tr h="591452">
                <a:tc>
                  <a:txBody>
                    <a:bodyPr/>
                    <a:lstStyle/>
                    <a:p>
                      <a:r>
                        <a:rPr lang="en-GB" sz="1600">
                          <a:effectLst/>
                          <a:latin typeface="+mn-lt"/>
                          <a:ea typeface="Times New Roman" panose="02020603050405020304" pitchFamily="18" charset="0"/>
                          <a:cs typeface="Times New Roman" panose="02020603050405020304" pitchFamily="18" charset="0"/>
                        </a:rPr>
                        <a:t>Attitude </a:t>
                      </a:r>
                      <a:r>
                        <a:rPr lang="en-HU" sz="1600">
                          <a:solidFill>
                            <a:srgbClr val="000000"/>
                          </a:solidFill>
                          <a:effectLst/>
                          <a:latin typeface="+mn-lt"/>
                          <a:ea typeface="Times New Roman" panose="02020603050405020304" pitchFamily="18" charset="0"/>
                          <a:cs typeface="Times New Roman" panose="02020603050405020304" pitchFamily="18" charset="0"/>
                        </a:rPr>
                        <a:t>→</a:t>
                      </a:r>
                      <a:r>
                        <a:rPr lang="en-HU" sz="1600">
                          <a:effectLst/>
                          <a:latin typeface="+mn-lt"/>
                          <a:ea typeface="Times New Roman" panose="02020603050405020304" pitchFamily="18" charset="0"/>
                          <a:cs typeface="Times New Roman" panose="02020603050405020304" pitchFamily="18" charset="0"/>
                        </a:rPr>
                        <a:t> </a:t>
                      </a:r>
                      <a:r>
                        <a:rPr lang="en-GB" sz="1600">
                          <a:effectLst/>
                          <a:latin typeface="+mn-lt"/>
                          <a:ea typeface="Times New Roman" panose="02020603050405020304" pitchFamily="18" charset="0"/>
                          <a:cs typeface="Times New Roman" panose="02020603050405020304" pitchFamily="18" charset="0"/>
                        </a:rPr>
                        <a:t>RDS</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GB" sz="1600" dirty="0">
                          <a:effectLst/>
                          <a:latin typeface="+mn-lt"/>
                          <a:ea typeface="Times New Roman" panose="02020603050405020304" pitchFamily="18" charset="0"/>
                          <a:cs typeface="Times New Roman" panose="02020603050405020304" pitchFamily="18" charset="0"/>
                        </a:rPr>
                        <a:t>0.685</a:t>
                      </a:r>
                      <a:endParaRPr lang="en-HU" sz="16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600">
                          <a:effectLst/>
                          <a:latin typeface="+mn-lt"/>
                          <a:ea typeface="Times New Roman" panose="02020603050405020304" pitchFamily="18" charset="0"/>
                          <a:cs typeface="Times New Roman" panose="02020603050405020304" pitchFamily="18" charset="0"/>
                        </a:rPr>
                        <a:t>8.916</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GB" sz="1600">
                          <a:effectLst/>
                          <a:latin typeface="+mn-lt"/>
                          <a:ea typeface="Times New Roman" panose="02020603050405020304" pitchFamily="18" charset="0"/>
                          <a:cs typeface="Times New Roman" panose="02020603050405020304" pitchFamily="18" charset="0"/>
                        </a:rPr>
                        <a:t>0.000</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GB" sz="1600" dirty="0">
                          <a:effectLst/>
                          <a:latin typeface="+mn-lt"/>
                          <a:ea typeface="Times New Roman" panose="02020603050405020304" pitchFamily="18" charset="0"/>
                          <a:cs typeface="Times New Roman" panose="02020603050405020304" pitchFamily="18" charset="0"/>
                        </a:rPr>
                        <a:t>0.886</a:t>
                      </a:r>
                      <a:endParaRPr lang="en-HU" sz="16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79305494"/>
                  </a:ext>
                </a:extLst>
              </a:tr>
              <a:tr h="486889">
                <a:tc>
                  <a:txBody>
                    <a:bodyPr/>
                    <a:lstStyle/>
                    <a:p>
                      <a:r>
                        <a:rPr lang="en-HU" sz="1600">
                          <a:effectLst/>
                          <a:latin typeface="+mn-lt"/>
                          <a:ea typeface="Times New Roman" panose="02020603050405020304" pitchFamily="18" charset="0"/>
                          <a:cs typeface="Times New Roman" panose="02020603050405020304" pitchFamily="18" charset="0"/>
                        </a:rPr>
                        <a:t>RDS </a:t>
                      </a:r>
                      <a:r>
                        <a:rPr lang="en-HU" sz="1600">
                          <a:solidFill>
                            <a:srgbClr val="000000"/>
                          </a:solidFill>
                          <a:effectLst/>
                          <a:latin typeface="+mn-lt"/>
                          <a:ea typeface="Times New Roman" panose="02020603050405020304" pitchFamily="18" charset="0"/>
                          <a:cs typeface="Times New Roman" panose="02020603050405020304" pitchFamily="18" charset="0"/>
                        </a:rPr>
                        <a:t>→</a:t>
                      </a:r>
                      <a:r>
                        <a:rPr lang="en-US" sz="1600">
                          <a:effectLst/>
                          <a:latin typeface="+mn-lt"/>
                          <a:ea typeface="Times New Roman" panose="02020603050405020304" pitchFamily="18" charset="0"/>
                          <a:cs typeface="Times New Roman" panose="02020603050405020304" pitchFamily="18" charset="0"/>
                        </a:rPr>
                        <a:t> Data Quality</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600">
                          <a:effectLst/>
                          <a:latin typeface="+mn-lt"/>
                          <a:ea typeface="Times New Roman" panose="02020603050405020304" pitchFamily="18" charset="0"/>
                          <a:cs typeface="Times New Roman" panose="02020603050405020304" pitchFamily="18" charset="0"/>
                        </a:rPr>
                        <a:t>0.722</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600" dirty="0">
                          <a:effectLst/>
                          <a:latin typeface="+mn-lt"/>
                          <a:ea typeface="Times New Roman" panose="02020603050405020304" pitchFamily="18" charset="0"/>
                          <a:cs typeface="Times New Roman" panose="02020603050405020304" pitchFamily="18" charset="0"/>
                        </a:rPr>
                        <a:t>9.450</a:t>
                      </a:r>
                      <a:endParaRPr lang="en-HU" sz="16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600">
                          <a:effectLst/>
                          <a:latin typeface="+mn-lt"/>
                          <a:ea typeface="Times New Roman" panose="02020603050405020304" pitchFamily="18" charset="0"/>
                          <a:cs typeface="Times New Roman" panose="02020603050405020304" pitchFamily="18" charset="0"/>
                        </a:rPr>
                        <a:t>0.000</a:t>
                      </a:r>
                      <a:endParaRPr lang="en-HU" sz="160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HU" sz="1600" dirty="0">
                          <a:effectLst/>
                          <a:latin typeface="+mn-lt"/>
                          <a:ea typeface="Times New Roman" panose="02020603050405020304" pitchFamily="18" charset="0"/>
                          <a:cs typeface="Times New Roman" panose="02020603050405020304" pitchFamily="18" charset="0"/>
                        </a:rPr>
                        <a:t>1.087</a:t>
                      </a:r>
                    </a:p>
                  </a:txBody>
                  <a:tcPr marL="68580" marR="68580" marT="0" marB="0"/>
                </a:tc>
                <a:extLst>
                  <a:ext uri="{0D108BD9-81ED-4DB2-BD59-A6C34878D82A}">
                    <a16:rowId xmlns:a16="http://schemas.microsoft.com/office/drawing/2014/main" val="1827238108"/>
                  </a:ext>
                </a:extLst>
              </a:tr>
            </a:tbl>
          </a:graphicData>
        </a:graphic>
      </p:graphicFrame>
    </p:spTree>
    <p:extLst>
      <p:ext uri="{BB962C8B-B14F-4D97-AF65-F5344CB8AC3E}">
        <p14:creationId xmlns:p14="http://schemas.microsoft.com/office/powerpoint/2010/main" val="1683109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8AB98-058E-4244-8513-326C4A232D42}"/>
              </a:ext>
            </a:extLst>
          </p:cNvPr>
          <p:cNvSpPr>
            <a:spLocks noGrp="1"/>
          </p:cNvSpPr>
          <p:nvPr>
            <p:ph type="title"/>
          </p:nvPr>
        </p:nvSpPr>
        <p:spPr/>
        <p:txBody>
          <a:bodyPr/>
          <a:lstStyle/>
          <a:p>
            <a:r>
              <a:rPr lang="en-HU" b="1" dirty="0"/>
              <a:t>DISCUSSION</a:t>
            </a:r>
          </a:p>
        </p:txBody>
      </p:sp>
      <p:graphicFrame>
        <p:nvGraphicFramePr>
          <p:cNvPr id="4" name="Content Placeholder 3">
            <a:extLst>
              <a:ext uri="{FF2B5EF4-FFF2-40B4-BE49-F238E27FC236}">
                <a16:creationId xmlns:a16="http://schemas.microsoft.com/office/drawing/2014/main" id="{89C60223-C1EE-704A-A7B1-52D26BE09C12}"/>
              </a:ext>
            </a:extLst>
          </p:cNvPr>
          <p:cNvGraphicFramePr>
            <a:graphicFrameLocks noGrp="1"/>
          </p:cNvGraphicFramePr>
          <p:nvPr>
            <p:ph idx="1"/>
            <p:extLst>
              <p:ext uri="{D42A27DB-BD31-4B8C-83A1-F6EECF244321}">
                <p14:modId xmlns:p14="http://schemas.microsoft.com/office/powerpoint/2010/main" val="3977576020"/>
              </p:ext>
            </p:extLst>
          </p:nvPr>
        </p:nvGraphicFramePr>
        <p:xfrm>
          <a:off x="1413163" y="2293319"/>
          <a:ext cx="9820893" cy="3610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8333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8AB98-058E-4244-8513-326C4A232D42}"/>
              </a:ext>
            </a:extLst>
          </p:cNvPr>
          <p:cNvSpPr>
            <a:spLocks noGrp="1"/>
          </p:cNvSpPr>
          <p:nvPr>
            <p:ph type="title"/>
          </p:nvPr>
        </p:nvSpPr>
        <p:spPr/>
        <p:txBody>
          <a:bodyPr/>
          <a:lstStyle/>
          <a:p>
            <a:r>
              <a:rPr lang="en-HU" b="1" dirty="0"/>
              <a:t>DISCUSSION</a:t>
            </a:r>
          </a:p>
        </p:txBody>
      </p:sp>
      <p:graphicFrame>
        <p:nvGraphicFramePr>
          <p:cNvPr id="4" name="Content Placeholder 3">
            <a:extLst>
              <a:ext uri="{FF2B5EF4-FFF2-40B4-BE49-F238E27FC236}">
                <a16:creationId xmlns:a16="http://schemas.microsoft.com/office/drawing/2014/main" id="{89C60223-C1EE-704A-A7B1-52D26BE09C12}"/>
              </a:ext>
            </a:extLst>
          </p:cNvPr>
          <p:cNvGraphicFramePr>
            <a:graphicFrameLocks noGrp="1"/>
          </p:cNvGraphicFramePr>
          <p:nvPr>
            <p:ph idx="1"/>
            <p:extLst>
              <p:ext uri="{D42A27DB-BD31-4B8C-83A1-F6EECF244321}">
                <p14:modId xmlns:p14="http://schemas.microsoft.com/office/powerpoint/2010/main" val="1215104021"/>
              </p:ext>
            </p:extLst>
          </p:nvPr>
        </p:nvGraphicFramePr>
        <p:xfrm>
          <a:off x="1413163" y="2293319"/>
          <a:ext cx="9820893" cy="3610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2923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8202B-9A45-7D48-9D0F-C158DAE2C7C4}"/>
              </a:ext>
            </a:extLst>
          </p:cNvPr>
          <p:cNvSpPr>
            <a:spLocks noGrp="1"/>
          </p:cNvSpPr>
          <p:nvPr>
            <p:ph type="title"/>
          </p:nvPr>
        </p:nvSpPr>
        <p:spPr/>
        <p:txBody>
          <a:bodyPr/>
          <a:lstStyle/>
          <a:p>
            <a:r>
              <a:rPr lang="en-HU" b="1" dirty="0"/>
              <a:t>conclusion</a:t>
            </a:r>
          </a:p>
        </p:txBody>
      </p:sp>
      <p:graphicFrame>
        <p:nvGraphicFramePr>
          <p:cNvPr id="4" name="Content Placeholder 3">
            <a:extLst>
              <a:ext uri="{FF2B5EF4-FFF2-40B4-BE49-F238E27FC236}">
                <a16:creationId xmlns:a16="http://schemas.microsoft.com/office/drawing/2014/main" id="{35BED701-F177-6140-8257-DC73A3729780}"/>
              </a:ext>
            </a:extLst>
          </p:cNvPr>
          <p:cNvGraphicFramePr>
            <a:graphicFrameLocks noGrp="1"/>
          </p:cNvGraphicFramePr>
          <p:nvPr>
            <p:ph idx="1"/>
            <p:extLst>
              <p:ext uri="{D42A27DB-BD31-4B8C-83A1-F6EECF244321}">
                <p14:modId xmlns:p14="http://schemas.microsoft.com/office/powerpoint/2010/main" val="834481323"/>
              </p:ext>
            </p:extLst>
          </p:nvPr>
        </p:nvGraphicFramePr>
        <p:xfrm>
          <a:off x="685800" y="2193925"/>
          <a:ext cx="10820400" cy="4024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4442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BD4C4-8DF0-234B-A915-5DE6C9BEAEE2}"/>
              </a:ext>
            </a:extLst>
          </p:cNvPr>
          <p:cNvSpPr>
            <a:spLocks noGrp="1"/>
          </p:cNvSpPr>
          <p:nvPr>
            <p:ph type="ctrTitle"/>
          </p:nvPr>
        </p:nvSpPr>
        <p:spPr>
          <a:xfrm>
            <a:off x="1371600" y="1269015"/>
            <a:ext cx="9448800" cy="1022922"/>
          </a:xfrm>
        </p:spPr>
        <p:txBody>
          <a:bodyPr/>
          <a:lstStyle/>
          <a:p>
            <a:pPr algn="ctr"/>
            <a:r>
              <a:rPr lang="en-HU" b="1" dirty="0"/>
              <a:t>REFERENCE</a:t>
            </a:r>
          </a:p>
        </p:txBody>
      </p:sp>
      <p:sp>
        <p:nvSpPr>
          <p:cNvPr id="3" name="Content Placeholder 2">
            <a:extLst>
              <a:ext uri="{FF2B5EF4-FFF2-40B4-BE49-F238E27FC236}">
                <a16:creationId xmlns:a16="http://schemas.microsoft.com/office/drawing/2014/main" id="{92F77CFC-DFBE-9246-82A8-A49997D7D4A5}"/>
              </a:ext>
            </a:extLst>
          </p:cNvPr>
          <p:cNvSpPr>
            <a:spLocks noGrp="1"/>
          </p:cNvSpPr>
          <p:nvPr>
            <p:ph type="subTitle" idx="1"/>
          </p:nvPr>
        </p:nvSpPr>
        <p:spPr>
          <a:xfrm>
            <a:off x="722416" y="2422565"/>
            <a:ext cx="10747168" cy="2481945"/>
          </a:xfrm>
        </p:spPr>
        <p:txBody>
          <a:bodyPr>
            <a:normAutofit fontScale="85000" lnSpcReduction="20000"/>
          </a:bodyPr>
          <a:lstStyle/>
          <a:p>
            <a:pPr marL="342900" indent="-342900">
              <a:buFont typeface="Arial" panose="020B0604020202020204" pitchFamily="34" charset="0"/>
              <a:buChar char="•"/>
            </a:pPr>
            <a:r>
              <a:rPr lang="en-HU" dirty="0"/>
              <a:t>Giarlo, M.J. (2013), “Academic Libraries as Data Quality Hubs”, </a:t>
            </a:r>
            <a:r>
              <a:rPr lang="en-HU" i="1" dirty="0"/>
              <a:t>Journal of Librarianship and Scholarly Communication</a:t>
            </a:r>
            <a:r>
              <a:rPr lang="en-HU" dirty="0"/>
              <a:t>, Iowa State University, Vol. 1 No. 3, doi: 10.7710/2162-3309.1059.</a:t>
            </a:r>
          </a:p>
          <a:p>
            <a:pPr marL="342900" indent="-342900">
              <a:buFont typeface="Arial" panose="020B0604020202020204" pitchFamily="34" charset="0"/>
              <a:buChar char="•"/>
            </a:pPr>
            <a:r>
              <a:rPr lang="en-HU" dirty="0"/>
              <a:t>Hassenstein, M.J. and Vanella, P. (2022), “Data Quality—Concepts and Problems”, </a:t>
            </a:r>
            <a:r>
              <a:rPr lang="en-HU" i="1" dirty="0"/>
              <a:t>Encyclopedia</a:t>
            </a:r>
            <a:r>
              <a:rPr lang="en-HU" dirty="0"/>
              <a:t>, MDPI AG, Vol. 2 No. 1, pp. 498–510, doi: 10.3390/encyclopedia2010032 </a:t>
            </a:r>
          </a:p>
          <a:p>
            <a:pPr marL="342900" indent="-342900">
              <a:buFont typeface="Arial" panose="020B0604020202020204" pitchFamily="34" charset="0"/>
              <a:buChar char="•"/>
            </a:pPr>
            <a:r>
              <a:rPr lang="en-HU" dirty="0"/>
              <a:t>Oden, A.N. and Owolabi, R.O. (2022), “Staff Attitude and Service Delivery in University Libraries in Ogun State, Nigeria”, </a:t>
            </a:r>
            <a:r>
              <a:rPr lang="en-HU" i="1" dirty="0"/>
              <a:t>Information Impact: Journal of Information and Knowledge Management</a:t>
            </a:r>
            <a:r>
              <a:rPr lang="en-HU" dirty="0"/>
              <a:t>, Vol. 12 No. 2, pp. 17–29, doi: 10.4314/iijikm.v12i2.2.</a:t>
            </a:r>
          </a:p>
          <a:p>
            <a:pPr marL="342900" indent="-342900">
              <a:buFont typeface="Arial" panose="020B0604020202020204" pitchFamily="34" charset="0"/>
              <a:buChar char="•"/>
            </a:pPr>
            <a:r>
              <a:rPr lang="en-HU" dirty="0"/>
              <a:t>Tenopir, C., Sandusky, R.J., Allard, S. and Birch, B. (2013), “Academic librarians and research data services: preparation and attitudes”, </a:t>
            </a:r>
            <a:r>
              <a:rPr lang="en-HU" i="1" dirty="0"/>
              <a:t>IFLA Journal</a:t>
            </a:r>
            <a:r>
              <a:rPr lang="en-HU" dirty="0"/>
              <a:t>, Vol. 39 No. 1, pp. 70–78, doi: 10.1177/0340035212473089.</a:t>
            </a:r>
          </a:p>
          <a:p>
            <a:pPr marL="342900" indent="-342900">
              <a:buFont typeface="Arial" panose="020B0604020202020204" pitchFamily="34" charset="0"/>
              <a:buChar char="•"/>
            </a:pPr>
            <a:endParaRPr lang="en-HU" dirty="0"/>
          </a:p>
          <a:p>
            <a:pPr marL="342900" indent="-342900">
              <a:buFont typeface="Arial" panose="020B0604020202020204" pitchFamily="34" charset="0"/>
              <a:buChar char="•"/>
            </a:pPr>
            <a:endParaRPr lang="en-HU" dirty="0"/>
          </a:p>
          <a:p>
            <a:pPr marL="342900" indent="-342900">
              <a:buFont typeface="Arial" panose="020B0604020202020204" pitchFamily="34" charset="0"/>
              <a:buChar char="•"/>
            </a:pPr>
            <a:endParaRPr lang="en-HU" dirty="0"/>
          </a:p>
        </p:txBody>
      </p:sp>
    </p:spTree>
    <p:extLst>
      <p:ext uri="{BB962C8B-B14F-4D97-AF65-F5344CB8AC3E}">
        <p14:creationId xmlns:p14="http://schemas.microsoft.com/office/powerpoint/2010/main" val="3251833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0204CCE-457D-554C-8559-B5FC5BCC5F8A}"/>
              </a:ext>
            </a:extLst>
          </p:cNvPr>
          <p:cNvSpPr>
            <a:spLocks noGrp="1"/>
          </p:cNvSpPr>
          <p:nvPr>
            <p:ph type="title"/>
          </p:nvPr>
        </p:nvSpPr>
        <p:spPr>
          <a:xfrm>
            <a:off x="685800" y="1312069"/>
            <a:ext cx="4114800" cy="815439"/>
          </a:xfrm>
        </p:spPr>
        <p:txBody>
          <a:bodyPr/>
          <a:lstStyle/>
          <a:p>
            <a:r>
              <a:rPr lang="en-HU" b="1" dirty="0"/>
              <a:t>OUTLINE</a:t>
            </a:r>
          </a:p>
        </p:txBody>
      </p:sp>
      <p:pic>
        <p:nvPicPr>
          <p:cNvPr id="11" name="Content Placeholder 10">
            <a:extLst>
              <a:ext uri="{FF2B5EF4-FFF2-40B4-BE49-F238E27FC236}">
                <a16:creationId xmlns:a16="http://schemas.microsoft.com/office/drawing/2014/main" id="{1180FED3-5B42-A041-AB41-9CCE269D689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95863" y="1312069"/>
            <a:ext cx="6510337" cy="4340224"/>
          </a:xfrm>
        </p:spPr>
      </p:pic>
      <p:sp>
        <p:nvSpPr>
          <p:cNvPr id="9" name="Text Placeholder 8">
            <a:extLst>
              <a:ext uri="{FF2B5EF4-FFF2-40B4-BE49-F238E27FC236}">
                <a16:creationId xmlns:a16="http://schemas.microsoft.com/office/drawing/2014/main" id="{E8FEDEAF-FF74-994C-A90F-A6D711314E2A}"/>
              </a:ext>
            </a:extLst>
          </p:cNvPr>
          <p:cNvSpPr>
            <a:spLocks noGrp="1"/>
          </p:cNvSpPr>
          <p:nvPr>
            <p:ph type="body" sz="half" idx="2"/>
          </p:nvPr>
        </p:nvSpPr>
        <p:spPr>
          <a:xfrm>
            <a:off x="685800" y="2451446"/>
            <a:ext cx="4114800" cy="3200847"/>
          </a:xfrm>
        </p:spPr>
        <p:txBody>
          <a:bodyPr>
            <a:normAutofit lnSpcReduction="10000"/>
          </a:bodyPr>
          <a:lstStyle/>
          <a:p>
            <a:pPr marL="285750" indent="-285750">
              <a:buFont typeface="Arial" panose="020B0604020202020204" pitchFamily="34" charset="0"/>
              <a:buChar char="•"/>
            </a:pPr>
            <a:r>
              <a:rPr lang="en-US" dirty="0">
                <a:solidFill>
                  <a:schemeClr val="accent3">
                    <a:lumMod val="75000"/>
                  </a:schemeClr>
                </a:solidFill>
              </a:rPr>
              <a:t>Introduction</a:t>
            </a:r>
          </a:p>
          <a:p>
            <a:pPr marL="285750" indent="-285750">
              <a:buFont typeface="Arial" panose="020B0604020202020204" pitchFamily="34" charset="0"/>
              <a:buChar char="•"/>
            </a:pPr>
            <a:r>
              <a:rPr lang="en-US" dirty="0">
                <a:solidFill>
                  <a:schemeClr val="accent3">
                    <a:lumMod val="75000"/>
                  </a:schemeClr>
                </a:solidFill>
              </a:rPr>
              <a:t>Objective of the Study</a:t>
            </a:r>
          </a:p>
          <a:p>
            <a:pPr marL="285750" indent="-285750">
              <a:buFont typeface="Arial" panose="020B0604020202020204" pitchFamily="34" charset="0"/>
              <a:buChar char="•"/>
            </a:pPr>
            <a:r>
              <a:rPr lang="en-US" dirty="0">
                <a:solidFill>
                  <a:schemeClr val="accent3">
                    <a:lumMod val="75000"/>
                  </a:schemeClr>
                </a:solidFill>
              </a:rPr>
              <a:t>Research Question</a:t>
            </a:r>
          </a:p>
          <a:p>
            <a:pPr marL="285750" indent="-285750">
              <a:buFont typeface="Arial" panose="020B0604020202020204" pitchFamily="34" charset="0"/>
              <a:buChar char="•"/>
            </a:pPr>
            <a:r>
              <a:rPr lang="en-US" dirty="0">
                <a:solidFill>
                  <a:schemeClr val="accent3">
                    <a:lumMod val="75000"/>
                  </a:schemeClr>
                </a:solidFill>
              </a:rPr>
              <a:t>Model and Hypotheses</a:t>
            </a:r>
          </a:p>
          <a:p>
            <a:pPr marL="285750" indent="-285750">
              <a:buFont typeface="Arial" panose="020B0604020202020204" pitchFamily="34" charset="0"/>
              <a:buChar char="•"/>
            </a:pPr>
            <a:r>
              <a:rPr lang="en-US" dirty="0">
                <a:solidFill>
                  <a:schemeClr val="accent3">
                    <a:lumMod val="75000"/>
                  </a:schemeClr>
                </a:solidFill>
              </a:rPr>
              <a:t>Literature Review</a:t>
            </a:r>
          </a:p>
          <a:p>
            <a:pPr marL="285750" indent="-285750">
              <a:buFont typeface="Arial" panose="020B0604020202020204" pitchFamily="34" charset="0"/>
              <a:buChar char="•"/>
            </a:pPr>
            <a:r>
              <a:rPr lang="en-US" dirty="0">
                <a:solidFill>
                  <a:schemeClr val="accent3">
                    <a:lumMod val="75000"/>
                  </a:schemeClr>
                </a:solidFill>
              </a:rPr>
              <a:t>Methods</a:t>
            </a:r>
          </a:p>
          <a:p>
            <a:pPr marL="285750" indent="-285750">
              <a:buFont typeface="Arial" panose="020B0604020202020204" pitchFamily="34" charset="0"/>
              <a:buChar char="•"/>
            </a:pPr>
            <a:r>
              <a:rPr lang="en-US" dirty="0">
                <a:solidFill>
                  <a:schemeClr val="accent3">
                    <a:lumMod val="75000"/>
                  </a:schemeClr>
                </a:solidFill>
              </a:rPr>
              <a:t>Results</a:t>
            </a:r>
          </a:p>
          <a:p>
            <a:pPr marL="285750" indent="-285750">
              <a:buFont typeface="Arial" panose="020B0604020202020204" pitchFamily="34" charset="0"/>
              <a:buChar char="•"/>
            </a:pPr>
            <a:r>
              <a:rPr lang="en-US" dirty="0">
                <a:solidFill>
                  <a:schemeClr val="accent3">
                    <a:lumMod val="75000"/>
                  </a:schemeClr>
                </a:solidFill>
              </a:rPr>
              <a:t>Discussion</a:t>
            </a:r>
          </a:p>
          <a:p>
            <a:pPr marL="285750" indent="-285750">
              <a:buFont typeface="Arial" panose="020B0604020202020204" pitchFamily="34" charset="0"/>
              <a:buChar char="•"/>
            </a:pPr>
            <a:r>
              <a:rPr lang="en-US" dirty="0">
                <a:solidFill>
                  <a:schemeClr val="accent3">
                    <a:lumMod val="75000"/>
                  </a:schemeClr>
                </a:solidFill>
              </a:rPr>
              <a:t>Conclusion</a:t>
            </a:r>
          </a:p>
          <a:p>
            <a:pPr marL="285750" indent="-285750">
              <a:buFont typeface="Arial" panose="020B0604020202020204" pitchFamily="34" charset="0"/>
              <a:buChar char="•"/>
            </a:pPr>
            <a:r>
              <a:rPr lang="en-US" dirty="0">
                <a:solidFill>
                  <a:schemeClr val="accent3">
                    <a:lumMod val="75000"/>
                  </a:schemeClr>
                </a:solidFill>
              </a:rPr>
              <a:t>Reference</a:t>
            </a:r>
          </a:p>
        </p:txBody>
      </p:sp>
    </p:spTree>
    <p:extLst>
      <p:ext uri="{BB962C8B-B14F-4D97-AF65-F5344CB8AC3E}">
        <p14:creationId xmlns:p14="http://schemas.microsoft.com/office/powerpoint/2010/main" val="3732702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EB3ECF-920C-184C-970B-7E761D376CB0}"/>
              </a:ext>
            </a:extLst>
          </p:cNvPr>
          <p:cNvSpPr>
            <a:spLocks noGrp="1"/>
          </p:cNvSpPr>
          <p:nvPr>
            <p:ph type="title"/>
          </p:nvPr>
        </p:nvSpPr>
        <p:spPr/>
        <p:txBody>
          <a:bodyPr/>
          <a:lstStyle/>
          <a:p>
            <a:r>
              <a:rPr lang="en-HU" b="1" dirty="0"/>
              <a:t>INTRODUCTION</a:t>
            </a:r>
          </a:p>
        </p:txBody>
      </p:sp>
      <p:sp>
        <p:nvSpPr>
          <p:cNvPr id="19" name="Text Placeholder 18">
            <a:extLst>
              <a:ext uri="{FF2B5EF4-FFF2-40B4-BE49-F238E27FC236}">
                <a16:creationId xmlns:a16="http://schemas.microsoft.com/office/drawing/2014/main" id="{20766C46-426A-464B-8577-C313801B1A2F}"/>
              </a:ext>
            </a:extLst>
          </p:cNvPr>
          <p:cNvSpPr>
            <a:spLocks noGrp="1"/>
          </p:cNvSpPr>
          <p:nvPr>
            <p:ph sz="half" idx="1"/>
          </p:nvPr>
        </p:nvSpPr>
        <p:spPr/>
        <p:txBody>
          <a:bodyPr>
            <a:noAutofit/>
          </a:bodyPr>
          <a:lstStyle/>
          <a:p>
            <a:pPr marL="285750" indent="-285750">
              <a:buFont typeface="Arial" panose="020B0604020202020204" pitchFamily="34" charset="0"/>
              <a:buChar char="•"/>
            </a:pPr>
            <a:r>
              <a:rPr lang="en-US" sz="2000" dirty="0"/>
              <a:t>The way the library staff responds to customer requests reflects their attitude.</a:t>
            </a:r>
            <a:endParaRPr lang="en-HU" sz="2000" dirty="0"/>
          </a:p>
          <a:p>
            <a:pPr marL="285750" indent="-285750">
              <a:buFont typeface="Arial" panose="020B0604020202020204" pitchFamily="34" charset="0"/>
              <a:buChar char="•"/>
            </a:pPr>
            <a:r>
              <a:rPr lang="en-US" sz="2000" dirty="0"/>
              <a:t>A significant relationship exists between the attitude of library staff and the value of services provided by library employees (Oden and Owolabi, 2022).</a:t>
            </a:r>
          </a:p>
          <a:p>
            <a:pPr marL="285750" indent="-285750">
              <a:buFont typeface="Arial" panose="020B0604020202020204" pitchFamily="34" charset="0"/>
              <a:buChar char="•"/>
            </a:pPr>
            <a:r>
              <a:rPr lang="en-US" sz="2000" dirty="0"/>
              <a:t>Librarians believe research data service is an essential service and it will increase the visibility of institutional research and have a greater impact on the field </a:t>
            </a:r>
            <a:r>
              <a:rPr lang="en-GB" sz="2000" dirty="0"/>
              <a:t>(</a:t>
            </a:r>
            <a:r>
              <a:rPr lang="en-GB" sz="2000" dirty="0" err="1"/>
              <a:t>Tenopir</a:t>
            </a:r>
            <a:r>
              <a:rPr lang="en-GB" sz="2000" dirty="0"/>
              <a:t> </a:t>
            </a:r>
            <a:r>
              <a:rPr lang="en-GB" sz="2000" i="1" dirty="0"/>
              <a:t>et al.</a:t>
            </a:r>
            <a:r>
              <a:rPr lang="en-GB" sz="2000" dirty="0"/>
              <a:t>, 2013)</a:t>
            </a:r>
            <a:r>
              <a:rPr lang="en-US" sz="2000" dirty="0"/>
              <a:t>.</a:t>
            </a:r>
          </a:p>
        </p:txBody>
      </p:sp>
      <p:sp>
        <p:nvSpPr>
          <p:cNvPr id="20" name="Text Placeholder 19">
            <a:extLst>
              <a:ext uri="{FF2B5EF4-FFF2-40B4-BE49-F238E27FC236}">
                <a16:creationId xmlns:a16="http://schemas.microsoft.com/office/drawing/2014/main" id="{D5964960-D0EF-8B41-9387-28638A8A408E}"/>
              </a:ext>
            </a:extLst>
          </p:cNvPr>
          <p:cNvSpPr>
            <a:spLocks noGrp="1"/>
          </p:cNvSpPr>
          <p:nvPr>
            <p:ph sz="half" idx="2"/>
          </p:nvPr>
        </p:nvSpPr>
        <p:spPr/>
        <p:txBody>
          <a:bodyPr>
            <a:normAutofit/>
          </a:bodyPr>
          <a:lstStyle/>
          <a:p>
            <a:pPr marL="285750" indent="-285750"/>
            <a:r>
              <a:rPr lang="en-US" sz="2000" dirty="0"/>
              <a:t>Academic libraries' research data services are crucial because they act as hubs for data quality at universities</a:t>
            </a:r>
            <a:r>
              <a:rPr lang="en-HU" sz="2000" dirty="0"/>
              <a:t> (Giarlo, 2013).</a:t>
            </a:r>
          </a:p>
          <a:p>
            <a:pPr marL="285750" indent="-285750">
              <a:buFont typeface="Arial" panose="020B0604020202020204" pitchFamily="34" charset="0"/>
              <a:buChar char="•"/>
            </a:pPr>
            <a:r>
              <a:rPr lang="en-US" sz="2000" dirty="0"/>
              <a:t>A suitable and customized data quality assessment framework, as well as Research Data Service, are required to control and supervise critical data quality control phases (</a:t>
            </a:r>
            <a:r>
              <a:rPr lang="en-US" sz="2000" dirty="0" err="1"/>
              <a:t>Hassenstein</a:t>
            </a:r>
            <a:r>
              <a:rPr lang="en-US" sz="2000" dirty="0"/>
              <a:t> and </a:t>
            </a:r>
            <a:r>
              <a:rPr lang="en-US" sz="2000" dirty="0" err="1"/>
              <a:t>Vanella</a:t>
            </a:r>
            <a:r>
              <a:rPr lang="en-US" sz="2000" dirty="0"/>
              <a:t>, 2022). </a:t>
            </a:r>
          </a:p>
          <a:p>
            <a:pPr marL="285750" indent="-285750">
              <a:buFont typeface="Arial" panose="020B0604020202020204" pitchFamily="34" charset="0"/>
              <a:buChar char="•"/>
            </a:pPr>
            <a:r>
              <a:rPr lang="en-US" sz="2000" dirty="0"/>
              <a:t>These services can provide research communities with audits and verifications of data quality</a:t>
            </a:r>
            <a:r>
              <a:rPr lang="en-HU" sz="2000" dirty="0"/>
              <a:t>.</a:t>
            </a:r>
          </a:p>
        </p:txBody>
      </p:sp>
    </p:spTree>
    <p:extLst>
      <p:ext uri="{BB962C8B-B14F-4D97-AF65-F5344CB8AC3E}">
        <p14:creationId xmlns:p14="http://schemas.microsoft.com/office/powerpoint/2010/main" val="2206942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1FDA0DA2-9254-DA40-9BF3-76EC51B3E945}"/>
              </a:ext>
            </a:extLst>
          </p:cNvPr>
          <p:cNvGraphicFramePr>
            <a:graphicFrameLocks noGrp="1"/>
          </p:cNvGraphicFramePr>
          <p:nvPr>
            <p:ph idx="1"/>
            <p:extLst>
              <p:ext uri="{D42A27DB-BD31-4B8C-83A1-F6EECF244321}">
                <p14:modId xmlns:p14="http://schemas.microsoft.com/office/powerpoint/2010/main" val="1069236214"/>
              </p:ext>
            </p:extLst>
          </p:nvPr>
        </p:nvGraphicFramePr>
        <p:xfrm>
          <a:off x="685800" y="1837665"/>
          <a:ext cx="10820400" cy="4024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719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B90ED-9F40-A148-A185-8E1C500EE7EA}"/>
              </a:ext>
            </a:extLst>
          </p:cNvPr>
          <p:cNvSpPr>
            <a:spLocks noGrp="1"/>
          </p:cNvSpPr>
          <p:nvPr>
            <p:ph type="title"/>
          </p:nvPr>
        </p:nvSpPr>
        <p:spPr/>
        <p:txBody>
          <a:bodyPr/>
          <a:lstStyle/>
          <a:p>
            <a:r>
              <a:rPr lang="en-GB" b="1" dirty="0"/>
              <a:t>R</a:t>
            </a:r>
            <a:r>
              <a:rPr lang="en-HU" b="1" dirty="0"/>
              <a:t>esearch question</a:t>
            </a:r>
          </a:p>
        </p:txBody>
      </p:sp>
      <p:graphicFrame>
        <p:nvGraphicFramePr>
          <p:cNvPr id="4" name="Content Placeholder 3">
            <a:extLst>
              <a:ext uri="{FF2B5EF4-FFF2-40B4-BE49-F238E27FC236}">
                <a16:creationId xmlns:a16="http://schemas.microsoft.com/office/drawing/2014/main" id="{9DD26C0F-EC5D-4D44-BD02-1294717CBDF8}"/>
              </a:ext>
            </a:extLst>
          </p:cNvPr>
          <p:cNvGraphicFramePr>
            <a:graphicFrameLocks noGrp="1"/>
          </p:cNvGraphicFramePr>
          <p:nvPr>
            <p:ph idx="1"/>
            <p:extLst>
              <p:ext uri="{D42A27DB-BD31-4B8C-83A1-F6EECF244321}">
                <p14:modId xmlns:p14="http://schemas.microsoft.com/office/powerpoint/2010/main" val="3880660380"/>
              </p:ext>
            </p:extLst>
          </p:nvPr>
        </p:nvGraphicFramePr>
        <p:xfrm>
          <a:off x="685800" y="2193925"/>
          <a:ext cx="10820400" cy="4024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1364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35D5021-F650-DE49-9626-6A9C60D50573}"/>
              </a:ext>
            </a:extLst>
          </p:cNvPr>
          <p:cNvSpPr>
            <a:spLocks noGrp="1"/>
          </p:cNvSpPr>
          <p:nvPr>
            <p:ph type="title"/>
          </p:nvPr>
        </p:nvSpPr>
        <p:spPr>
          <a:xfrm>
            <a:off x="679525" y="254770"/>
            <a:ext cx="10820400" cy="754634"/>
          </a:xfrm>
        </p:spPr>
        <p:txBody>
          <a:bodyPr/>
          <a:lstStyle/>
          <a:p>
            <a:pPr algn="ctr"/>
            <a:r>
              <a:rPr lang="en-HU" b="1" dirty="0"/>
              <a:t>MODEL and HYPOTHESES</a:t>
            </a:r>
          </a:p>
        </p:txBody>
      </p:sp>
      <p:sp>
        <p:nvSpPr>
          <p:cNvPr id="7" name="Text Placeholder 6">
            <a:extLst>
              <a:ext uri="{FF2B5EF4-FFF2-40B4-BE49-F238E27FC236}">
                <a16:creationId xmlns:a16="http://schemas.microsoft.com/office/drawing/2014/main" id="{57F54810-66EB-2B46-A06E-AC8586AEDA4D}"/>
              </a:ext>
            </a:extLst>
          </p:cNvPr>
          <p:cNvSpPr>
            <a:spLocks noGrp="1"/>
          </p:cNvSpPr>
          <p:nvPr>
            <p:ph type="body" sz="half" idx="2"/>
          </p:nvPr>
        </p:nvSpPr>
        <p:spPr>
          <a:xfrm>
            <a:off x="1024467" y="3429000"/>
            <a:ext cx="10672728" cy="999067"/>
          </a:xfrm>
        </p:spPr>
        <p:txBody>
          <a:bodyPr>
            <a:noAutofit/>
          </a:bodyPr>
          <a:lstStyle/>
          <a:p>
            <a:r>
              <a:rPr lang="en-US" sz="2000" dirty="0"/>
              <a:t>H1: There is a significant relationship between Attitude and Research Data Service.</a:t>
            </a:r>
            <a:endParaRPr lang="en-HU" sz="2000" dirty="0"/>
          </a:p>
          <a:p>
            <a:r>
              <a:rPr lang="en-US" sz="2000" dirty="0"/>
              <a:t>H2: There is a significant relationship between the Research Data Service and Data Quality.</a:t>
            </a:r>
            <a:endParaRPr lang="en-HU" sz="2000" dirty="0"/>
          </a:p>
        </p:txBody>
      </p:sp>
      <p:pic>
        <p:nvPicPr>
          <p:cNvPr id="8" name="Picture Placeholder 7">
            <a:extLst>
              <a:ext uri="{FF2B5EF4-FFF2-40B4-BE49-F238E27FC236}">
                <a16:creationId xmlns:a16="http://schemas.microsoft.com/office/drawing/2014/main" id="{E9FC81E6-0B0D-B948-92DF-4CDB9DDAA68D}"/>
              </a:ext>
            </a:extLst>
          </p:cNvPr>
          <p:cNvPicPr>
            <a:picLocks noGrp="1"/>
          </p:cNvPicPr>
          <p:nvPr>
            <p:ph type="pic" idx="4294967295"/>
          </p:nvPr>
        </p:nvPicPr>
        <p:blipFill rotWithShape="1">
          <a:blip r:embed="rId2">
            <a:extLst>
              <a:ext uri="{28A0092B-C50C-407E-A947-70E740481C1C}">
                <a14:useLocalDpi xmlns:a14="http://schemas.microsoft.com/office/drawing/2010/main" val="0"/>
              </a:ext>
            </a:extLst>
          </a:blip>
          <a:srcRect l="21134" t="39339" r="4246" b="24288"/>
          <a:stretch/>
        </p:blipFill>
        <p:spPr bwMode="auto">
          <a:xfrm>
            <a:off x="2052712" y="968375"/>
            <a:ext cx="8074025" cy="246062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07084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F13BFB-B492-2345-8E5A-32158A24DF6F}"/>
              </a:ext>
            </a:extLst>
          </p:cNvPr>
          <p:cNvSpPr>
            <a:spLocks noGrp="1"/>
          </p:cNvSpPr>
          <p:nvPr>
            <p:ph type="title"/>
          </p:nvPr>
        </p:nvSpPr>
        <p:spPr>
          <a:xfrm>
            <a:off x="685800" y="88515"/>
            <a:ext cx="10820399" cy="766509"/>
          </a:xfrm>
        </p:spPr>
        <p:txBody>
          <a:bodyPr/>
          <a:lstStyle/>
          <a:p>
            <a:r>
              <a:rPr lang="en-GB" b="1" dirty="0"/>
              <a:t>L</a:t>
            </a:r>
            <a:r>
              <a:rPr lang="en-HU" b="1" dirty="0"/>
              <a:t>iterature review</a:t>
            </a:r>
          </a:p>
        </p:txBody>
      </p:sp>
      <p:graphicFrame>
        <p:nvGraphicFramePr>
          <p:cNvPr id="7" name="Content Placeholder 6">
            <a:extLst>
              <a:ext uri="{FF2B5EF4-FFF2-40B4-BE49-F238E27FC236}">
                <a16:creationId xmlns:a16="http://schemas.microsoft.com/office/drawing/2014/main" id="{D6E318A0-E27B-054D-BE31-E80CA86398EC}"/>
              </a:ext>
            </a:extLst>
          </p:cNvPr>
          <p:cNvGraphicFramePr>
            <a:graphicFrameLocks noGrp="1"/>
          </p:cNvGraphicFramePr>
          <p:nvPr>
            <p:ph idx="4294967295"/>
            <p:extLst>
              <p:ext uri="{D42A27DB-BD31-4B8C-83A1-F6EECF244321}">
                <p14:modId xmlns:p14="http://schemas.microsoft.com/office/powerpoint/2010/main" val="2550914219"/>
              </p:ext>
            </p:extLst>
          </p:nvPr>
        </p:nvGraphicFramePr>
        <p:xfrm>
          <a:off x="1020287" y="973777"/>
          <a:ext cx="10485912" cy="36443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5946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A80FB-8BF1-3B40-9D96-7AD4A842766E}"/>
              </a:ext>
            </a:extLst>
          </p:cNvPr>
          <p:cNvSpPr>
            <a:spLocks noGrp="1"/>
          </p:cNvSpPr>
          <p:nvPr>
            <p:ph type="title"/>
          </p:nvPr>
        </p:nvSpPr>
        <p:spPr/>
        <p:txBody>
          <a:bodyPr/>
          <a:lstStyle/>
          <a:p>
            <a:r>
              <a:rPr lang="en-HU" b="1" dirty="0"/>
              <a:t>METHODS</a:t>
            </a:r>
          </a:p>
        </p:txBody>
      </p:sp>
      <p:graphicFrame>
        <p:nvGraphicFramePr>
          <p:cNvPr id="4" name="Content Placeholder 3">
            <a:extLst>
              <a:ext uri="{FF2B5EF4-FFF2-40B4-BE49-F238E27FC236}">
                <a16:creationId xmlns:a16="http://schemas.microsoft.com/office/drawing/2014/main" id="{26A16AE5-B17B-7E46-B793-AD11A1DE8447}"/>
              </a:ext>
            </a:extLst>
          </p:cNvPr>
          <p:cNvGraphicFramePr>
            <a:graphicFrameLocks noGrp="1"/>
          </p:cNvGraphicFramePr>
          <p:nvPr>
            <p:ph idx="1"/>
            <p:extLst>
              <p:ext uri="{D42A27DB-BD31-4B8C-83A1-F6EECF244321}">
                <p14:modId xmlns:p14="http://schemas.microsoft.com/office/powerpoint/2010/main" val="954069231"/>
              </p:ext>
            </p:extLst>
          </p:nvPr>
        </p:nvGraphicFramePr>
        <p:xfrm>
          <a:off x="685800" y="2193925"/>
          <a:ext cx="10820400" cy="4024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8313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45A34-3E87-B04E-BFD7-C4EC866BE46B}"/>
              </a:ext>
            </a:extLst>
          </p:cNvPr>
          <p:cNvSpPr>
            <a:spLocks noGrp="1"/>
          </p:cNvSpPr>
          <p:nvPr>
            <p:ph type="title"/>
          </p:nvPr>
        </p:nvSpPr>
        <p:spPr>
          <a:xfrm>
            <a:off x="685800" y="753533"/>
            <a:ext cx="10820400" cy="802136"/>
          </a:xfrm>
        </p:spPr>
        <p:txBody>
          <a:bodyPr/>
          <a:lstStyle/>
          <a:p>
            <a:pPr algn="ctr"/>
            <a:r>
              <a:rPr lang="en-HU" b="1" dirty="0"/>
              <a:t>RESULTS</a:t>
            </a:r>
          </a:p>
        </p:txBody>
      </p:sp>
      <p:sp>
        <p:nvSpPr>
          <p:cNvPr id="4" name="Content Placeholder 3">
            <a:extLst>
              <a:ext uri="{FF2B5EF4-FFF2-40B4-BE49-F238E27FC236}">
                <a16:creationId xmlns:a16="http://schemas.microsoft.com/office/drawing/2014/main" id="{9BA17DA2-9620-334D-BB3C-7E40F61CE83D}"/>
              </a:ext>
            </a:extLst>
          </p:cNvPr>
          <p:cNvSpPr>
            <a:spLocks noGrp="1"/>
          </p:cNvSpPr>
          <p:nvPr>
            <p:ph type="body" sz="half" idx="2"/>
          </p:nvPr>
        </p:nvSpPr>
        <p:spPr>
          <a:xfrm>
            <a:off x="1665734" y="3364127"/>
            <a:ext cx="10130516" cy="999067"/>
          </a:xfrm>
        </p:spPr>
        <p:txBody>
          <a:bodyPr>
            <a:normAutofit/>
          </a:bodyPr>
          <a:lstStyle/>
          <a:p>
            <a:r>
              <a:rPr lang="en-HU" sz="2000" dirty="0"/>
              <a:t>Academic librarians claim that their libraries provide research data service.</a:t>
            </a:r>
          </a:p>
        </p:txBody>
      </p:sp>
      <p:graphicFrame>
        <p:nvGraphicFramePr>
          <p:cNvPr id="7" name="Table 7">
            <a:extLst>
              <a:ext uri="{FF2B5EF4-FFF2-40B4-BE49-F238E27FC236}">
                <a16:creationId xmlns:a16="http://schemas.microsoft.com/office/drawing/2014/main" id="{8E0E2585-0ED4-2741-9E48-179E1422E968}"/>
              </a:ext>
            </a:extLst>
          </p:cNvPr>
          <p:cNvGraphicFramePr>
            <a:graphicFrameLocks noGrp="1"/>
          </p:cNvGraphicFramePr>
          <p:nvPr>
            <p:ph sz="half" idx="4294967295"/>
            <p:extLst>
              <p:ext uri="{D42A27DB-BD31-4B8C-83A1-F6EECF244321}">
                <p14:modId xmlns:p14="http://schemas.microsoft.com/office/powerpoint/2010/main" val="2423926511"/>
              </p:ext>
            </p:extLst>
          </p:nvPr>
        </p:nvGraphicFramePr>
        <p:xfrm>
          <a:off x="2900210" y="1878006"/>
          <a:ext cx="6379029" cy="1448790"/>
        </p:xfrm>
        <a:graphic>
          <a:graphicData uri="http://schemas.openxmlformats.org/drawingml/2006/table">
            <a:tbl>
              <a:tblPr firstRow="1" bandRow="1">
                <a:tableStyleId>{5C22544A-7EE6-4342-B048-85BDC9FD1C3A}</a:tableStyleId>
              </a:tblPr>
              <a:tblGrid>
                <a:gridCol w="2126343">
                  <a:extLst>
                    <a:ext uri="{9D8B030D-6E8A-4147-A177-3AD203B41FA5}">
                      <a16:colId xmlns:a16="http://schemas.microsoft.com/office/drawing/2014/main" val="3364133354"/>
                    </a:ext>
                  </a:extLst>
                </a:gridCol>
                <a:gridCol w="2126343">
                  <a:extLst>
                    <a:ext uri="{9D8B030D-6E8A-4147-A177-3AD203B41FA5}">
                      <a16:colId xmlns:a16="http://schemas.microsoft.com/office/drawing/2014/main" val="3419337408"/>
                    </a:ext>
                  </a:extLst>
                </a:gridCol>
                <a:gridCol w="2126343">
                  <a:extLst>
                    <a:ext uri="{9D8B030D-6E8A-4147-A177-3AD203B41FA5}">
                      <a16:colId xmlns:a16="http://schemas.microsoft.com/office/drawing/2014/main" val="516439896"/>
                    </a:ext>
                  </a:extLst>
                </a:gridCol>
              </a:tblGrid>
              <a:tr h="482930">
                <a:tc>
                  <a:txBody>
                    <a:bodyPr/>
                    <a:lstStyle/>
                    <a:p>
                      <a:r>
                        <a:rPr lang="en-GB" sz="1600" dirty="0">
                          <a:effectLst/>
                          <a:latin typeface="+mn-lt"/>
                          <a:ea typeface="Times New Roman" panose="02020603050405020304" pitchFamily="18" charset="0"/>
                          <a:cs typeface="Times New Roman" panose="02020603050405020304" pitchFamily="18" charset="0"/>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tc>
                  <a:txBody>
                    <a:bodyPr/>
                    <a:lstStyle/>
                    <a:p>
                      <a:pPr marL="38100" marR="38100" algn="ctr">
                        <a:spcAft>
                          <a:spcPts val="0"/>
                        </a:spcAft>
                      </a:pPr>
                      <a:r>
                        <a:rPr lang="en-GB" sz="1600" dirty="0">
                          <a:effectLst/>
                          <a:latin typeface="+mn-lt"/>
                          <a:ea typeface="Times New Roman" panose="02020603050405020304" pitchFamily="18" charset="0"/>
                          <a:cs typeface="Times New Roman" panose="02020603050405020304" pitchFamily="18" charset="0"/>
                        </a:rPr>
                        <a:t>Frequency</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tc>
                  <a:txBody>
                    <a:bodyPr/>
                    <a:lstStyle/>
                    <a:p>
                      <a:pPr marL="38100" marR="38100" algn="ctr">
                        <a:spcAft>
                          <a:spcPts val="0"/>
                        </a:spcAft>
                      </a:pPr>
                      <a:r>
                        <a:rPr lang="en-GB" sz="1600" dirty="0">
                          <a:effectLst/>
                          <a:latin typeface="+mn-lt"/>
                          <a:ea typeface="Times New Roman" panose="02020603050405020304" pitchFamily="18" charset="0"/>
                          <a:cs typeface="Times New Roman" panose="02020603050405020304" pitchFamily="18" charset="0"/>
                        </a:rPr>
                        <a:t>Percent</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450879501"/>
                  </a:ext>
                </a:extLst>
              </a:tr>
              <a:tr h="482930">
                <a:tc>
                  <a:txBody>
                    <a:bodyPr/>
                    <a:lstStyle/>
                    <a:p>
                      <a:pPr marL="38100" marR="38100">
                        <a:spcAft>
                          <a:spcPts val="0"/>
                        </a:spcAft>
                      </a:pPr>
                      <a:r>
                        <a:rPr lang="en-GB" sz="1600" dirty="0">
                          <a:effectLst/>
                          <a:latin typeface="+mn-lt"/>
                          <a:ea typeface="Times New Roman" panose="02020603050405020304" pitchFamily="18" charset="0"/>
                          <a:cs typeface="Times New Roman" panose="02020603050405020304" pitchFamily="18" charset="0"/>
                        </a:rPr>
                        <a:t>Yes</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dirty="0">
                          <a:effectLst/>
                          <a:latin typeface="+mn-lt"/>
                          <a:ea typeface="Times New Roman" panose="02020603050405020304" pitchFamily="18" charset="0"/>
                          <a:cs typeface="Times New Roman" panose="02020603050405020304" pitchFamily="18" charset="0"/>
                        </a:rPr>
                        <a:t>45</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77.6</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179305494"/>
                  </a:ext>
                </a:extLst>
              </a:tr>
              <a:tr h="482930">
                <a:tc>
                  <a:txBody>
                    <a:bodyPr/>
                    <a:lstStyle/>
                    <a:p>
                      <a:pPr marL="38100" marR="38100">
                        <a:spcAft>
                          <a:spcPts val="0"/>
                        </a:spcAft>
                      </a:pPr>
                      <a:r>
                        <a:rPr lang="en-GB" sz="1600" dirty="0">
                          <a:effectLst/>
                          <a:latin typeface="+mn-lt"/>
                          <a:ea typeface="Times New Roman" panose="02020603050405020304" pitchFamily="18" charset="0"/>
                          <a:cs typeface="Times New Roman" panose="02020603050405020304" pitchFamily="18" charset="0"/>
                        </a:rPr>
                        <a:t>Some</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600" dirty="0">
                          <a:effectLst/>
                          <a:latin typeface="+mn-lt"/>
                          <a:ea typeface="Times New Roman" panose="02020603050405020304" pitchFamily="18" charset="0"/>
                          <a:cs typeface="Times New Roman" panose="02020603050405020304" pitchFamily="18" charset="0"/>
                        </a:rPr>
                        <a:t>13</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tc>
                  <a:txBody>
                    <a:bodyPr/>
                    <a:lstStyle/>
                    <a:p>
                      <a:pPr marL="38100" marR="38100" algn="ctr">
                        <a:spcAft>
                          <a:spcPts val="0"/>
                        </a:spcAft>
                      </a:pPr>
                      <a:r>
                        <a:rPr lang="en-GB" sz="1800" kern="1200" dirty="0">
                          <a:solidFill>
                            <a:schemeClr val="dk1"/>
                          </a:solidFill>
                          <a:effectLst/>
                          <a:latin typeface="+mn-lt"/>
                          <a:ea typeface="+mn-ea"/>
                          <a:cs typeface="+mn-cs"/>
                        </a:rPr>
                        <a:t>22.4</a:t>
                      </a:r>
                      <a:r>
                        <a:rPr lang="en-HU" sz="1600" dirty="0">
                          <a:effectLst/>
                        </a:rPr>
                        <a:t> </a:t>
                      </a:r>
                      <a:endParaRPr lang="en-HU" sz="1600" dirty="0">
                        <a:effectLst/>
                        <a:latin typeface="+mn-lt"/>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827238108"/>
                  </a:ext>
                </a:extLst>
              </a:tr>
            </a:tbl>
          </a:graphicData>
        </a:graphic>
      </p:graphicFrame>
    </p:spTree>
    <p:extLst>
      <p:ext uri="{BB962C8B-B14F-4D97-AF65-F5344CB8AC3E}">
        <p14:creationId xmlns:p14="http://schemas.microsoft.com/office/powerpoint/2010/main" val="3240812424"/>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{04DCF4F9-CEE1-1445-9139-811FE402CB97}tf10001079_mac</Template>
  <TotalTime>83</TotalTime>
  <Words>993</Words>
  <Application>Microsoft Macintosh PowerPoint</Application>
  <PresentationFormat>Widescreen</PresentationFormat>
  <Paragraphs>144</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Century Gothic</vt:lpstr>
      <vt:lpstr>Vapor Trail</vt:lpstr>
      <vt:lpstr>The Relationship Between Attitude, Research Data Service, and Data Quality: A Study in Indonesian State Higher Education Institutions’ Libraries</vt:lpstr>
      <vt:lpstr>OUTLINE</vt:lpstr>
      <vt:lpstr>INTRODUCTION</vt:lpstr>
      <vt:lpstr>PowerPoint Presentation</vt:lpstr>
      <vt:lpstr>Research question</vt:lpstr>
      <vt:lpstr>MODEL and HYPOTHESES</vt:lpstr>
      <vt:lpstr>Literature review</vt:lpstr>
      <vt:lpstr>METHODS</vt:lpstr>
      <vt:lpstr>RESULTS</vt:lpstr>
      <vt:lpstr>RESULTS</vt:lpstr>
      <vt:lpstr>RESULTS</vt:lpstr>
      <vt:lpstr>RESULTS</vt:lpstr>
      <vt:lpstr>RESULTS</vt:lpstr>
      <vt:lpstr>DISCUSSION</vt:lpstr>
      <vt:lpstr>DISCUSSION</vt:lpstr>
      <vt:lpstr>conclusion</vt:lpstr>
      <vt:lpstr>REFERENCE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Relationship Between Attitude, Research Data Service, and Data Quality: A Study in Indonesian State Higher Education Institutions’ Libraries</dc:title>
  <dc:creator>Microsoft Office User</dc:creator>
  <cp:lastModifiedBy>Microsoft Office User</cp:lastModifiedBy>
  <cp:revision>19</cp:revision>
  <dcterms:created xsi:type="dcterms:W3CDTF">2025-08-31T22:08:53Z</dcterms:created>
  <dcterms:modified xsi:type="dcterms:W3CDTF">2025-09-01T19:12:37Z</dcterms:modified>
</cp:coreProperties>
</file>