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353" r:id="rId2"/>
    <p:sldId id="486" r:id="rId3"/>
    <p:sldId id="487" r:id="rId4"/>
    <p:sldId id="431" r:id="rId5"/>
    <p:sldId id="488" r:id="rId6"/>
    <p:sldId id="489" r:id="rId7"/>
    <p:sldId id="565" r:id="rId8"/>
    <p:sldId id="564" r:id="rId9"/>
    <p:sldId id="548" r:id="rId10"/>
    <p:sldId id="549" r:id="rId11"/>
    <p:sldId id="550" r:id="rId12"/>
    <p:sldId id="551" r:id="rId13"/>
    <p:sldId id="552" r:id="rId14"/>
    <p:sldId id="553" r:id="rId15"/>
    <p:sldId id="554" r:id="rId16"/>
    <p:sldId id="555" r:id="rId17"/>
    <p:sldId id="556" r:id="rId18"/>
    <p:sldId id="557" r:id="rId19"/>
    <p:sldId id="558" r:id="rId20"/>
    <p:sldId id="560" r:id="rId21"/>
    <p:sldId id="561" r:id="rId22"/>
    <p:sldId id="563" r:id="rId23"/>
    <p:sldId id="546" r:id="rId24"/>
    <p:sldId id="547" r:id="rId25"/>
    <p:sldId id="510" r:id="rId26"/>
    <p:sldId id="496" r:id="rId27"/>
    <p:sldId id="497" r:id="rId28"/>
    <p:sldId id="498" r:id="rId29"/>
    <p:sldId id="499" r:id="rId30"/>
    <p:sldId id="500" r:id="rId31"/>
    <p:sldId id="501" r:id="rId32"/>
    <p:sldId id="502" r:id="rId33"/>
    <p:sldId id="503" r:id="rId34"/>
    <p:sldId id="504" r:id="rId35"/>
    <p:sldId id="505" r:id="rId36"/>
    <p:sldId id="506" r:id="rId37"/>
    <p:sldId id="507" r:id="rId38"/>
    <p:sldId id="508" r:id="rId39"/>
    <p:sldId id="509" r:id="rId40"/>
    <p:sldId id="544" r:id="rId41"/>
    <p:sldId id="291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88983" autoAdjust="0"/>
  </p:normalViewPr>
  <p:slideViewPr>
    <p:cSldViewPr>
      <p:cViewPr varScale="1">
        <p:scale>
          <a:sx n="65" d="100"/>
          <a:sy n="65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2654"/>
    </p:cViewPr>
  </p:outlineViewPr>
  <p:notesTextViewPr>
    <p:cViewPr>
      <p:scale>
        <a:sx n="400" d="100"/>
        <a:sy n="4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39D85-B87B-4318-9852-3AE04070F8E0}" type="datetimeFigureOut">
              <a:rPr lang="uk-UA" smtClean="0"/>
              <a:pPr/>
              <a:t>08.10.2020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34F30-020D-45EC-BC22-2DB7B3F509E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7E762-6DB3-4902-86AF-E2B2F025C80E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2869-E579-4E0F-BD50-2A3DBA5DC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sz="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V Міжнародна науково-практична конференція </a:t>
            </a:r>
          </a:p>
          <a:p>
            <a:pPr algn="ctr">
              <a:buNone/>
            </a:pP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University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Library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at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a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new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stage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of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social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communications</a:t>
            </a:r>
            <a:r>
              <a:rPr lang="uk-UA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400" b="1" dirty="0" err="1" smtClean="0">
                <a:solidFill>
                  <a:schemeClr val="accent4">
                    <a:lumMod val="50000"/>
                  </a:schemeClr>
                </a:solidFill>
              </a:rPr>
              <a:t>development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uk-UA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dirty="0" smtClean="0">
                <a:solidFill>
                  <a:schemeClr val="accent4">
                    <a:lumMod val="50000"/>
                  </a:schemeClr>
                </a:solidFill>
              </a:rPr>
              <a:t>8 - 9 жовтня 2020 р. </a:t>
            </a:r>
            <a:endParaRPr lang="uk-UA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Емоційне </a:t>
            </a:r>
            <a:r>
              <a:rPr lang="uk-UA" b="1" dirty="0" err="1" smtClean="0">
                <a:solidFill>
                  <a:srgbClr val="FF0000"/>
                </a:solidFill>
              </a:rPr>
              <a:t>ресурсування</a:t>
            </a:r>
            <a:r>
              <a:rPr lang="uk-UA" b="1" dirty="0" smtClean="0">
                <a:solidFill>
                  <a:srgbClr val="FF0000"/>
                </a:solidFill>
              </a:rPr>
              <a:t> як напрям  супроводу співробітників бібліотеки: психологічний практикум</a:t>
            </a:r>
          </a:p>
          <a:p>
            <a:pPr>
              <a:buNone/>
            </a:pPr>
            <a:endParaRPr lang="uk-UA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2000" b="1" dirty="0" smtClean="0">
                <a:solidFill>
                  <a:schemeClr val="accent4">
                    <a:lumMod val="50000"/>
                  </a:schemeClr>
                </a:solidFill>
              </a:rPr>
              <a:t>Кузьменко Тетяна Миколаївна, </a:t>
            </a:r>
          </a:p>
          <a:p>
            <a:pPr>
              <a:buNone/>
            </a:pPr>
            <a:r>
              <a:rPr lang="uk-UA" sz="2000" b="1" dirty="0" smtClean="0">
                <a:solidFill>
                  <a:schemeClr val="accent4">
                    <a:lumMod val="50000"/>
                  </a:schemeClr>
                </a:solidFill>
              </a:rPr>
              <a:t>психолог психологічної консультації</a:t>
            </a:r>
          </a:p>
          <a:p>
            <a:pPr>
              <a:buNone/>
            </a:pPr>
            <a:r>
              <a:rPr lang="uk-UA" sz="2000" b="1" dirty="0" smtClean="0">
                <a:solidFill>
                  <a:schemeClr val="accent4">
                    <a:lumMod val="50000"/>
                  </a:schemeClr>
                </a:solidFill>
              </a:rPr>
              <a:t>Університету Григорія Сковороди у Переяслав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9833" y="170992"/>
            <a:ext cx="6352880" cy="63768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666" y="301312"/>
            <a:ext cx="6360703" cy="624442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5000" y="0"/>
            <a:ext cx="6391998" cy="64485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9500" y="692273"/>
            <a:ext cx="6360703" cy="519081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4999" y="0"/>
            <a:ext cx="6376351" cy="643749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5000" y="170992"/>
            <a:ext cx="6360703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5000" y="301312"/>
            <a:ext cx="6360703" cy="611755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9833" y="170992"/>
            <a:ext cx="6352880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9833" y="170992"/>
            <a:ext cx="6360703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666" y="170992"/>
            <a:ext cx="6360703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\Desktop\120844322_4663117447063742_3935759460926756863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6336704" cy="6324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9833" y="301312"/>
            <a:ext cx="6360703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9499" y="0"/>
            <a:ext cx="5797394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9499" y="170992"/>
            <a:ext cx="6352880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11756" cy="615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Набір метафоричних асоціативних зображень «</a:t>
            </a:r>
            <a:r>
              <a:rPr lang="uk-UA" dirty="0" err="1" smtClean="0">
                <a:solidFill>
                  <a:srgbClr val="FF0000"/>
                </a:solidFill>
              </a:rPr>
              <a:t>Ресурсинг</a:t>
            </a:r>
            <a:r>
              <a:rPr lang="uk-UA" dirty="0" smtClean="0">
                <a:solidFill>
                  <a:srgbClr val="FF0000"/>
                </a:solidFill>
              </a:rPr>
              <a:t>»</a:t>
            </a:r>
          </a:p>
          <a:p>
            <a:pPr algn="ctr">
              <a:buNone/>
            </a:pPr>
            <a:endParaRPr lang="uk-UA" dirty="0"/>
          </a:p>
        </p:txBody>
      </p:sp>
      <p:pic>
        <p:nvPicPr>
          <p:cNvPr id="72706" name="Picture 2" descr="C:\Users\Q\Desktop\оригінал всього\ДЛЯ МИРНОЇ\РЕСУРСИНГ ВЕРСІЯ 2020 1\ресурсинг  75 задній фон календарик  односторонні ламіновані 10 наборів круглі края - копия\78055_w_7001-e1480163633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04902">
            <a:off x="745970" y="1352561"/>
            <a:ext cx="2455737" cy="1637158"/>
          </a:xfrm>
          <a:prstGeom prst="roundRect">
            <a:avLst/>
          </a:prstGeom>
          <a:noFill/>
        </p:spPr>
      </p:pic>
      <p:pic>
        <p:nvPicPr>
          <p:cNvPr id="72707" name="Picture 3" descr="C:\Users\Q\Desktop\оригінал всього\ДЛЯ МИРНОЇ\РЕСУРСИНГ ВЕРСІЯ 2020 1\ресурсинг  75 задній фон календарик  односторонні ламіновані 10 наборів круглі края - копия\94478076_178440093281628_5703334119430160384_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14786">
            <a:off x="238576" y="2947359"/>
            <a:ext cx="2386562" cy="1740571"/>
          </a:xfrm>
          <a:prstGeom prst="roundRect">
            <a:avLst/>
          </a:prstGeom>
          <a:noFill/>
        </p:spPr>
      </p:pic>
      <p:pic>
        <p:nvPicPr>
          <p:cNvPr id="72708" name="Picture 4" descr="C:\Users\Q\Desktop\оригінал всього\ДЛЯ МИРНОЇ\РЕСУРСИНГ ВЕРСІЯ 2020 1\ресурсинг  75 задній фон календарик  односторонні ламіновані 10 наборів круглі края - копия\94530638_543683849895476_8172996325298667520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25154">
            <a:off x="1072931" y="4434639"/>
            <a:ext cx="2520830" cy="1677340"/>
          </a:xfrm>
          <a:prstGeom prst="roundRect">
            <a:avLst/>
          </a:prstGeom>
          <a:noFill/>
        </p:spPr>
      </p:pic>
      <p:pic>
        <p:nvPicPr>
          <p:cNvPr id="72709" name="Picture 5" descr="C:\Users\Q\Desktop\оригінал всього\ДЛЯ МИРНОЇ\РЕСУРСИНГ ВЕРСІЯ 2020 1\ресурсинг  75 задній фон календарик  односторонні ламіновані 10 наборів круглі края - копия\95094575_543427859558334_1835765835168219136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79235">
            <a:off x="2373856" y="3149778"/>
            <a:ext cx="2398380" cy="1631302"/>
          </a:xfrm>
          <a:prstGeom prst="round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 rot="1511651">
            <a:off x="3404200" y="1675379"/>
            <a:ext cx="2232248" cy="1440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 rot="1448486">
            <a:off x="3460723" y="209957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dirty="0" smtClean="0"/>
              <a:t>У мене відсутні заздрощі.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 rot="1511651">
            <a:off x="5348416" y="1603371"/>
            <a:ext cx="2232248" cy="1440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 rot="1599515">
            <a:off x="5544147" y="1910285"/>
            <a:ext cx="2049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dirty="0" smtClean="0"/>
              <a:t>У мене домінують цінності співпраці.</a:t>
            </a:r>
          </a:p>
        </p:txBody>
      </p:sp>
      <p:pic>
        <p:nvPicPr>
          <p:cNvPr id="14" name="Picture 4" descr="C:\Users\Q\Desktop\оригінал всього\ДЛЯ МИРНОЇ\РЕСУРСИНГ ВЕРСІЯ 2020 1\РЕСУРСИНГ\робоч матеріали\колесо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91552">
            <a:off x="195570" y="4999299"/>
            <a:ext cx="2260075" cy="1388232"/>
          </a:xfrm>
          <a:prstGeom prst="roundRect">
            <a:avLst/>
          </a:prstGeom>
          <a:noFill/>
        </p:spPr>
      </p:pic>
      <p:sp>
        <p:nvSpPr>
          <p:cNvPr id="16" name="Скругленный прямоугольник 15"/>
          <p:cNvSpPr/>
          <p:nvPr/>
        </p:nvSpPr>
        <p:spPr>
          <a:xfrm rot="1511651">
            <a:off x="4102728" y="3174329"/>
            <a:ext cx="2232248" cy="33687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Скругленный прямоугольник 16"/>
          <p:cNvSpPr/>
          <p:nvPr/>
        </p:nvSpPr>
        <p:spPr>
          <a:xfrm rot="1511651">
            <a:off x="4624656" y="3411873"/>
            <a:ext cx="1913132" cy="13515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TextBox 17"/>
          <p:cNvSpPr txBox="1"/>
          <p:nvPr/>
        </p:nvSpPr>
        <p:spPr>
          <a:xfrm rot="1534716">
            <a:off x="4015768" y="4725990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1. Якої мети Я хочу досягти, шукаючи ресурси?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 rot="1511651">
            <a:off x="6300904" y="3023804"/>
            <a:ext cx="2232248" cy="33687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кругленный прямоугольник 19"/>
          <p:cNvSpPr/>
          <p:nvPr/>
        </p:nvSpPr>
        <p:spPr>
          <a:xfrm rot="1511651">
            <a:off x="6470099" y="3126381"/>
            <a:ext cx="1887418" cy="312741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 rot="1610799">
            <a:off x="6972351" y="3372875"/>
            <a:ext cx="2049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1200" dirty="0" smtClean="0"/>
              <a:t>РЕСУРСНІ АКТИВНОСТІ</a:t>
            </a:r>
          </a:p>
        </p:txBody>
      </p:sp>
      <p:sp>
        <p:nvSpPr>
          <p:cNvPr id="22" name="TextBox 21"/>
          <p:cNvSpPr txBox="1"/>
          <p:nvPr/>
        </p:nvSpPr>
        <p:spPr>
          <a:xfrm rot="1494178">
            <a:off x="6781033" y="440964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23" name="TextBox 22"/>
          <p:cNvSpPr txBox="1"/>
          <p:nvPr/>
        </p:nvSpPr>
        <p:spPr>
          <a:xfrm rot="1491879">
            <a:off x="6443930" y="3468954"/>
            <a:ext cx="18350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800" dirty="0" err="1" smtClean="0"/>
              <a:t>Виспатися.пппппппппппппппппппп</a:t>
            </a:r>
            <a:endParaRPr lang="uk-UA" sz="800" dirty="0" smtClean="0"/>
          </a:p>
          <a:p>
            <a:pPr lvl="0"/>
            <a:r>
              <a:rPr lang="ru-RU" sz="800" dirty="0" err="1" smtClean="0"/>
              <a:t>Витратити</a:t>
            </a:r>
            <a:r>
              <a:rPr lang="ru-RU" sz="800" dirty="0" smtClean="0"/>
              <a:t> </a:t>
            </a:r>
            <a:r>
              <a:rPr lang="ru-RU" sz="800" dirty="0" err="1" smtClean="0"/>
              <a:t>цілий</a:t>
            </a:r>
            <a:r>
              <a:rPr lang="ru-RU" sz="800" dirty="0" smtClean="0"/>
              <a:t> день на перегляд </a:t>
            </a:r>
            <a:r>
              <a:rPr lang="ru-RU" sz="800" dirty="0" err="1" smtClean="0"/>
              <a:t>фільмів.Таааааааааааааааааааааааа</a:t>
            </a:r>
            <a:endParaRPr lang="uk-UA" sz="800" dirty="0" smtClean="0"/>
          </a:p>
          <a:p>
            <a:pPr lvl="0"/>
            <a:r>
              <a:rPr lang="uk-UA" sz="800" dirty="0" smtClean="0"/>
              <a:t>Вишивати бісером.</a:t>
            </a:r>
          </a:p>
          <a:p>
            <a:pPr lvl="0"/>
            <a:r>
              <a:rPr lang="ru-RU" sz="800" dirty="0" err="1" smtClean="0"/>
              <a:t>Вишивати.ввввввввввввввввввввввв</a:t>
            </a:r>
            <a:endParaRPr lang="ru-RU" sz="800" dirty="0" smtClean="0"/>
          </a:p>
          <a:p>
            <a:pPr lvl="0"/>
            <a:r>
              <a:rPr lang="ru-RU" sz="800" dirty="0" err="1" smtClean="0"/>
              <a:t>Виспатися.ввввввввввввввввввввввв</a:t>
            </a:r>
            <a:endParaRPr lang="uk-UA" sz="800" dirty="0" smtClean="0"/>
          </a:p>
          <a:p>
            <a:pPr lvl="0"/>
            <a:r>
              <a:rPr lang="ru-RU" sz="800" dirty="0" err="1" smtClean="0"/>
              <a:t>Витратити</a:t>
            </a:r>
            <a:r>
              <a:rPr lang="ru-RU" sz="800" dirty="0" smtClean="0"/>
              <a:t> </a:t>
            </a:r>
            <a:r>
              <a:rPr lang="ru-RU" sz="800" dirty="0" err="1" smtClean="0"/>
              <a:t>цілий</a:t>
            </a:r>
            <a:r>
              <a:rPr lang="ru-RU" sz="800" dirty="0" smtClean="0"/>
              <a:t> день на перегляд </a:t>
            </a:r>
            <a:r>
              <a:rPr lang="ru-RU" sz="800" dirty="0" err="1" smtClean="0"/>
              <a:t>фільмів.ввввввввввввввввввввввввв</a:t>
            </a:r>
            <a:endParaRPr lang="uk-UA" sz="800" dirty="0" smtClean="0"/>
          </a:p>
          <a:p>
            <a:pPr lvl="0"/>
            <a:r>
              <a:rPr lang="uk-UA" sz="800" dirty="0" smtClean="0"/>
              <a:t>Вишивати </a:t>
            </a:r>
            <a:r>
              <a:rPr lang="uk-UA" sz="800" dirty="0" err="1" smtClean="0"/>
              <a:t>бісером.вввввввввввввввв</a:t>
            </a:r>
            <a:endParaRPr lang="uk-UA" sz="800" dirty="0" smtClean="0"/>
          </a:p>
          <a:p>
            <a:pPr lvl="0"/>
            <a:r>
              <a:rPr lang="ru-RU" sz="800" dirty="0" err="1" smtClean="0"/>
              <a:t>Вишивати.іііііііііііііііііііііііаамаммммм</a:t>
            </a:r>
            <a:endParaRPr lang="uk-UA" sz="800" dirty="0" smtClean="0"/>
          </a:p>
          <a:p>
            <a:pPr lvl="0"/>
            <a:r>
              <a:rPr lang="ru-RU" sz="800" dirty="0" err="1" smtClean="0"/>
              <a:t>Виспатисяссссссссссссссссссссссссссс</a:t>
            </a:r>
            <a:r>
              <a:rPr lang="ru-RU" sz="800" dirty="0" smtClean="0"/>
              <a:t>.</a:t>
            </a:r>
            <a:endParaRPr lang="uk-UA" sz="800" dirty="0" smtClean="0"/>
          </a:p>
          <a:p>
            <a:pPr lvl="0"/>
            <a:r>
              <a:rPr lang="ru-RU" sz="800" dirty="0" err="1" smtClean="0"/>
              <a:t>Витратити</a:t>
            </a:r>
            <a:r>
              <a:rPr lang="ru-RU" sz="800" dirty="0" smtClean="0"/>
              <a:t> </a:t>
            </a:r>
            <a:r>
              <a:rPr lang="ru-RU" sz="800" dirty="0" err="1" smtClean="0"/>
              <a:t>цілий</a:t>
            </a:r>
            <a:r>
              <a:rPr lang="ru-RU" sz="800" dirty="0" smtClean="0"/>
              <a:t> день на перегляд </a:t>
            </a:r>
            <a:r>
              <a:rPr lang="ru-RU" sz="800" dirty="0" err="1" smtClean="0"/>
              <a:t>фільмів.ммммммммммммммммммм</a:t>
            </a:r>
            <a:endParaRPr lang="uk-UA" sz="800" dirty="0" smtClean="0"/>
          </a:p>
          <a:p>
            <a:pPr lvl="0"/>
            <a:r>
              <a:rPr lang="uk-UA" sz="800" dirty="0" smtClean="0"/>
              <a:t>Вишивати </a:t>
            </a:r>
            <a:r>
              <a:rPr lang="uk-UA" sz="800" dirty="0" err="1" smtClean="0"/>
              <a:t>бісером.ссссссссссссссссс</a:t>
            </a:r>
            <a:endParaRPr lang="uk-UA" sz="800" dirty="0" smtClean="0"/>
          </a:p>
          <a:p>
            <a:pPr lvl="0"/>
            <a:r>
              <a:rPr lang="ru-RU" sz="800" dirty="0" err="1" smtClean="0"/>
              <a:t>Вишивати.сссссссссссссссссссссссссс</a:t>
            </a:r>
            <a:endParaRPr lang="ru-RU" sz="800" dirty="0" smtClean="0"/>
          </a:p>
          <a:p>
            <a:pPr lvl="0"/>
            <a:r>
              <a:rPr lang="ru-RU" sz="800" dirty="0" smtClean="0"/>
              <a:t>сссссссссссссссссссссссссссссссссссссссссссссссссссссссссссссссссссссссссссссаппппппппппппппппппппппппппппппппппппппппппппппппппппппппппппппппппппппппппппппппппппппппппп</a:t>
            </a:r>
          </a:p>
          <a:p>
            <a:pPr lvl="0"/>
            <a:endParaRPr lang="uk-UA" sz="800" dirty="0" smtClean="0"/>
          </a:p>
          <a:p>
            <a:pPr lvl="0"/>
            <a:endParaRPr lang="uk-UA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ПОПРАЦЮЄМО В ЧАТІ. </a:t>
            </a:r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dirty="0" smtClean="0"/>
              <a:t>ПЕРЕГЛЯДАЮЧИ ЗОБРАЖЕННЯ, </a:t>
            </a:r>
          </a:p>
          <a:p>
            <a:pPr algn="ctr">
              <a:buNone/>
            </a:pPr>
            <a:r>
              <a:rPr lang="uk-UA" dirty="0" smtClean="0"/>
              <a:t>ЯКІ БУДУТЬ З</a:t>
            </a:r>
            <a:r>
              <a:rPr lang="en-US" dirty="0" smtClean="0"/>
              <a:t>’</a:t>
            </a:r>
            <a:r>
              <a:rPr lang="uk-UA" dirty="0" smtClean="0"/>
              <a:t>ЯВЛЯТИСЯ НА ЕКРАНІ, ВІДПОВІДАЙТЕ НА ЗАПИТАНЯ:</a:t>
            </a:r>
          </a:p>
          <a:p>
            <a:pPr algn="ctr">
              <a:buNone/>
            </a:pPr>
            <a:r>
              <a:rPr lang="uk-UA" dirty="0" smtClean="0"/>
              <a:t>“В чому мій ресурс?”.</a:t>
            </a:r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dirty="0" smtClean="0"/>
              <a:t>Відповіді записуйте в </a:t>
            </a:r>
            <a:r>
              <a:rPr lang="uk-UA" dirty="0" err="1" smtClean="0"/>
              <a:t>чаті</a:t>
            </a:r>
            <a:r>
              <a:rPr lang="uk-UA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026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39762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66704" cy="449736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2050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78055_w_7001-e14801636338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16924" cy="446449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3074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52590407_1006169396437411_7402235903973785600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869" y="1556792"/>
            <a:ext cx="8774131" cy="423805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4098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388898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58213" cy="4929411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ПРОГРАМА «КОМПАС РЕСУРСУ»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 як один </a:t>
            </a:r>
            <a:r>
              <a:rPr lang="ru-RU" dirty="0" err="1" smtClean="0">
                <a:solidFill>
                  <a:srgbClr val="7030A0"/>
                </a:solidFill>
              </a:rPr>
              <a:t>із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напрямків</a:t>
            </a:r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dirty="0" err="1" smtClean="0">
                <a:solidFill>
                  <a:srgbClr val="7030A0"/>
                </a:solidFill>
              </a:rPr>
              <a:t>психологічного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супроводу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співробітників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бібліотеки</a:t>
            </a:r>
            <a:endParaRPr lang="ru-RU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Мета </a:t>
            </a:r>
            <a:r>
              <a:rPr lang="ru-RU" b="1" dirty="0" err="1" smtClean="0">
                <a:solidFill>
                  <a:srgbClr val="C00000"/>
                </a:solidFill>
              </a:rPr>
              <a:t>програми</a:t>
            </a:r>
            <a:r>
              <a:rPr lang="ru-RU" b="1" dirty="0" smtClean="0">
                <a:solidFill>
                  <a:srgbClr val="C00000"/>
                </a:solidFill>
              </a:rPr>
              <a:t>: </a:t>
            </a:r>
            <a:r>
              <a:rPr lang="ru-RU" dirty="0" err="1" smtClean="0">
                <a:solidFill>
                  <a:srgbClr val="7030A0"/>
                </a:solidFill>
              </a:rPr>
              <a:t>створення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психологічного</a:t>
            </a:r>
            <a:r>
              <a:rPr lang="ru-RU" dirty="0" smtClean="0">
                <a:solidFill>
                  <a:srgbClr val="7030A0"/>
                </a:solidFill>
              </a:rPr>
              <a:t> простору, </a:t>
            </a:r>
            <a:r>
              <a:rPr lang="ru-RU" dirty="0" err="1" smtClean="0">
                <a:solidFill>
                  <a:srgbClr val="7030A0"/>
                </a:solidFill>
              </a:rPr>
              <a:t>що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детермінує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розвиток</a:t>
            </a:r>
            <a:r>
              <a:rPr lang="ru-RU" dirty="0" smtClean="0">
                <a:solidFill>
                  <a:srgbClr val="7030A0"/>
                </a:solidFill>
              </a:rPr>
              <a:t> та </a:t>
            </a:r>
            <a:r>
              <a:rPr lang="ru-RU" dirty="0" err="1" smtClean="0">
                <a:solidFill>
                  <a:srgbClr val="7030A0"/>
                </a:solidFill>
              </a:rPr>
              <a:t>активне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використання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навички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емоційного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саморесурсування</a:t>
            </a:r>
            <a:r>
              <a:rPr lang="ru-RU" dirty="0" smtClean="0">
                <a:solidFill>
                  <a:srgbClr val="7030A0"/>
                </a:solidFill>
              </a:rPr>
              <a:t> у </a:t>
            </a:r>
            <a:r>
              <a:rPr lang="ru-RU" dirty="0" err="1" smtClean="0">
                <a:solidFill>
                  <a:srgbClr val="7030A0"/>
                </a:solidFill>
              </a:rPr>
              <a:t>фахівців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бібліотеки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marL="0" indent="0" algn="just">
              <a:buNone/>
            </a:pPr>
            <a:endParaRPr lang="uk-UA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6146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381809_240615197018327_7897056165568184320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397204" cy="4139381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7170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478076_178440093281628_5703334119430160384_n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632848" cy="504196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0242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616779_2308690399433973_4238395167893094400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388636" cy="490651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1266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625686_170956950798881_287685301852176384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838412" cy="521744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8434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887833_163771948312677_5633388687229190144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995256" cy="490936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2290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691062_445654666255981_7283130714189463552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366225" cy="478539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3314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656889_714411182629951_839603475007406080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34400" cy="480060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5362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710629_254241702292775_5930162187124342784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011" y="1484784"/>
            <a:ext cx="8929989" cy="504056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6386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883229_2397871133845656_3566330956136579072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776865" cy="518457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чому мій ресурс?</a:t>
            </a:r>
            <a:endParaRPr lang="uk-UA" dirty="0"/>
          </a:p>
        </p:txBody>
      </p:sp>
      <p:pic>
        <p:nvPicPr>
          <p:cNvPr id="17410" name="Picture 2" descr="D:\травень\сортувати\оригінал всього\ДЛЯ МИРНОЇ\РЕСУРСИНГ ВЕРСІЯ 2020 1\ресурсинг  75 задній фон календарик  односторонні ламіновані 10 наборів круглі края - копия\94930966_540293496886470_144056536002461696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576828" cy="511256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25315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88640"/>
            <a:ext cx="6606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КОЛЕСО ЖИТТЄВОГО БАЛАНСУ</a:t>
            </a:r>
            <a:endParaRPr lang="uk-UA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C:\Users\Q\Desktop\оригінал всього\ДЛЯ МИРНОЇ\РЕСУРСИНГ ВЕРСІЯ 2020 1\РЕСУРСИНГ\робоч матеріали\колесо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7"/>
            <a:ext cx="9144000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0166" y="952914"/>
            <a:ext cx="6360703" cy="5135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5666" y="692273"/>
            <a:ext cx="5140199" cy="67850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ctr"/>
            <a:r>
              <a:rPr lang="uk" sz="2600" b="1" dirty="0" smtClean="0">
                <a:latin typeface="Monotype Corsiva" pitchFamily="66" charset="0"/>
              </a:rPr>
              <a:t>У </a:t>
            </a:r>
            <a:r>
              <a:rPr lang="uk" sz="2600" b="1" dirty="0">
                <a:latin typeface="Monotype Corsiva" pitchFamily="66" charset="0"/>
              </a:rPr>
              <a:t>тебе </a:t>
            </a:r>
            <a:r>
              <a:rPr lang="uk" sz="2600" b="1" dirty="0" smtClean="0">
                <a:latin typeface="Monotype Corsiva" pitchFamily="66" charset="0"/>
              </a:rPr>
              <a:t>ось стільки</a:t>
            </a:r>
            <a:endParaRPr lang="uk" sz="2600" b="1" dirty="0">
              <a:latin typeface="Monotype Corsiva" pitchFamily="66" charset="0"/>
            </a:endParaRPr>
          </a:p>
          <a:p>
            <a:pPr algn="ctr"/>
            <a:r>
              <a:rPr lang="uk" sz="2600" b="1" dirty="0" smtClean="0">
                <a:latin typeface="Monotype Corsiva" pitchFamily="66" charset="0"/>
              </a:rPr>
              <a:t>РЕСУРСУ.</a:t>
            </a:r>
            <a:endParaRPr lang="uk" sz="26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uk-UA" sz="6000" b="1" dirty="0" smtClean="0">
                <a:solidFill>
                  <a:schemeClr val="accent5">
                    <a:lumMod val="75000"/>
                  </a:schemeClr>
                </a:solidFill>
              </a:rPr>
              <a:t>ДЯКУЮ ЗА УВАГУ!</a:t>
            </a:r>
          </a:p>
          <a:p>
            <a:pPr algn="ctr">
              <a:buNone/>
            </a:pPr>
            <a:r>
              <a:rPr lang="uk-UA" sz="6000" b="1" dirty="0" smtClean="0">
                <a:solidFill>
                  <a:schemeClr val="accent5">
                    <a:lumMod val="75000"/>
                  </a:schemeClr>
                </a:solidFill>
              </a:rPr>
              <a:t>БАЖАЄМО ДОБРА! </a:t>
            </a:r>
          </a:p>
          <a:p>
            <a:pPr algn="ctr">
              <a:buNone/>
            </a:pP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70000" lnSpcReduction="20000"/>
          </a:bodyPr>
          <a:lstStyle/>
          <a:p>
            <a:pPr lvl="1" algn="ctr">
              <a:buNone/>
            </a:pPr>
            <a:r>
              <a:rPr lang="uk-UA" b="1" dirty="0" smtClean="0">
                <a:solidFill>
                  <a:srgbClr val="C00000"/>
                </a:solidFill>
              </a:rPr>
              <a:t>ТЕОРЕТИЧНІ ОСНОВИ ПРОГРАМИ “КОМПАС РЕСУРСУ”</a:t>
            </a:r>
            <a:endParaRPr lang="uk-UA" sz="2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dirty="0" smtClean="0"/>
              <a:t> </a:t>
            </a:r>
            <a:endParaRPr lang="uk-UA" sz="2400" dirty="0" smtClean="0"/>
          </a:p>
          <a:p>
            <a:pPr algn="just"/>
            <a:r>
              <a:rPr lang="uk-UA" dirty="0" smtClean="0"/>
              <a:t>Кожна людина володіє життєвими ресурсами, якими може розпоряджатися та забезпечувати певні процеси. Завдяки особистісним ресурсам забезпечуються потреби у виживанні, безпеці, комфорті, соціалізації і самореалізації. Іншими словами можна сказати, що зовнішні і внутрішні ресурси людини – це його життєва опора. </a:t>
            </a:r>
            <a:endParaRPr lang="uk-UA" sz="2400" dirty="0" smtClean="0"/>
          </a:p>
          <a:p>
            <a:pPr algn="just"/>
            <a:r>
              <a:rPr lang="uk-UA" dirty="0" smtClean="0"/>
              <a:t>У теоретичній концепції С. </a:t>
            </a:r>
            <a:r>
              <a:rPr lang="uk-UA" dirty="0" err="1" smtClean="0"/>
              <a:t>Хобфолла</a:t>
            </a:r>
            <a:r>
              <a:rPr lang="uk-UA" dirty="0" smtClean="0"/>
              <a:t> [</a:t>
            </a:r>
            <a:r>
              <a:rPr lang="en-US" dirty="0" err="1" smtClean="0"/>
              <a:t>Hobfoll</a:t>
            </a:r>
            <a:r>
              <a:rPr lang="en-US" dirty="0" smtClean="0"/>
              <a:t> S</a:t>
            </a:r>
            <a:r>
              <a:rPr lang="uk-UA" dirty="0" smtClean="0"/>
              <a:t>. </a:t>
            </a:r>
            <a:r>
              <a:rPr lang="en-US" dirty="0" smtClean="0"/>
              <a:t>E</a:t>
            </a:r>
            <a:r>
              <a:rPr lang="uk-UA" dirty="0" smtClean="0"/>
              <a:t>. </a:t>
            </a:r>
            <a:r>
              <a:rPr lang="uk-UA" dirty="0" smtClean="0"/>
              <a:t>, 1993] </a:t>
            </a:r>
            <a:r>
              <a:rPr lang="uk-UA" dirty="0" smtClean="0"/>
              <a:t>щодо «консервування ресурсів», знаходимо інформацію про те , що персональними ресурсами означено те, що є цінним для людини та допомагає їй адаптуватися до стресових ситуацій. До персональних ресурсів зачислено ресурси матеріальні (рівень доходів) та нематеріальні (бажання та переконання), зовнішні (соціальні) та внутрішні (самоповага, життєві цілі). </a:t>
            </a:r>
            <a:endParaRPr lang="uk-UA" sz="2400" dirty="0" smtClean="0"/>
          </a:p>
          <a:p>
            <a:pPr algn="just"/>
            <a:r>
              <a:rPr lang="uk-UA" dirty="0" smtClean="0"/>
              <a:t>У наукових джерелах також знаходимо інформацію про інші класифікації ресурсів особистості. Зокрема, у процесі роботи психолог може брати до відому презентовану нижче інформацію.</a:t>
            </a:r>
            <a:endParaRPr lang="uk-UA" sz="2400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i="1" dirty="0" smtClean="0">
                <a:solidFill>
                  <a:srgbClr val="FF0000"/>
                </a:solidFill>
              </a:rPr>
              <a:t>Характеристика особистісних ресурсів</a:t>
            </a:r>
            <a:endParaRPr lang="uk-UA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uk-UA" dirty="0" smtClean="0"/>
              <a:t>Ресурси поділяють на власні (внутрішні) і соціальні (зовнішні).</a:t>
            </a:r>
          </a:p>
          <a:p>
            <a:pPr algn="just"/>
            <a:r>
              <a:rPr lang="uk-UA" b="1" i="1" dirty="0" smtClean="0"/>
              <a:t>Внутрішні ресурси</a:t>
            </a:r>
            <a:r>
              <a:rPr lang="uk-UA" i="1" dirty="0" smtClean="0"/>
              <a:t> </a:t>
            </a:r>
            <a:r>
              <a:rPr lang="uk-UA" dirty="0" smtClean="0"/>
              <a:t>– це психічно-особистісний потенціал людини, а також навички і характер, які підтримують людей зсередини.</a:t>
            </a:r>
          </a:p>
          <a:p>
            <a:pPr algn="just"/>
            <a:r>
              <a:rPr lang="uk-UA" b="1" i="1" dirty="0" smtClean="0"/>
              <a:t>Зовнішні ресурси</a:t>
            </a:r>
            <a:r>
              <a:rPr lang="uk-UA" dirty="0" smtClean="0"/>
              <a:t> – це ті цінності, які виражаються в соціальний статус, зв'язки, матеріальне забезпечення і всьому іншому, що допомагає людині у зовнішньому світі та соціумі. </a:t>
            </a:r>
          </a:p>
          <a:p>
            <a:pPr algn="just"/>
            <a:r>
              <a:rPr lang="uk-UA" dirty="0" smtClean="0"/>
              <a:t>Важливо знати про те, наскільки в житті людини важливі внутрішні ресурси і, яким чином їх слід розвивати, а також використовувати для досягнення успіху. До внутрішніх ресурсів людини можна віднести:</a:t>
            </a:r>
            <a:r>
              <a:rPr lang="uk-UA" i="1" dirty="0" smtClean="0"/>
              <a:t> </a:t>
            </a:r>
            <a:r>
              <a:rPr lang="uk-UA" dirty="0" smtClean="0"/>
              <a:t>– здоров'я (фізичне і психологічне); – характер;</a:t>
            </a:r>
            <a:r>
              <a:rPr lang="uk-UA" i="1" dirty="0" smtClean="0"/>
              <a:t> </a:t>
            </a:r>
            <a:r>
              <a:rPr lang="uk-UA" dirty="0" smtClean="0"/>
              <a:t>– інтелектуальні здібності; – навички, уміння, досвід;</a:t>
            </a:r>
            <a:r>
              <a:rPr lang="uk-UA" i="1" dirty="0" smtClean="0"/>
              <a:t> </a:t>
            </a:r>
            <a:r>
              <a:rPr lang="uk-UA" dirty="0" smtClean="0"/>
              <a:t>– позитивне мислення й емоції; – самооцінку та ідентифікацію; – самовладання; – духовність. Для досягнення успіху і гармонії зі світом саме ці внутрішні ресурси людини повинні бути розвинені до максимального рівня. Багато фахівці в області соціальної психології відзначають, що люди, які займаються самовдосконаленням, в більшості випадків досягають поставлених цілей. У них є можливість контролювати в першу чергу себе, а вже потім брати під контроль ситуації, що оточують їх. Саме такий алгоритм поведінки є правильним для впливу на різні соціальні процеси.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endParaRPr lang="uk-UA" dirty="0" smtClean="0"/>
          </a:p>
          <a:p>
            <a:pPr algn="ctr">
              <a:buNone/>
            </a:pPr>
            <a:r>
              <a:rPr lang="uk-UA" b="1" dirty="0" smtClean="0">
                <a:solidFill>
                  <a:srgbClr val="7030A0"/>
                </a:solidFill>
              </a:rPr>
              <a:t>ЗАВДАННЯ</a:t>
            </a:r>
          </a:p>
          <a:p>
            <a:pPr algn="ctr">
              <a:buNone/>
            </a:pPr>
            <a:r>
              <a:rPr lang="uk-UA" b="1" dirty="0" smtClean="0">
                <a:solidFill>
                  <a:srgbClr val="7030A0"/>
                </a:solidFill>
              </a:rPr>
              <a:t> ПРОГРАМИ ПСИХОЛОГІЧНОГО СУПРОВОДУ СПІВРОБІТНИКІВ БІБЛІОТЕКИ</a:t>
            </a:r>
          </a:p>
          <a:p>
            <a:pPr algn="ctr">
              <a:buNone/>
            </a:pPr>
            <a:r>
              <a:rPr lang="uk-UA" sz="6000" b="1" dirty="0" smtClean="0">
                <a:solidFill>
                  <a:srgbClr val="7030A0"/>
                </a:solidFill>
              </a:rPr>
              <a:t>“КОМПАС РЕСУРСУ”</a:t>
            </a:r>
            <a:endParaRPr lang="uk-UA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666" y="170992"/>
            <a:ext cx="6360703" cy="64319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4999" y="170992"/>
            <a:ext cx="6352880" cy="64319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</TotalTime>
  <Words>448</Words>
  <Application>Microsoft Office PowerPoint</Application>
  <PresentationFormat>Экран (4:3)</PresentationFormat>
  <Paragraphs>82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У чому мій ресурс?</vt:lpstr>
      <vt:lpstr>Слайд 40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Q</cp:lastModifiedBy>
  <cp:revision>384</cp:revision>
  <dcterms:created xsi:type="dcterms:W3CDTF">2015-09-16T16:15:14Z</dcterms:created>
  <dcterms:modified xsi:type="dcterms:W3CDTF">2020-10-08T06:18:06Z</dcterms:modified>
</cp:coreProperties>
</file>