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6" r:id="rId2"/>
    <p:sldMasterId id="2147483714" r:id="rId3"/>
  </p:sldMasterIdLst>
  <p:notesMasterIdLst>
    <p:notesMasterId r:id="rId18"/>
  </p:notesMasterIdLst>
  <p:sldIdLst>
    <p:sldId id="376" r:id="rId4"/>
    <p:sldId id="363" r:id="rId5"/>
    <p:sldId id="368" r:id="rId6"/>
    <p:sldId id="278" r:id="rId7"/>
    <p:sldId id="364" r:id="rId8"/>
    <p:sldId id="375" r:id="rId9"/>
    <p:sldId id="369" r:id="rId10"/>
    <p:sldId id="370" r:id="rId11"/>
    <p:sldId id="365" r:id="rId12"/>
    <p:sldId id="371" r:id="rId13"/>
    <p:sldId id="258" r:id="rId14"/>
    <p:sldId id="366" r:id="rId15"/>
    <p:sldId id="367" r:id="rId16"/>
    <p:sldId id="373" r:id="rId17"/>
  </p:sldIdLst>
  <p:sldSz cx="12192000" cy="6858000"/>
  <p:notesSz cx="6858000" cy="994727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5378"/>
    <a:srgbClr val="D26F00"/>
    <a:srgbClr val="FF9800"/>
    <a:srgbClr val="E7ECF5"/>
    <a:srgbClr val="C7D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6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274F5-F921-4BE5-A176-8101230225B2}" type="datetimeFigureOut">
              <a:rPr lang="uk-UA" smtClean="0"/>
              <a:t>04.10.2023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5"/>
            <a:ext cx="5486400" cy="39167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2F0E4-FDF0-44E9-9ADF-885AD11D5BF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5768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6995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0138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4A672-A511-4667-BE86-09F8741777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1043DF9-61D2-4222-81A8-195FBBC05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AC2F00-5D35-452D-A780-D56B17665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D41F3B-B944-4F47-964C-717363B34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EFA2E4-E360-4121-87F3-748AEC0B1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17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494E10-E73D-44E5-9AF6-FD02BF4BE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CA31912-D71F-4DB8-A7E9-3A4E04165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DF4C03-38D4-4C66-AED6-73EAD9702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ECD06B-D254-40F9-86B0-9A11D63B9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5C8D82-1056-4E5C-9F4D-2C1342CC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C21762A-38D4-4D29-BE98-AC806F19F9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074A7D-21AF-484F-8132-CBFBEFE507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7A4A0C-39EA-4EF0-AE8B-C103D775E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EE1255-1EF3-4032-803A-314EE1223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2B0850-1ED9-4E84-A3AD-5A8D66FC2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006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0059311" y="877033"/>
            <a:ext cx="1732400" cy="5772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9451"/>
            <a:ext cx="11548531" cy="6867451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2" y="1454351"/>
            <a:ext cx="11796669" cy="3949300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4902982" y="5704465"/>
            <a:ext cx="7307772" cy="577328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914400" y="1454333"/>
            <a:ext cx="7157200" cy="39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0930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oogle Shape;43;p4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44" name="Google Shape;44;p4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45" name="Google Shape;45;p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46" name="Google Shape;46;p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" name="Google Shape;47;p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8" name="Google Shape;48;p4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49" name="Google Shape;49;p4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" name="Google Shape;50;p4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51" name="Google Shape;51;p4"/>
          <p:cNvSpPr/>
          <p:nvPr/>
        </p:nvSpPr>
        <p:spPr>
          <a:xfrm>
            <a:off x="10059311" y="877033"/>
            <a:ext cx="1732400" cy="5772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52" name="Google Shape;52;p4"/>
          <p:cNvGrpSpPr/>
          <p:nvPr/>
        </p:nvGrpSpPr>
        <p:grpSpPr>
          <a:xfrm>
            <a:off x="0" y="-9451"/>
            <a:ext cx="11548531" cy="6867451"/>
            <a:chOff x="0" y="-7088"/>
            <a:chExt cx="8661398" cy="5150588"/>
          </a:xfrm>
        </p:grpSpPr>
        <p:sp>
          <p:nvSpPr>
            <p:cNvPr id="53" name="Google Shape;53;p4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" name="Google Shape;54;p4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55" name="Google Shape;55;p4"/>
          <p:cNvGrpSpPr/>
          <p:nvPr/>
        </p:nvGrpSpPr>
        <p:grpSpPr>
          <a:xfrm rot="10800000" flipH="1">
            <a:off x="2" y="1454351"/>
            <a:ext cx="11796669" cy="3949300"/>
            <a:chOff x="-8178042" y="-4493254"/>
            <a:chExt cx="19483598" cy="6522736"/>
          </a:xfrm>
        </p:grpSpPr>
        <p:sp>
          <p:nvSpPr>
            <p:cNvPr id="56" name="Google Shape;56;p4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57" name="Google Shape;57;p4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58" name="Google Shape;58;p4"/>
          <p:cNvSpPr txBox="1">
            <a:spLocks noGrp="1"/>
          </p:cNvSpPr>
          <p:nvPr>
            <p:ph type="body" idx="1"/>
          </p:nvPr>
        </p:nvSpPr>
        <p:spPr>
          <a:xfrm>
            <a:off x="1106367" y="1602667"/>
            <a:ext cx="6787600" cy="366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558786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▰"/>
              <a:defRPr sz="4000" i="1">
                <a:solidFill>
                  <a:srgbClr val="FFFFFF"/>
                </a:solidFill>
              </a:defRPr>
            </a:lvl1pPr>
            <a:lvl2pPr marL="1219170" lvl="1" indent="-558786" rtl="0"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2pPr>
            <a:lvl3pPr marL="1828754" lvl="2" indent="-558786" rtl="0"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3pPr>
            <a:lvl4pPr marL="2438339" lvl="3" indent="-558786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4pPr>
            <a:lvl5pPr marL="3047924" lvl="4" indent="-558786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5pPr>
            <a:lvl6pPr marL="3657509" lvl="5" indent="-558786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6pPr>
            <a:lvl7pPr marL="4267093" lvl="6" indent="-558786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7pPr>
            <a:lvl8pPr marL="4876678" lvl="7" indent="-558786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8pPr>
            <a:lvl9pPr marL="5486263" lvl="8" indent="-558786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4"/>
          <p:cNvSpPr txBox="1"/>
          <p:nvPr/>
        </p:nvSpPr>
        <p:spPr>
          <a:xfrm>
            <a:off x="382133" y="1352767"/>
            <a:ext cx="902000" cy="8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chemeClr val="accent5"/>
                </a:solidFill>
              </a:rPr>
              <a:t>“</a:t>
            </a:r>
            <a:endParaRPr sz="9600" b="1">
              <a:solidFill>
                <a:schemeClr val="accent5"/>
              </a:solidFill>
            </a:endParaRPr>
          </a:p>
        </p:txBody>
      </p:sp>
      <p:sp>
        <p:nvSpPr>
          <p:cNvPr id="60" name="Google Shape;60;p4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64991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63" name="Google Shape;63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64" name="Google Shape;64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71" name="Google Shape;71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72" name="Google Shape;72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3232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1085700" y="1769800"/>
            <a:ext cx="8176800" cy="419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507987">
              <a:spcBef>
                <a:spcPts val="800"/>
              </a:spcBef>
              <a:spcAft>
                <a:spcPts val="0"/>
              </a:spcAft>
              <a:buSzPts val="2400"/>
              <a:buChar char="▰"/>
              <a:defRPr/>
            </a:lvl1pPr>
            <a:lvl2pPr marL="1219170" lvl="1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2pPr>
            <a:lvl3pPr marL="1828754" lvl="2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3pPr>
            <a:lvl4pPr marL="2438339" lvl="3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4pPr>
            <a:lvl5pPr marL="3047924" lvl="4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5pPr>
            <a:lvl6pPr marL="3657509" lvl="5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6pPr>
            <a:lvl7pPr marL="4267093" lvl="6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7pPr>
            <a:lvl8pPr marL="4876678" lvl="7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8pPr>
            <a:lvl9pPr marL="5486263" lvl="8" indent="-507987">
              <a:spcBef>
                <a:spcPts val="1333"/>
              </a:spcBef>
              <a:spcAft>
                <a:spcPts val="1333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17124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1085700" y="2050651"/>
            <a:ext cx="45044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5861497" y="2050651"/>
            <a:ext cx="45044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68765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7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104" name="Google Shape;104;p7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05" name="Google Shape;105;p7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06" name="Google Shape;106;p7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7" name="Google Shape;107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08" name="Google Shape;108;p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09" name="Google Shape;109;p7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10" name="Google Shape;110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11" name="Google Shape;111;p7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112" name="Google Shape;112;p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13" name="Google Shape;113;p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4" name="Google Shape;114;p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6" name="Google Shape;116;p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7" name="Google Shape;117;p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body" idx="1"/>
          </p:nvPr>
        </p:nvSpPr>
        <p:spPr>
          <a:xfrm>
            <a:off x="1160600" y="2060101"/>
            <a:ext cx="29972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▰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▻"/>
              <a:defRPr sz="2400"/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body" idx="2"/>
          </p:nvPr>
        </p:nvSpPr>
        <p:spPr>
          <a:xfrm>
            <a:off x="4311516" y="2060101"/>
            <a:ext cx="29972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▰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▻"/>
              <a:defRPr sz="2400"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body" idx="3"/>
          </p:nvPr>
        </p:nvSpPr>
        <p:spPr>
          <a:xfrm>
            <a:off x="7387533" y="2060101"/>
            <a:ext cx="29972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▰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▻"/>
              <a:defRPr sz="2400"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85160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8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126" name="Google Shape;126;p8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27" name="Google Shape;127;p8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28" name="Google Shape;128;p8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29" name="Google Shape;129;p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30" name="Google Shape;130;p8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31" name="Google Shape;131;p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32" name="Google Shape;132;p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33" name="Google Shape;133;p8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134" name="Google Shape;134;p8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35" name="Google Shape;135;p8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36" name="Google Shape;136;p8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" name="Google Shape;137;p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8" name="Google Shape;138;p8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39" name="Google Shape;139;p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" name="Google Shape;140;p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41" name="Google Shape;141;p8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8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4180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10"/>
          <p:cNvGrpSpPr/>
          <p:nvPr/>
        </p:nvGrpSpPr>
        <p:grpSpPr>
          <a:xfrm rot="10800000">
            <a:off x="-11" y="-2"/>
            <a:ext cx="2937107" cy="894393"/>
            <a:chOff x="5575242" y="4472723"/>
            <a:chExt cx="2202830" cy="670795"/>
          </a:xfrm>
        </p:grpSpPr>
        <p:sp>
          <p:nvSpPr>
            <p:cNvPr id="164" name="Google Shape;164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65" name="Google Shape;165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6" name="Google Shape;166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" name="Google Shape;167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8" name="Google Shape;168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9" name="Google Shape;169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" name="Google Shape;170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71" name="Google Shape;171;p10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172" name="Google Shape;172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73" name="Google Shape;173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4" name="Google Shape;174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" name="Google Shape;175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6" name="Google Shape;176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7" name="Google Shape;177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" name="Google Shape;178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79" name="Google Shape;179;p10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532950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89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65BA28-0ED5-4A87-A044-F4D19CFD2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89823E-591C-4419-86C8-907BEF5FD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5CCAC1-BDC3-4F3C-B4F4-8F7622080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837E29-4CD1-4A78-8319-D8F44B723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27994A-51D2-40C1-B115-709EADB28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953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86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3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3" y="1937810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8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5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9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914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33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53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189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1" y="1066800"/>
            <a:ext cx="2692401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1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357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9" indent="0">
              <a:buNone/>
              <a:defRPr sz="1333" b="1"/>
            </a:lvl2pPr>
            <a:lvl3pPr marL="609638" indent="0">
              <a:buNone/>
              <a:defRPr sz="1200" b="1"/>
            </a:lvl3pPr>
            <a:lvl4pPr marL="914457" indent="0">
              <a:buNone/>
              <a:defRPr sz="1067" b="1"/>
            </a:lvl4pPr>
            <a:lvl5pPr marL="1219276" indent="0">
              <a:buNone/>
              <a:defRPr sz="1067" b="1"/>
            </a:lvl5pPr>
            <a:lvl6pPr marL="1524096" indent="0">
              <a:buNone/>
              <a:defRPr sz="1067" b="1"/>
            </a:lvl6pPr>
            <a:lvl7pPr marL="1828914" indent="0">
              <a:buNone/>
              <a:defRPr sz="1067" b="1"/>
            </a:lvl7pPr>
            <a:lvl8pPr marL="2133733" indent="0">
              <a:buNone/>
              <a:defRPr sz="1067" b="1"/>
            </a:lvl8pPr>
            <a:lvl9pPr marL="2438553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6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9" indent="0">
              <a:buNone/>
              <a:defRPr sz="1333" b="1"/>
            </a:lvl2pPr>
            <a:lvl3pPr marL="609638" indent="0">
              <a:buNone/>
              <a:defRPr sz="1200" b="1"/>
            </a:lvl3pPr>
            <a:lvl4pPr marL="914457" indent="0">
              <a:buNone/>
              <a:defRPr sz="1067" b="1"/>
            </a:lvl4pPr>
            <a:lvl5pPr marL="1219276" indent="0">
              <a:buNone/>
              <a:defRPr sz="1067" b="1"/>
            </a:lvl5pPr>
            <a:lvl6pPr marL="1524096" indent="0">
              <a:buNone/>
              <a:defRPr sz="1067" b="1"/>
            </a:lvl6pPr>
            <a:lvl7pPr marL="1828914" indent="0">
              <a:buNone/>
              <a:defRPr sz="1067" b="1"/>
            </a:lvl7pPr>
            <a:lvl8pPr marL="2133733" indent="0">
              <a:buNone/>
              <a:defRPr sz="1067" b="1"/>
            </a:lvl8pPr>
            <a:lvl9pPr marL="2438553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6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42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7656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8188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8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5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9" indent="0">
              <a:buNone/>
              <a:defRPr sz="800"/>
            </a:lvl2pPr>
            <a:lvl3pPr marL="609638" indent="0">
              <a:buNone/>
              <a:defRPr sz="667"/>
            </a:lvl3pPr>
            <a:lvl4pPr marL="914457" indent="0">
              <a:buNone/>
              <a:defRPr sz="600"/>
            </a:lvl4pPr>
            <a:lvl5pPr marL="1219276" indent="0">
              <a:buNone/>
              <a:defRPr sz="600"/>
            </a:lvl5pPr>
            <a:lvl6pPr marL="1524096" indent="0">
              <a:buNone/>
              <a:defRPr sz="600"/>
            </a:lvl6pPr>
            <a:lvl7pPr marL="1828914" indent="0">
              <a:buNone/>
              <a:defRPr sz="600"/>
            </a:lvl7pPr>
            <a:lvl8pPr marL="2133733" indent="0">
              <a:buNone/>
              <a:defRPr sz="600"/>
            </a:lvl8pPr>
            <a:lvl9pPr marL="2438553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362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9" indent="0">
              <a:buNone/>
              <a:defRPr sz="1867"/>
            </a:lvl2pPr>
            <a:lvl3pPr marL="609638" indent="0">
              <a:buNone/>
              <a:defRPr sz="1600"/>
            </a:lvl3pPr>
            <a:lvl4pPr marL="914457" indent="0">
              <a:buNone/>
              <a:defRPr sz="1333"/>
            </a:lvl4pPr>
            <a:lvl5pPr marL="1219276" indent="0">
              <a:buNone/>
              <a:defRPr sz="1333"/>
            </a:lvl5pPr>
            <a:lvl6pPr marL="1524096" indent="0">
              <a:buNone/>
              <a:defRPr sz="1333"/>
            </a:lvl6pPr>
            <a:lvl7pPr marL="1828914" indent="0">
              <a:buNone/>
              <a:defRPr sz="1333"/>
            </a:lvl7pPr>
            <a:lvl8pPr marL="2133733" indent="0">
              <a:buNone/>
              <a:defRPr sz="1333"/>
            </a:lvl8pPr>
            <a:lvl9pPr marL="2438553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9" indent="0">
              <a:buNone/>
              <a:defRPr sz="800"/>
            </a:lvl2pPr>
            <a:lvl3pPr marL="609638" indent="0">
              <a:buNone/>
              <a:defRPr sz="667"/>
            </a:lvl3pPr>
            <a:lvl4pPr marL="914457" indent="0">
              <a:buNone/>
              <a:defRPr sz="600"/>
            </a:lvl4pPr>
            <a:lvl5pPr marL="1219276" indent="0">
              <a:buNone/>
              <a:defRPr sz="600"/>
            </a:lvl5pPr>
            <a:lvl6pPr marL="1524096" indent="0">
              <a:buNone/>
              <a:defRPr sz="600"/>
            </a:lvl6pPr>
            <a:lvl7pPr marL="1828914" indent="0">
              <a:buNone/>
              <a:defRPr sz="600"/>
            </a:lvl7pPr>
            <a:lvl8pPr marL="2133733" indent="0">
              <a:buNone/>
              <a:defRPr sz="600"/>
            </a:lvl8pPr>
            <a:lvl9pPr marL="2438553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0254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8617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3"/>
            <a:ext cx="1371601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3"/>
            <a:ext cx="4013201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03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EAD970-7B3D-44EA-9A08-58CB155C8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EB9900-40CD-40B0-B035-22843F3E6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95627D-64C6-4CF5-A16D-33B36650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7EE1B8-B513-4AC7-8F60-7D04E7E7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04D7E7-906F-43AA-91D8-B4D403B7E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56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EF92E3-223A-415D-9496-B06EE95C9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EA2721-0ED3-4C92-B944-8BABCF10AF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77D2517-D124-44E7-AF76-F1F70CA828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A4ABE1-9843-4289-A2B8-CEDD92ADA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C2E9902-09F6-4473-8A67-D912C08CF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CBE78D-DF30-46AA-8179-51B5545A0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457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631FB-EF5D-4979-8287-1D0D840AF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3B97DF9-45CA-46F6-B9AC-3D95A3BA1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92C1BDB-4F3B-4BCB-96A8-097F273390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D6628EC-A644-4AFD-B281-037326D548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3C60BEC-9255-4DE5-8F33-C5304DBF08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0F0AFED-B0CF-46C3-AEDB-D382E91CA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7C8861-2F04-435F-82A6-DD8559F33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CAA6C9A-A33B-4573-9722-576E6DF84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427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D57EB5-4B65-4480-B35E-12FF39CC1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C5F411B-0220-4D5F-A87E-F5B00A193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40AE728-35E2-4A6B-8C84-1DB85DB6D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9431821-1FC4-4354-B6AE-2D3184352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28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46517CA-3ECF-4560-9887-5283AF898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B6AE1C4-7C44-4751-916F-48EC6A382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18515E4-2510-4557-B66B-E64F4E3DA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161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1B89BF-1AC7-4BAE-8188-1474169F2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06573E-E7FA-41A9-AB45-850104988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CB8472-E6B3-4254-8B4D-67778849C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0B5BAF-DEFF-45E3-B91D-8B364E39C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5D3CF8-7A7F-4327-AC6E-A7AC6D098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49C163-E77C-4AF3-95CA-6FFAD6426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197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D28F5E-F447-439E-9EFC-6A1E13986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B955F8D-193B-4D1E-A5F5-83B04D0DFB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0C6C9F-6424-4C91-9D7F-B492D9E956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8D88CE-343A-4EF2-83A0-2266DB9DB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47985F-DC66-4EFF-B0B7-AFFBE5C0A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8CB182-3CB7-408B-8FB5-1B63DC49D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54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D2590-C84F-407A-9375-9AEC725C4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9ACF8F-B455-4BF9-B6B2-C706E6865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A972E3-206C-4C06-AB5E-DA2E0928D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DC6EC-96E6-440C-958D-C625BC4CE385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0CBBE7-4D19-4880-BDC0-2DC0A5D4BF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83BAA9-8EB5-4D4D-8B7C-E0DB8E4D63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E65D0-05B3-4610-B198-A494F2D47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64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85700" y="1769800"/>
            <a:ext cx="8176800" cy="41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▰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6084085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1" y="4237568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4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609638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5" indent="-228615" algn="l" defTabSz="609638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31" indent="-190512" algn="l" defTabSz="609638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47" indent="-152410" algn="l" defTabSz="609638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67" indent="-152410" algn="l" defTabSz="609638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86" indent="-152410" algn="l" defTabSz="609638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505" indent="-152410" algn="l" defTabSz="609638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324" indent="-152410" algn="l" defTabSz="609638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43" indent="-152410" algn="l" defTabSz="609638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62" indent="-152410" algn="l" defTabSz="609638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9" algn="l" defTabSz="60963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8" algn="l" defTabSz="60963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57" algn="l" defTabSz="60963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76" algn="l" defTabSz="60963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96" algn="l" defTabSz="60963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914" algn="l" defTabSz="60963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33" algn="l" defTabSz="60963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53" algn="l" defTabSz="60963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"/>
          <p:cNvSpPr txBox="1">
            <a:spLocks noGrp="1"/>
          </p:cNvSpPr>
          <p:nvPr>
            <p:ph type="ctrTitle"/>
          </p:nvPr>
        </p:nvSpPr>
        <p:spPr>
          <a:xfrm>
            <a:off x="436880" y="1837838"/>
            <a:ext cx="10689312" cy="239105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uk-UA" sz="4000" dirty="0"/>
              <a:t>ОРГАНІЗАЦІЯ УПРАВЛІННЯ ЗНАННЯМИ </a:t>
            </a:r>
            <a:br>
              <a:rPr lang="uk-UA" sz="4000" dirty="0"/>
            </a:br>
            <a:r>
              <a:rPr lang="uk-UA" sz="4000" dirty="0"/>
              <a:t>В КОНТЕКСТІ ЛІБГАЙДІВ </a:t>
            </a:r>
            <a:br>
              <a:rPr lang="uk-UA" sz="4000" dirty="0"/>
            </a:br>
            <a:r>
              <a:rPr lang="uk-UA" sz="4000" dirty="0"/>
              <a:t>БІБЛІОТЕКИ СУМДУ</a:t>
            </a:r>
            <a:endParaRPr lang="ru-RU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8742557" y="5656122"/>
            <a:ext cx="4381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uk-UA" sz="2400" b="1" kern="0" dirty="0">
                <a:solidFill>
                  <a:srgbClr val="FFFFFF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  <a:sym typeface="Arial"/>
              </a:rPr>
              <a:t>КРИЦЬКА ОЛЬГА</a:t>
            </a:r>
            <a:endParaRPr lang="ru-RU" sz="2400" b="1" kern="0" dirty="0">
              <a:solidFill>
                <a:srgbClr val="FFFFFF"/>
              </a:solidFill>
              <a:latin typeface="Roboto Condensed" panose="020B0604020202020204" charset="0"/>
              <a:ea typeface="Roboto Condensed" panose="020B0604020202020204" charset="0"/>
              <a:cs typeface="Arial"/>
              <a:sym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7782" y="4407879"/>
            <a:ext cx="23764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uk-UA" sz="3000" b="1" kern="0" dirty="0">
                <a:solidFill>
                  <a:srgbClr val="FFFFFF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  <a:sym typeface="Arial"/>
              </a:rPr>
              <a:t>2023</a:t>
            </a:r>
            <a:endParaRPr lang="ru-RU" sz="3000" b="1" kern="0" dirty="0">
              <a:solidFill>
                <a:srgbClr val="FFFFFF"/>
              </a:solidFill>
              <a:latin typeface="Roboto Condensed" panose="020B0604020202020204" charset="0"/>
              <a:ea typeface="Roboto Condensed" panose="020B0604020202020204" charset="0"/>
              <a:cs typeface="Arial"/>
              <a:sym typeface="Arial"/>
            </a:endParaRPr>
          </a:p>
        </p:txBody>
      </p:sp>
      <p:pic>
        <p:nvPicPr>
          <p:cNvPr id="1030" name="Picture 6" descr="Лицензия Creative Commo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12" y="6238240"/>
            <a:ext cx="1170045" cy="41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216157" y="6150114"/>
            <a:ext cx="60520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fontAlgn="ctr">
              <a:buClr>
                <a:srgbClr val="000000"/>
              </a:buClr>
            </a:pPr>
            <a:r>
              <a:rPr lang="ru-RU" sz="1400" kern="0" dirty="0" err="1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</a:rPr>
              <a:t>Л</a:t>
            </a:r>
            <a:r>
              <a:rPr lang="ru-RU" sz="1400" kern="0" dirty="0" err="1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іцензі</a:t>
            </a:r>
            <a:r>
              <a:rPr lang="uk-UA" sz="1400" kern="0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я</a:t>
            </a:r>
            <a:r>
              <a:rPr lang="ru-RU" sz="1400" kern="0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lang="en-US" sz="1400" kern="0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Creative Commons «Attribution-</a:t>
            </a:r>
            <a:r>
              <a:rPr lang="en-US" sz="1400" kern="0" dirty="0" err="1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ShareAlike</a:t>
            </a:r>
            <a:r>
              <a:rPr lang="en-US" sz="1400" kern="0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» </a:t>
            </a:r>
            <a:endParaRPr lang="uk-UA" sz="1400" kern="0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Arial"/>
              <a:hlinkClick r:id="rId3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defTabSz="1219170" fontAlgn="ctr">
              <a:buClr>
                <a:srgbClr val="000000"/>
              </a:buClr>
            </a:pPr>
            <a:r>
              <a:rPr lang="en-US" sz="1400" kern="0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( </a:t>
            </a:r>
            <a:r>
              <a:rPr lang="uk-UA" sz="1400" kern="0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Зазначення авторства</a:t>
            </a:r>
            <a:r>
              <a:rPr lang="ru-RU" sz="1400" kern="0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-На тих самих </a:t>
            </a:r>
            <a:r>
              <a:rPr lang="ru-RU" sz="1400" kern="0" dirty="0" err="1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умовах</a:t>
            </a:r>
            <a:r>
              <a:rPr lang="ru-RU" sz="1400" kern="0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) 4.0 </a:t>
            </a:r>
            <a:r>
              <a:rPr lang="ru-RU" sz="1400" kern="0" dirty="0" err="1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Міжнародна</a:t>
            </a:r>
            <a:r>
              <a:rPr lang="ru-RU" sz="12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/>
            </a:r>
            <a:br>
              <a:rPr lang="ru-RU" sz="12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</a:br>
            <a:endParaRPr lang="ru-RU" sz="12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8" name="Рисунок 7" descr="Изображение выглядит как текст, Шрифт, снимок экрана,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B3EEADA1-5526-6CE6-E7EA-64E59C0AC44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880" y="207586"/>
            <a:ext cx="3981358" cy="1158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010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A10397-FD5E-479B-83C6-CA705AB8B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29" y="0"/>
            <a:ext cx="12123741" cy="823637"/>
          </a:xfrm>
          <a:prstGeom prst="rect">
            <a:avLst/>
          </a:prstGeom>
          <a:solidFill>
            <a:srgbClr val="203B54"/>
          </a:solidFill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3D5855-23AA-4324-9A01-DEE7BC4A3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13" y="1916976"/>
            <a:ext cx="3109712" cy="484631"/>
          </a:xfrm>
          <a:prstGeom prst="rect">
            <a:avLst/>
          </a:prstGeom>
          <a:solidFill>
            <a:srgbClr val="013A69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A966AD-3336-4C37-891D-78729042E3CF}"/>
              </a:ext>
            </a:extLst>
          </p:cNvPr>
          <p:cNvSpPr txBox="1"/>
          <p:nvPr/>
        </p:nvSpPr>
        <p:spPr>
          <a:xfrm>
            <a:off x="766525" y="1108695"/>
            <a:ext cx="2804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55A11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LIBGUIDES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55A11"/>
              </a:solidFill>
              <a:effectLst/>
              <a:uLnTx/>
              <a:uFillTx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3A65BA31-C1B8-4251-ADF1-63AF37AE4990}"/>
              </a:ext>
            </a:extLst>
          </p:cNvPr>
          <p:cNvSpPr/>
          <p:nvPr/>
        </p:nvSpPr>
        <p:spPr>
          <a:xfrm>
            <a:off x="3785223" y="5325912"/>
            <a:ext cx="417251" cy="484632"/>
          </a:xfrm>
          <a:prstGeom prst="rightArrow">
            <a:avLst/>
          </a:prstGeom>
          <a:solidFill>
            <a:srgbClr val="C55A11"/>
          </a:solidFill>
          <a:ln>
            <a:solidFill>
              <a:srgbClr val="C55A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solidFill>
                  <a:srgbClr val="C00000"/>
                </a:solidFill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3BA4E5-52C3-00DC-4C77-BFD0967B6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573" y="2566475"/>
            <a:ext cx="7172746" cy="4051273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FF7ACF-2F1F-B369-E010-95162F951D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413" y="2563557"/>
            <a:ext cx="3139712" cy="4054191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376680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A10397-FD5E-479B-83C6-CA705AB8B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29" y="0"/>
            <a:ext cx="12123741" cy="823637"/>
          </a:xfrm>
          <a:prstGeom prst="rect">
            <a:avLst/>
          </a:prstGeom>
          <a:solidFill>
            <a:srgbClr val="203B54"/>
          </a:solidFill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3D5855-23AA-4324-9A01-DEE7BC4A3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13" y="1916976"/>
            <a:ext cx="3109712" cy="484631"/>
          </a:xfrm>
          <a:prstGeom prst="rect">
            <a:avLst/>
          </a:prstGeom>
          <a:solidFill>
            <a:srgbClr val="013A69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A966AD-3336-4C37-891D-78729042E3CF}"/>
              </a:ext>
            </a:extLst>
          </p:cNvPr>
          <p:cNvSpPr txBox="1"/>
          <p:nvPr/>
        </p:nvSpPr>
        <p:spPr>
          <a:xfrm>
            <a:off x="840775" y="1141616"/>
            <a:ext cx="2804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55A11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LIBGUIDES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55A11"/>
              </a:solidFill>
              <a:effectLst/>
              <a:uLnTx/>
              <a:uFillTx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3A65BA31-C1B8-4251-ADF1-63AF37AE4990}"/>
              </a:ext>
            </a:extLst>
          </p:cNvPr>
          <p:cNvSpPr/>
          <p:nvPr/>
        </p:nvSpPr>
        <p:spPr>
          <a:xfrm>
            <a:off x="3644935" y="3676146"/>
            <a:ext cx="417251" cy="484632"/>
          </a:xfrm>
          <a:prstGeom prst="rightArrow">
            <a:avLst/>
          </a:prstGeom>
          <a:solidFill>
            <a:srgbClr val="C55A11"/>
          </a:solidFill>
          <a:ln>
            <a:solidFill>
              <a:srgbClr val="C55A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solidFill>
                  <a:srgbClr val="C00000"/>
                </a:solidFill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298288C-9FE1-B484-7018-3D3E2F498B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413" y="2939805"/>
            <a:ext cx="3250349" cy="2749795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22A6BA0-3B1D-3F3A-A300-E37A30032B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2714" y="2401607"/>
            <a:ext cx="7543414" cy="34544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0A00C24-CB43-74BB-9412-E244F3DBBF4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7397" y="1636428"/>
            <a:ext cx="7543414" cy="561095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C2A29E0-DF3E-72B5-AA90-15603BE2C50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295"/>
          <a:stretch/>
        </p:blipFill>
        <p:spPr>
          <a:xfrm>
            <a:off x="7112000" y="931521"/>
            <a:ext cx="1371600" cy="561095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3C2890F-5103-FF5A-9EA5-D47FCCB3F2E1}"/>
              </a:ext>
            </a:extLst>
          </p:cNvPr>
          <p:cNvSpPr/>
          <p:nvPr/>
        </p:nvSpPr>
        <p:spPr>
          <a:xfrm>
            <a:off x="10525760" y="1792940"/>
            <a:ext cx="995680" cy="337750"/>
          </a:xfrm>
          <a:prstGeom prst="rect">
            <a:avLst/>
          </a:prstGeom>
          <a:noFill/>
          <a:ln w="38100">
            <a:solidFill>
              <a:srgbClr val="D26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7429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7A3FA5A-CDBD-ED4A-B596-75AABD0F02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28274"/>
          </a:xfrm>
          <a:prstGeom prst="rect">
            <a:avLst/>
          </a:prstGeom>
          <a:solidFill>
            <a:srgbClr val="203B54"/>
          </a:solidFill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A5577AC-2998-4913-81FA-D66955F79974}"/>
              </a:ext>
            </a:extLst>
          </p:cNvPr>
          <p:cNvSpPr/>
          <p:nvPr/>
        </p:nvSpPr>
        <p:spPr>
          <a:xfrm>
            <a:off x="8453120" y="192402"/>
            <a:ext cx="1371600" cy="443469"/>
          </a:xfrm>
          <a:prstGeom prst="rect">
            <a:avLst/>
          </a:prstGeom>
          <a:noFill/>
          <a:ln w="38100">
            <a:solidFill>
              <a:srgbClr val="D26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D76E67A-2E43-5E9E-F107-550C81E5BFE1}"/>
              </a:ext>
            </a:extLst>
          </p:cNvPr>
          <p:cNvSpPr/>
          <p:nvPr/>
        </p:nvSpPr>
        <p:spPr>
          <a:xfrm>
            <a:off x="5384800" y="3681510"/>
            <a:ext cx="1778000" cy="626330"/>
          </a:xfrm>
          <a:prstGeom prst="rect">
            <a:avLst/>
          </a:prstGeom>
          <a:noFill/>
          <a:ln w="38100">
            <a:solidFill>
              <a:srgbClr val="D26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C098A9-0FA7-C5CD-0FD0-9F3E3153F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00" y="1377272"/>
            <a:ext cx="11065199" cy="52963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7A8D37-AC77-BE7E-8C7D-A5ACBF19CCBB}"/>
              </a:ext>
            </a:extLst>
          </p:cNvPr>
          <p:cNvSpPr txBox="1"/>
          <p:nvPr/>
        </p:nvSpPr>
        <p:spPr>
          <a:xfrm>
            <a:off x="7884160" y="1974334"/>
            <a:ext cx="333248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D26F00"/>
            </a:solidFill>
          </a:ln>
        </p:spPr>
        <p:txBody>
          <a:bodyPr wrap="square">
            <a:spAutoFit/>
          </a:bodyPr>
          <a:lstStyle/>
          <a:p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srgbClr val="D26F0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ПРЕДМЕТНІ БІБЛІОТЕКАРІ</a:t>
            </a:r>
            <a:endParaRPr lang="uk-UA" dirty="0">
              <a:solidFill>
                <a:srgbClr val="D26F0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4763017-ED8E-1A5B-DFF0-39302DEF5749}"/>
              </a:ext>
            </a:extLst>
          </p:cNvPr>
          <p:cNvSpPr/>
          <p:nvPr/>
        </p:nvSpPr>
        <p:spPr>
          <a:xfrm>
            <a:off x="609600" y="1900197"/>
            <a:ext cx="1808480" cy="568683"/>
          </a:xfrm>
          <a:prstGeom prst="rect">
            <a:avLst/>
          </a:prstGeom>
          <a:noFill/>
          <a:ln w="38100">
            <a:solidFill>
              <a:srgbClr val="D26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1437F32-E832-BDFE-8F0A-75076CAFA5F9}"/>
              </a:ext>
            </a:extLst>
          </p:cNvPr>
          <p:cNvSpPr/>
          <p:nvPr/>
        </p:nvSpPr>
        <p:spPr>
          <a:xfrm>
            <a:off x="2743200" y="1900196"/>
            <a:ext cx="2153920" cy="568684"/>
          </a:xfrm>
          <a:prstGeom prst="rect">
            <a:avLst/>
          </a:prstGeom>
          <a:noFill/>
          <a:ln w="38100">
            <a:solidFill>
              <a:srgbClr val="D26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A8BAFCB-A2E0-E065-CBC4-B225C522408C}"/>
              </a:ext>
            </a:extLst>
          </p:cNvPr>
          <p:cNvSpPr/>
          <p:nvPr/>
        </p:nvSpPr>
        <p:spPr>
          <a:xfrm>
            <a:off x="5222240" y="1900197"/>
            <a:ext cx="2057880" cy="568684"/>
          </a:xfrm>
          <a:prstGeom prst="rect">
            <a:avLst/>
          </a:prstGeom>
          <a:noFill/>
          <a:ln w="38100">
            <a:solidFill>
              <a:srgbClr val="D26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7339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13</a:t>
            </a:fld>
            <a:endParaRPr kern="0">
              <a:solidFill>
                <a:srgbClr val="FFFFFF"/>
              </a:solidFill>
            </a:endParaRPr>
          </a:p>
        </p:txBody>
      </p:sp>
      <p:grpSp>
        <p:nvGrpSpPr>
          <p:cNvPr id="194" name="Google Shape;194;p12"/>
          <p:cNvGrpSpPr/>
          <p:nvPr/>
        </p:nvGrpSpPr>
        <p:grpSpPr>
          <a:xfrm>
            <a:off x="391578" y="765489"/>
            <a:ext cx="412055" cy="537497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000" dirty="0"/>
              <a:t>КОМУНІКАЦІЙНИЙ МЕНЕДЖМЕНТ</a:t>
            </a:r>
          </a:p>
        </p:txBody>
      </p:sp>
      <p:pic>
        <p:nvPicPr>
          <p:cNvPr id="1026" name="Picture 2" descr="Немає опису світлини.">
            <a:extLst>
              <a:ext uri="{FF2B5EF4-FFF2-40B4-BE49-F238E27FC236}">
                <a16:creationId xmlns:a16="http://schemas.microsoft.com/office/drawing/2014/main" id="{A642105F-5A90-C0A3-CA49-3806E03F1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3612" y="2756111"/>
            <a:ext cx="4199260" cy="23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Изображение выглядит как текст, электроника, снимок экрана, программное обеспечение&#10;&#10;Автоматически созданное описание">
            <a:extLst>
              <a:ext uri="{FF2B5EF4-FFF2-40B4-BE49-F238E27FC236}">
                <a16:creationId xmlns:a16="http://schemas.microsoft.com/office/drawing/2014/main" id="{83528214-8717-8A3F-0CDA-2BD80ED56C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28" y="2756111"/>
            <a:ext cx="3975679" cy="2236320"/>
          </a:xfrm>
          <a:prstGeom prst="rect">
            <a:avLst/>
          </a:prstGeom>
        </p:spPr>
      </p:pic>
      <p:pic>
        <p:nvPicPr>
          <p:cNvPr id="3" name="Рисунок 2" descr="Изображение выглядит как текст, снимок экрана, Шрифт, линия&#10;&#10;Автоматически созданное описание">
            <a:extLst>
              <a:ext uri="{FF2B5EF4-FFF2-40B4-BE49-F238E27FC236}">
                <a16:creationId xmlns:a16="http://schemas.microsoft.com/office/drawing/2014/main" id="{E3A63118-28C5-E925-0D5C-274A08A655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9259" y="2006035"/>
            <a:ext cx="3009900" cy="45053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ображення, що містить купол&#10;&#10;Автоматично згенерований опис">
            <a:extLst>
              <a:ext uri="{FF2B5EF4-FFF2-40B4-BE49-F238E27FC236}">
                <a16:creationId xmlns:a16="http://schemas.microsoft.com/office/drawing/2014/main" id="{1D0AF618-DB05-DCFE-DC11-679A30448A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542"/>
            <a:ext cx="12049760" cy="67794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2F2663-2DFD-4380-84AE-9035D7830D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8732" y="4058240"/>
            <a:ext cx="3421931" cy="34219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6CE3F5-7EDD-99DF-84D8-DD1B0E0E1ACC}"/>
              </a:ext>
            </a:extLst>
          </p:cNvPr>
          <p:cNvSpPr txBox="1"/>
          <p:nvPr/>
        </p:nvSpPr>
        <p:spPr>
          <a:xfrm>
            <a:off x="6251492" y="1638147"/>
            <a:ext cx="6477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НАДАЄ ДОСТУП  ДО ЗНАНЬ</a:t>
            </a:r>
          </a:p>
          <a:p>
            <a:endParaRPr lang="uk-UA" sz="2800" b="1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ДОПОМАГАЄ ЇХ ЕФЕКТИВНО ВИКОРИСТОВУВАТИ АКАДЕМІЧНІЙ СПІЛЬНОТІ УНІВЕРСИТЕТУ</a:t>
            </a:r>
          </a:p>
          <a:p>
            <a:endParaRPr lang="uk-UA" sz="2800" b="1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СПРИЯЄ ВІДКРИТОМУ </a:t>
            </a:r>
          </a:p>
          <a:p>
            <a:r>
              <a:rPr lang="uk-UA" sz="28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    ОБМІНУ ЗНАННЯМИ </a:t>
            </a:r>
          </a:p>
          <a:p>
            <a:r>
              <a:rPr lang="uk-UA" sz="28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    ДЛЯ ДОСЛІДЖЕНЬ ТА ОСВІТИ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1BC9B6-9BD1-7956-B5B4-1054F1093EAE}"/>
              </a:ext>
            </a:extLst>
          </p:cNvPr>
          <p:cNvSpPr txBox="1"/>
          <p:nvPr/>
        </p:nvSpPr>
        <p:spPr>
          <a:xfrm>
            <a:off x="7414260" y="662034"/>
            <a:ext cx="45034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srgbClr val="D26F0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БІБЛІОТЕКА</a:t>
            </a:r>
          </a:p>
        </p:txBody>
      </p:sp>
    </p:spTree>
    <p:extLst>
      <p:ext uri="{BB962C8B-B14F-4D97-AF65-F5344CB8AC3E}">
        <p14:creationId xmlns:p14="http://schemas.microsoft.com/office/powerpoint/2010/main" val="1780185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а мира PNG фото | PNG Mart">
            <a:extLst>
              <a:ext uri="{FF2B5EF4-FFF2-40B4-BE49-F238E27FC236}">
                <a16:creationId xmlns:a16="http://schemas.microsoft.com/office/drawing/2014/main" id="{88B2CC6D-D4B6-B1F4-6FBA-3AD4357E4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9404" y="879009"/>
            <a:ext cx="10737156" cy="532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9" name="Google Shape;389;p26"/>
          <p:cNvGrpSpPr/>
          <p:nvPr/>
        </p:nvGrpSpPr>
        <p:grpSpPr>
          <a:xfrm>
            <a:off x="2893474" y="2496003"/>
            <a:ext cx="5989346" cy="1174022"/>
            <a:chOff x="-1535283" y="1287960"/>
            <a:chExt cx="11486579" cy="2067200"/>
          </a:xfrm>
        </p:grpSpPr>
        <p:sp>
          <p:nvSpPr>
            <p:cNvPr id="390" name="Google Shape;390;p26"/>
            <p:cNvSpPr/>
            <p:nvPr/>
          </p:nvSpPr>
          <p:spPr>
            <a:xfrm>
              <a:off x="8699476" y="12879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91" name="Google Shape;391;p26"/>
            <p:cNvSpPr/>
            <p:nvPr/>
          </p:nvSpPr>
          <p:spPr>
            <a:xfrm rot="10800000" flipH="1">
              <a:off x="-308909" y="1697039"/>
              <a:ext cx="9030600" cy="12438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92" name="Google Shape;392;p26"/>
            <p:cNvSpPr/>
            <p:nvPr/>
          </p:nvSpPr>
          <p:spPr>
            <a:xfrm rot="10800000" flipH="1">
              <a:off x="8707496" y="1697043"/>
              <a:ext cx="1243800" cy="12438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93" name="Google Shape;393;p26"/>
            <p:cNvSpPr/>
            <p:nvPr/>
          </p:nvSpPr>
          <p:spPr>
            <a:xfrm flipH="1">
              <a:off x="-1535283" y="1697043"/>
              <a:ext cx="1243800" cy="12438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94" name="Google Shape;394;p26"/>
            <p:cNvSpPr/>
            <p:nvPr/>
          </p:nvSpPr>
          <p:spPr>
            <a:xfrm rot="10800000">
              <a:off x="-1535278" y="29408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95" name="Google Shape;395;p26"/>
          <p:cNvGrpSpPr/>
          <p:nvPr/>
        </p:nvGrpSpPr>
        <p:grpSpPr>
          <a:xfrm>
            <a:off x="2929957" y="5638779"/>
            <a:ext cx="5990400" cy="1173600"/>
            <a:chOff x="-1535283" y="1287960"/>
            <a:chExt cx="11486579" cy="2067200"/>
          </a:xfrm>
        </p:grpSpPr>
        <p:sp>
          <p:nvSpPr>
            <p:cNvPr id="396" name="Google Shape;396;p26"/>
            <p:cNvSpPr/>
            <p:nvPr/>
          </p:nvSpPr>
          <p:spPr>
            <a:xfrm>
              <a:off x="8699476" y="12879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97" name="Google Shape;397;p26"/>
            <p:cNvSpPr/>
            <p:nvPr/>
          </p:nvSpPr>
          <p:spPr>
            <a:xfrm rot="10800000" flipH="1">
              <a:off x="-308909" y="1697039"/>
              <a:ext cx="9030600" cy="12438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98" name="Google Shape;398;p26"/>
            <p:cNvSpPr/>
            <p:nvPr/>
          </p:nvSpPr>
          <p:spPr>
            <a:xfrm rot="10800000" flipH="1">
              <a:off x="8707496" y="1697043"/>
              <a:ext cx="1243800" cy="12438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99" name="Google Shape;399;p26"/>
            <p:cNvSpPr/>
            <p:nvPr/>
          </p:nvSpPr>
          <p:spPr>
            <a:xfrm flipH="1">
              <a:off x="-1535283" y="1697043"/>
              <a:ext cx="1243800" cy="12438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400" name="Google Shape;400;p26"/>
            <p:cNvSpPr/>
            <p:nvPr/>
          </p:nvSpPr>
          <p:spPr>
            <a:xfrm rot="10800000">
              <a:off x="-1535278" y="29408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401" name="Google Shape;401;p26"/>
          <p:cNvGrpSpPr/>
          <p:nvPr/>
        </p:nvGrpSpPr>
        <p:grpSpPr>
          <a:xfrm>
            <a:off x="2893474" y="48573"/>
            <a:ext cx="5993530" cy="1173600"/>
            <a:chOff x="-1535283" y="1287960"/>
            <a:chExt cx="11486579" cy="2067200"/>
          </a:xfrm>
        </p:grpSpPr>
        <p:sp>
          <p:nvSpPr>
            <p:cNvPr id="402" name="Google Shape;402;p26"/>
            <p:cNvSpPr/>
            <p:nvPr/>
          </p:nvSpPr>
          <p:spPr>
            <a:xfrm>
              <a:off x="8699476" y="12879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403" name="Google Shape;403;p26"/>
            <p:cNvSpPr/>
            <p:nvPr/>
          </p:nvSpPr>
          <p:spPr>
            <a:xfrm rot="10800000" flipH="1">
              <a:off x="-308909" y="1697039"/>
              <a:ext cx="9030600" cy="12438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404" name="Google Shape;404;p26"/>
            <p:cNvSpPr/>
            <p:nvPr/>
          </p:nvSpPr>
          <p:spPr>
            <a:xfrm rot="10800000" flipH="1">
              <a:off x="8707496" y="1697043"/>
              <a:ext cx="1243800" cy="12438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405" name="Google Shape;405;p26"/>
            <p:cNvSpPr/>
            <p:nvPr/>
          </p:nvSpPr>
          <p:spPr>
            <a:xfrm flipH="1">
              <a:off x="-1535283" y="1697043"/>
              <a:ext cx="1243800" cy="12438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406" name="Google Shape;406;p26"/>
            <p:cNvSpPr/>
            <p:nvPr/>
          </p:nvSpPr>
          <p:spPr>
            <a:xfrm rot="10800000">
              <a:off x="-1535278" y="29408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407" name="Google Shape;407;p26"/>
          <p:cNvSpPr txBox="1">
            <a:spLocks noGrp="1"/>
          </p:cNvSpPr>
          <p:nvPr>
            <p:ph type="ctrTitle" idx="4294967295"/>
          </p:nvPr>
        </p:nvSpPr>
        <p:spPr>
          <a:xfrm>
            <a:off x="3340090" y="240211"/>
            <a:ext cx="5222800" cy="712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uk-UA" sz="3000" dirty="0"/>
              <a:t>БІБЛІОТЕКА</a:t>
            </a:r>
            <a:endParaRPr sz="3000" dirty="0"/>
          </a:p>
        </p:txBody>
      </p:sp>
      <p:sp>
        <p:nvSpPr>
          <p:cNvPr id="408" name="Google Shape;408;p26"/>
          <p:cNvSpPr txBox="1">
            <a:spLocks noGrp="1"/>
          </p:cNvSpPr>
          <p:nvPr>
            <p:ph type="subTitle" idx="4294967295"/>
          </p:nvPr>
        </p:nvSpPr>
        <p:spPr>
          <a:xfrm>
            <a:off x="1943662" y="4752034"/>
            <a:ext cx="1776499" cy="657585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 algn="ctr">
              <a:spcBef>
                <a:spcPts val="800"/>
              </a:spcBef>
              <a:spcAft>
                <a:spcPts val="1333"/>
              </a:spcAft>
              <a:buNone/>
            </a:pPr>
            <a:r>
              <a:rPr lang="uk-UA" sz="2500" b="1" dirty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АНАЛІЗ</a:t>
            </a:r>
            <a:endParaRPr sz="2500" b="1" dirty="0">
              <a:solidFill>
                <a:srgbClr val="00206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09" name="Google Shape;409;p26"/>
          <p:cNvSpPr txBox="1">
            <a:spLocks noGrp="1"/>
          </p:cNvSpPr>
          <p:nvPr>
            <p:ph type="ctrTitle" idx="4294967295"/>
          </p:nvPr>
        </p:nvSpPr>
        <p:spPr>
          <a:xfrm>
            <a:off x="3057678" y="5820524"/>
            <a:ext cx="5825624" cy="712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uk-UA" sz="3000" dirty="0"/>
              <a:t>АКАДЕМІЧНА СПІЛЬНОТА</a:t>
            </a:r>
            <a:endParaRPr sz="3000" dirty="0"/>
          </a:p>
        </p:txBody>
      </p:sp>
      <p:sp>
        <p:nvSpPr>
          <p:cNvPr id="410" name="Google Shape;410;p26"/>
          <p:cNvSpPr txBox="1">
            <a:spLocks noGrp="1"/>
          </p:cNvSpPr>
          <p:nvPr>
            <p:ph type="subTitle" idx="4294967295"/>
          </p:nvPr>
        </p:nvSpPr>
        <p:spPr>
          <a:xfrm>
            <a:off x="7947253" y="4015682"/>
            <a:ext cx="2731065" cy="67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 algn="ctr">
              <a:spcBef>
                <a:spcPts val="800"/>
              </a:spcBef>
              <a:spcAft>
                <a:spcPts val="1333"/>
              </a:spcAft>
              <a:buNone/>
            </a:pPr>
            <a:r>
              <a:rPr lang="uk-UA" sz="2500" b="1" dirty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</a:rPr>
              <a:t>АКТУАЛІЗАЦІЯ</a:t>
            </a:r>
            <a:endParaRPr sz="2500" b="1" dirty="0">
              <a:solidFill>
                <a:srgbClr val="002060"/>
              </a:solidFill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411" name="Google Shape;411;p26"/>
          <p:cNvSpPr txBox="1">
            <a:spLocks noGrp="1"/>
          </p:cNvSpPr>
          <p:nvPr>
            <p:ph type="ctrTitle" idx="4294967295"/>
          </p:nvPr>
        </p:nvSpPr>
        <p:spPr>
          <a:xfrm>
            <a:off x="3359090" y="2690715"/>
            <a:ext cx="5222800" cy="712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uk-UA" sz="3000" dirty="0"/>
              <a:t>ЛІБГАЙДИ</a:t>
            </a:r>
            <a:endParaRPr sz="3000" dirty="0"/>
          </a:p>
        </p:txBody>
      </p:sp>
      <p:sp>
        <p:nvSpPr>
          <p:cNvPr id="412" name="Google Shape;412;p26"/>
          <p:cNvSpPr txBox="1">
            <a:spLocks noGrp="1"/>
          </p:cNvSpPr>
          <p:nvPr>
            <p:ph type="subTitle" idx="4294967295"/>
          </p:nvPr>
        </p:nvSpPr>
        <p:spPr>
          <a:xfrm>
            <a:off x="1702484" y="4025253"/>
            <a:ext cx="2339063" cy="728204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 algn="ctr">
              <a:spcBef>
                <a:spcPts val="800"/>
              </a:spcBef>
              <a:spcAft>
                <a:spcPts val="1333"/>
              </a:spcAft>
              <a:buNone/>
            </a:pPr>
            <a:r>
              <a:rPr lang="uk-UA" sz="2500" b="1" dirty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</a:rPr>
              <a:t>ЗБЕРЕЖЕННЯ</a:t>
            </a:r>
            <a:endParaRPr sz="2500" b="1" dirty="0">
              <a:solidFill>
                <a:srgbClr val="002060"/>
              </a:solidFill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413" name="Google Shape;413;p26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2</a:t>
            </a:fld>
            <a:endParaRPr kern="0">
              <a:solidFill>
                <a:srgbClr val="FFFFFF"/>
              </a:solidFill>
            </a:endParaRPr>
          </a:p>
        </p:txBody>
      </p:sp>
      <p:grpSp>
        <p:nvGrpSpPr>
          <p:cNvPr id="3" name="Google Shape;395;p26">
            <a:extLst>
              <a:ext uri="{FF2B5EF4-FFF2-40B4-BE49-F238E27FC236}">
                <a16:creationId xmlns:a16="http://schemas.microsoft.com/office/drawing/2014/main" id="{36992EE1-CC34-C4E5-80CB-4284741A4188}"/>
              </a:ext>
            </a:extLst>
          </p:cNvPr>
          <p:cNvGrpSpPr/>
          <p:nvPr/>
        </p:nvGrpSpPr>
        <p:grpSpPr>
          <a:xfrm>
            <a:off x="2997301" y="1277601"/>
            <a:ext cx="6257794" cy="1086820"/>
            <a:chOff x="-1535283" y="1287960"/>
            <a:chExt cx="11486579" cy="2067200"/>
          </a:xfrm>
          <a:solidFill>
            <a:srgbClr val="3F5378"/>
          </a:solidFill>
        </p:grpSpPr>
        <p:sp>
          <p:nvSpPr>
            <p:cNvPr id="4" name="Google Shape;396;p26">
              <a:extLst>
                <a:ext uri="{FF2B5EF4-FFF2-40B4-BE49-F238E27FC236}">
                  <a16:creationId xmlns:a16="http://schemas.microsoft.com/office/drawing/2014/main" id="{0A754E41-13B6-D951-85C4-4D5B535068D1}"/>
                </a:ext>
              </a:extLst>
            </p:cNvPr>
            <p:cNvSpPr/>
            <p:nvPr/>
          </p:nvSpPr>
          <p:spPr>
            <a:xfrm>
              <a:off x="8699476" y="1287960"/>
              <a:ext cx="1243800" cy="414300"/>
            </a:xfrm>
            <a:prstGeom prst="triangle">
              <a:avLst>
                <a:gd name="adj" fmla="val 0"/>
              </a:avLst>
            </a:prstGeom>
            <a:grpFill/>
            <a:ln>
              <a:solidFill>
                <a:srgbClr val="3F5378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5" name="Google Shape;397;p26">
              <a:extLst>
                <a:ext uri="{FF2B5EF4-FFF2-40B4-BE49-F238E27FC236}">
                  <a16:creationId xmlns:a16="http://schemas.microsoft.com/office/drawing/2014/main" id="{B7AACDF2-C612-D05D-623F-344C26D7F407}"/>
                </a:ext>
              </a:extLst>
            </p:cNvPr>
            <p:cNvSpPr/>
            <p:nvPr/>
          </p:nvSpPr>
          <p:spPr>
            <a:xfrm rot="10800000" flipH="1">
              <a:off x="-308909" y="1697039"/>
              <a:ext cx="9030600" cy="1243800"/>
            </a:xfrm>
            <a:prstGeom prst="rect">
              <a:avLst/>
            </a:prstGeom>
            <a:grpFill/>
            <a:ln>
              <a:solidFill>
                <a:srgbClr val="3F5378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6" name="Google Shape;398;p26">
              <a:extLst>
                <a:ext uri="{FF2B5EF4-FFF2-40B4-BE49-F238E27FC236}">
                  <a16:creationId xmlns:a16="http://schemas.microsoft.com/office/drawing/2014/main" id="{CA1B22E8-8E59-8788-6EF7-BF237F4BB159}"/>
                </a:ext>
              </a:extLst>
            </p:cNvPr>
            <p:cNvSpPr/>
            <p:nvPr/>
          </p:nvSpPr>
          <p:spPr>
            <a:xfrm rot="10800000" flipH="1">
              <a:off x="8707496" y="1697043"/>
              <a:ext cx="1243800" cy="1243800"/>
            </a:xfrm>
            <a:prstGeom prst="rtTriangle">
              <a:avLst/>
            </a:prstGeom>
            <a:grpFill/>
            <a:ln>
              <a:solidFill>
                <a:srgbClr val="3F5378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7" name="Google Shape;399;p26">
              <a:extLst>
                <a:ext uri="{FF2B5EF4-FFF2-40B4-BE49-F238E27FC236}">
                  <a16:creationId xmlns:a16="http://schemas.microsoft.com/office/drawing/2014/main" id="{242AE8A4-CC6B-CF15-0277-00015F1F62D1}"/>
                </a:ext>
              </a:extLst>
            </p:cNvPr>
            <p:cNvSpPr/>
            <p:nvPr/>
          </p:nvSpPr>
          <p:spPr>
            <a:xfrm flipH="1">
              <a:off x="-1535283" y="1697043"/>
              <a:ext cx="1243800" cy="1243800"/>
            </a:xfrm>
            <a:prstGeom prst="rtTriangle">
              <a:avLst/>
            </a:prstGeom>
            <a:grpFill/>
            <a:ln>
              <a:solidFill>
                <a:srgbClr val="3F5378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8" name="Google Shape;400;p26">
              <a:extLst>
                <a:ext uri="{FF2B5EF4-FFF2-40B4-BE49-F238E27FC236}">
                  <a16:creationId xmlns:a16="http://schemas.microsoft.com/office/drawing/2014/main" id="{288B19C3-023B-2F11-8974-738681D0D608}"/>
                </a:ext>
              </a:extLst>
            </p:cNvPr>
            <p:cNvSpPr/>
            <p:nvPr/>
          </p:nvSpPr>
          <p:spPr>
            <a:xfrm rot="10800000">
              <a:off x="-1535278" y="2940860"/>
              <a:ext cx="1243800" cy="414300"/>
            </a:xfrm>
            <a:prstGeom prst="triangle">
              <a:avLst>
                <a:gd name="adj" fmla="val 0"/>
              </a:avLst>
            </a:prstGeom>
            <a:grpFill/>
            <a:ln>
              <a:solidFill>
                <a:srgbClr val="3F5378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9" name="Google Shape;409;p26">
            <a:extLst>
              <a:ext uri="{FF2B5EF4-FFF2-40B4-BE49-F238E27FC236}">
                <a16:creationId xmlns:a16="http://schemas.microsoft.com/office/drawing/2014/main" id="{B474A4DF-5303-1D26-B2CE-8251074361BF}"/>
              </a:ext>
            </a:extLst>
          </p:cNvPr>
          <p:cNvSpPr txBox="1">
            <a:spLocks/>
          </p:cNvSpPr>
          <p:nvPr/>
        </p:nvSpPr>
        <p:spPr>
          <a:xfrm>
            <a:off x="3359090" y="1276392"/>
            <a:ext cx="5990400" cy="11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algn="ctr"/>
            <a:r>
              <a:rPr lang="uk-UA" sz="3000" kern="0" dirty="0"/>
              <a:t>УПРАВЛІННЯ ЗНАННЯМИ</a:t>
            </a:r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C4E94764-8662-CA0F-FE51-4C077DE84C01}"/>
              </a:ext>
            </a:extLst>
          </p:cNvPr>
          <p:cNvSpPr/>
          <p:nvPr/>
        </p:nvSpPr>
        <p:spPr>
          <a:xfrm>
            <a:off x="5438951" y="996471"/>
            <a:ext cx="761999" cy="420800"/>
          </a:xfrm>
          <a:prstGeom prst="downArrow">
            <a:avLst/>
          </a:prstGeom>
          <a:solidFill>
            <a:srgbClr val="3F5378"/>
          </a:solidFill>
          <a:ln>
            <a:solidFill>
              <a:srgbClr val="3F53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11C7054A-7815-B2D0-1729-FE0BE6856343}"/>
              </a:ext>
            </a:extLst>
          </p:cNvPr>
          <p:cNvSpPr/>
          <p:nvPr/>
        </p:nvSpPr>
        <p:spPr>
          <a:xfrm>
            <a:off x="5506304" y="2206296"/>
            <a:ext cx="761999" cy="420800"/>
          </a:xfrm>
          <a:prstGeom prst="downArrow">
            <a:avLst/>
          </a:prstGeom>
          <a:solidFill>
            <a:srgbClr val="3F5378"/>
          </a:solidFill>
          <a:ln>
            <a:solidFill>
              <a:srgbClr val="3F53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C6FE8518-B75E-0FE2-B78F-50F3468856FF}"/>
              </a:ext>
            </a:extLst>
          </p:cNvPr>
          <p:cNvSpPr/>
          <p:nvPr/>
        </p:nvSpPr>
        <p:spPr>
          <a:xfrm>
            <a:off x="5402352" y="3521380"/>
            <a:ext cx="761999" cy="420800"/>
          </a:xfrm>
          <a:prstGeom prst="downArrow">
            <a:avLst/>
          </a:prstGeom>
          <a:solidFill>
            <a:srgbClr val="3F5378"/>
          </a:solidFill>
          <a:ln>
            <a:solidFill>
              <a:srgbClr val="3F53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019F5876-3ACC-6FAB-6EE0-B5BDD2B6B260}"/>
              </a:ext>
            </a:extLst>
          </p:cNvPr>
          <p:cNvSpPr/>
          <p:nvPr/>
        </p:nvSpPr>
        <p:spPr>
          <a:xfrm>
            <a:off x="5444742" y="5338942"/>
            <a:ext cx="761999" cy="420800"/>
          </a:xfrm>
          <a:prstGeom prst="downArrow">
            <a:avLst/>
          </a:prstGeom>
          <a:solidFill>
            <a:srgbClr val="3F5378"/>
          </a:solidFill>
          <a:ln>
            <a:solidFill>
              <a:srgbClr val="3F53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Google Shape;410;p26">
            <a:extLst>
              <a:ext uri="{FF2B5EF4-FFF2-40B4-BE49-F238E27FC236}">
                <a16:creationId xmlns:a16="http://schemas.microsoft.com/office/drawing/2014/main" id="{33551312-3953-3DB5-3EB8-F7565F7ABE9A}"/>
              </a:ext>
            </a:extLst>
          </p:cNvPr>
          <p:cNvSpPr txBox="1">
            <a:spLocks/>
          </p:cNvSpPr>
          <p:nvPr/>
        </p:nvSpPr>
        <p:spPr>
          <a:xfrm>
            <a:off x="4799655" y="4669614"/>
            <a:ext cx="2339063" cy="67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▰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marL="0" indent="0" algn="ctr">
              <a:spcBef>
                <a:spcPts val="800"/>
              </a:spcBef>
              <a:spcAft>
                <a:spcPts val="1333"/>
              </a:spcAft>
              <a:buFont typeface="Roboto Condensed Light"/>
              <a:buNone/>
            </a:pPr>
            <a:r>
              <a:rPr lang="uk-UA" sz="2500" b="1" dirty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</a:rPr>
              <a:t>ТРАНСФЕР</a:t>
            </a:r>
          </a:p>
        </p:txBody>
      </p:sp>
      <p:sp>
        <p:nvSpPr>
          <p:cNvPr id="16" name="Google Shape;410;p26">
            <a:extLst>
              <a:ext uri="{FF2B5EF4-FFF2-40B4-BE49-F238E27FC236}">
                <a16:creationId xmlns:a16="http://schemas.microsoft.com/office/drawing/2014/main" id="{3FB27165-595A-333D-6024-DB24E487EBE0}"/>
              </a:ext>
            </a:extLst>
          </p:cNvPr>
          <p:cNvSpPr txBox="1">
            <a:spLocks/>
          </p:cNvSpPr>
          <p:nvPr/>
        </p:nvSpPr>
        <p:spPr>
          <a:xfrm>
            <a:off x="8070696" y="4729718"/>
            <a:ext cx="2339063" cy="67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▰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marL="0" indent="0" algn="ctr">
              <a:spcBef>
                <a:spcPts val="800"/>
              </a:spcBef>
              <a:spcAft>
                <a:spcPts val="1333"/>
              </a:spcAft>
              <a:buFont typeface="Roboto Condensed Light"/>
              <a:buNone/>
            </a:pPr>
            <a:r>
              <a:rPr lang="uk-UA" sz="2500" b="1" dirty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</a:rPr>
              <a:t>ДОСТУП</a:t>
            </a:r>
          </a:p>
        </p:txBody>
      </p:sp>
      <p:sp>
        <p:nvSpPr>
          <p:cNvPr id="17" name="Google Shape;410;p26">
            <a:extLst>
              <a:ext uri="{FF2B5EF4-FFF2-40B4-BE49-F238E27FC236}">
                <a16:creationId xmlns:a16="http://schemas.microsoft.com/office/drawing/2014/main" id="{5DF42E15-5B0F-1F06-EDEF-098DC8741941}"/>
              </a:ext>
            </a:extLst>
          </p:cNvPr>
          <p:cNvSpPr txBox="1">
            <a:spLocks/>
          </p:cNvSpPr>
          <p:nvPr/>
        </p:nvSpPr>
        <p:spPr>
          <a:xfrm>
            <a:off x="4433372" y="4025253"/>
            <a:ext cx="3325256" cy="67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▰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 marL="0" indent="0" algn="ctr">
              <a:spcBef>
                <a:spcPts val="800"/>
              </a:spcBef>
              <a:spcAft>
                <a:spcPts val="1333"/>
              </a:spcAft>
              <a:buFont typeface="Roboto Condensed Light"/>
              <a:buNone/>
            </a:pPr>
            <a:r>
              <a:rPr lang="uk-UA" sz="2500" b="1" dirty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</a:rPr>
              <a:t>СИСТЕМАТИЗАЦІЯ</a:t>
            </a:r>
          </a:p>
        </p:txBody>
      </p:sp>
    </p:spTree>
    <p:extLst>
      <p:ext uri="{BB962C8B-B14F-4D97-AF65-F5344CB8AC3E}">
        <p14:creationId xmlns:p14="http://schemas.microsoft.com/office/powerpoint/2010/main" val="2705188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3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2" name="Місце для тексту 1"/>
          <p:cNvSpPr>
            <a:spLocks noGrp="1"/>
          </p:cNvSpPr>
          <p:nvPr>
            <p:ph type="body" idx="1"/>
          </p:nvPr>
        </p:nvSpPr>
        <p:spPr>
          <a:xfrm>
            <a:off x="391578" y="1868893"/>
            <a:ext cx="9880182" cy="566975"/>
          </a:xfrm>
        </p:spPr>
        <p:txBody>
          <a:bodyPr/>
          <a:lstStyle/>
          <a:p>
            <a:r>
              <a:rPr lang="ru-RU" sz="20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ТЕМАТИЧНИЙ ОГЛЯД ВЕБСАЙТІВ ЗАКОРДОННИХ УНІВЕРСИТЕТСЬКИХ БІБЛІОТЕК</a:t>
            </a:r>
            <a:endParaRPr lang="uk-UA" sz="2000" b="1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391578" y="4584290"/>
            <a:ext cx="12033535" cy="801037"/>
          </a:xfrm>
        </p:spPr>
        <p:txBody>
          <a:bodyPr/>
          <a:lstStyle/>
          <a:p>
            <a:r>
              <a:rPr lang="ru-RU" sz="20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СТВОРЕННЯ ВЛАСНОГО ФОРМАТУ ЛІБГАЙДІВ ІЗ ЗАСТОСУВАННЯМ НОВОЇ ІНФРАСТРУКТУРИ З УПРАВЛІННЯ ЗНАННЯМИ</a:t>
            </a:r>
          </a:p>
          <a:p>
            <a:pPr marL="135464" indent="0">
              <a:buNone/>
            </a:pPr>
            <a:endParaRPr lang="uk-UA" sz="2000" b="1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000" dirty="0"/>
              <a:t>НАШІ КРОКИ</a:t>
            </a:r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2"/>
          </p:nvPr>
        </p:nvSpPr>
        <p:spPr>
          <a:xfrm>
            <a:off x="391578" y="3986078"/>
            <a:ext cx="10245942" cy="598212"/>
          </a:xfrm>
        </p:spPr>
        <p:txBody>
          <a:bodyPr/>
          <a:lstStyle/>
          <a:p>
            <a:r>
              <a:rPr lang="ru-RU" sz="20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ВИКОРИСТАННЯ ПЛАТФОРМИ SPRINGSHARE У ТЕСТОВОМУ ДОСТУПІ</a:t>
            </a:r>
            <a:endParaRPr lang="uk-UA" sz="2000" b="1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BCB8A43-D99D-F5D9-0D82-3A0BB48280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5139" y="2702866"/>
            <a:ext cx="1644469" cy="92449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EEA1CC5-89D9-CF97-7346-96E7A014495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345" y="2723361"/>
            <a:ext cx="1644469" cy="92449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9F18224-25BB-C546-9348-9EF4F24C09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6722" y="2702160"/>
            <a:ext cx="1549692" cy="9252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59E9CB3-E371-0F46-81FC-32CC467A97B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6415" y="2735828"/>
            <a:ext cx="1814816" cy="960350"/>
          </a:xfrm>
          <a:prstGeom prst="rect">
            <a:avLst/>
          </a:prstGeom>
        </p:spPr>
      </p:pic>
      <p:grpSp>
        <p:nvGrpSpPr>
          <p:cNvPr id="25" name="Google Shape;669;p37">
            <a:extLst>
              <a:ext uri="{FF2B5EF4-FFF2-40B4-BE49-F238E27FC236}">
                <a16:creationId xmlns:a16="http://schemas.microsoft.com/office/drawing/2014/main" id="{DC1EE602-A327-6327-63D0-622557201CA7}"/>
              </a:ext>
            </a:extLst>
          </p:cNvPr>
          <p:cNvGrpSpPr/>
          <p:nvPr/>
        </p:nvGrpSpPr>
        <p:grpSpPr>
          <a:xfrm>
            <a:off x="510193" y="619659"/>
            <a:ext cx="353407" cy="727273"/>
            <a:chOff x="3384375" y="2267500"/>
            <a:chExt cx="203375" cy="507825"/>
          </a:xfrm>
        </p:grpSpPr>
        <p:sp>
          <p:nvSpPr>
            <p:cNvPr id="26" name="Google Shape;670;p37">
              <a:extLst>
                <a:ext uri="{FF2B5EF4-FFF2-40B4-BE49-F238E27FC236}">
                  <a16:creationId xmlns:a16="http://schemas.microsoft.com/office/drawing/2014/main" id="{F36FA12A-FA3C-0841-FE39-FABF8F9FA3F2}"/>
                </a:ext>
              </a:extLst>
            </p:cNvPr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l" t="t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71;p37">
              <a:extLst>
                <a:ext uri="{FF2B5EF4-FFF2-40B4-BE49-F238E27FC236}">
                  <a16:creationId xmlns:a16="http://schemas.microsoft.com/office/drawing/2014/main" id="{B8BAC40C-DBAC-12A9-42AA-649055910461}"/>
                </a:ext>
              </a:extLst>
            </p:cNvPr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l" t="t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9234F14-EE25-A387-D7AB-1FC92BBCF56C}"/>
              </a:ext>
            </a:extLst>
          </p:cNvPr>
          <p:cNvSpPr txBox="1"/>
          <p:nvPr/>
        </p:nvSpPr>
        <p:spPr>
          <a:xfrm>
            <a:off x="1017739" y="6007170"/>
            <a:ext cx="62128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https://libguide.sumdu.edu.ua</a:t>
            </a:r>
            <a:endParaRPr lang="uk-UA" sz="2400" b="1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9060C7-850C-27C0-9BA0-8D69287A1E49}"/>
              </a:ext>
            </a:extLst>
          </p:cNvPr>
          <p:cNvSpPr txBox="1"/>
          <p:nvPr/>
        </p:nvSpPr>
        <p:spPr>
          <a:xfrm>
            <a:off x="1017739" y="5600226"/>
            <a:ext cx="103239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uk-UA"/>
            </a:defPPr>
            <a:lvl1pPr>
              <a:defRPr sz="11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defRPr>
            </a:lvl1pPr>
          </a:lstStyle>
          <a:p>
            <a:r>
              <a:rPr lang="en-US" sz="1600" b="1" dirty="0">
                <a:solidFill>
                  <a:srgbClr val="D26F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Roboto Condensed Light"/>
              </a:rPr>
              <a:t>[</a:t>
            </a:r>
            <a:r>
              <a:rPr lang="ru-RU" sz="1600" b="1" dirty="0">
                <a:solidFill>
                  <a:srgbClr val="D26F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Roboto Condensed Light"/>
              </a:rPr>
              <a:t>ВЕБСАЙТ НА YII FRAMEWORK/2.0.43 / ЗАСНОВАНИЙ НА КОМПОНЕНТНІЙ СТРУКТУРІ PHP-FRAMEWORK</a:t>
            </a:r>
            <a:r>
              <a:rPr lang="en-US" sz="1600" b="1" dirty="0">
                <a:solidFill>
                  <a:srgbClr val="D26F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Roboto Condensed Light"/>
              </a:rPr>
              <a:t>]</a:t>
            </a:r>
            <a:endParaRPr lang="uk-UA" sz="1600" b="1" dirty="0">
              <a:solidFill>
                <a:srgbClr val="D26F0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Roboto Condensed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33"/>
          <p:cNvSpPr/>
          <p:nvPr/>
        </p:nvSpPr>
        <p:spPr>
          <a:xfrm>
            <a:off x="7459488" y="974134"/>
            <a:ext cx="4406369" cy="3140854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chemeClr val="accent4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95" name="Google Shape;495;p33"/>
          <p:cNvSpPr/>
          <p:nvPr/>
        </p:nvSpPr>
        <p:spPr>
          <a:xfrm>
            <a:off x="5415847" y="1192949"/>
            <a:ext cx="5216400" cy="33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333" kern="0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96" name="Google Shape;496;p33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4</a:t>
            </a:fld>
            <a:endParaRPr kern="0">
              <a:solidFill>
                <a:srgbClr val="FFFFFF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2FE06D-1D3F-637E-36CC-9C8B7980B7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007" y="1173125"/>
            <a:ext cx="3861831" cy="2306518"/>
          </a:xfrm>
          <a:prstGeom prst="rect">
            <a:avLst/>
          </a:prstGeom>
        </p:spPr>
      </p:pic>
      <p:sp>
        <p:nvSpPr>
          <p:cNvPr id="18" name="Місце для тексту 1">
            <a:extLst>
              <a:ext uri="{FF2B5EF4-FFF2-40B4-BE49-F238E27FC236}">
                <a16:creationId xmlns:a16="http://schemas.microsoft.com/office/drawing/2014/main" id="{D30204A4-CF8C-AEE6-3D9E-0BD6CFEFB089}"/>
              </a:ext>
            </a:extLst>
          </p:cNvPr>
          <p:cNvSpPr txBox="1">
            <a:spLocks/>
          </p:cNvSpPr>
          <p:nvPr/>
        </p:nvSpPr>
        <p:spPr>
          <a:xfrm>
            <a:off x="415060" y="930751"/>
            <a:ext cx="6798600" cy="955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74121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▰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828754" marR="0" lvl="2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2438339" marR="0" lvl="3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3047924" marR="0" lvl="4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1333"/>
              </a:spcBef>
              <a:spcAft>
                <a:spcPts val="1333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9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СТРУКТУРА МАЄ ВІДПОВІДАТИ ОСВІТНІМ НАПРЯМАМ ПІДГОТОВКИ ФАХІВЦІВ ТА НАУКОВИМ НАПРЯМАМ ДОСЛІДЖЕНЬ В УНІВЕРСИТЕТІ</a:t>
            </a:r>
            <a:endParaRPr lang="uk-UA" sz="1900" b="1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uk-UA" sz="2000" b="1" kern="0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0" name="Місце для тексту 1">
            <a:extLst>
              <a:ext uri="{FF2B5EF4-FFF2-40B4-BE49-F238E27FC236}">
                <a16:creationId xmlns:a16="http://schemas.microsoft.com/office/drawing/2014/main" id="{9C36D0A8-2293-91F9-38B6-2093B3CB7290}"/>
              </a:ext>
            </a:extLst>
          </p:cNvPr>
          <p:cNvSpPr txBox="1">
            <a:spLocks/>
          </p:cNvSpPr>
          <p:nvPr/>
        </p:nvSpPr>
        <p:spPr>
          <a:xfrm>
            <a:off x="413452" y="1928807"/>
            <a:ext cx="7734868" cy="56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74121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▰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828754" marR="0" lvl="2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2438339" marR="0" lvl="3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3047924" marR="0" lvl="4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1333"/>
              </a:spcBef>
              <a:spcAft>
                <a:spcPts val="1333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r>
              <a:rPr lang="ru-RU" sz="19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ЗАБЕЗПЕЧЕННЯ ДОСТУПУ 24/7 ДО РОЗМІЩЕНИХ МАТЕРІАЛІВ</a:t>
            </a:r>
            <a:endParaRPr lang="uk-UA" sz="1900" b="1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uk-UA" sz="2000" b="1" kern="0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1" name="Місце для тексту 1">
            <a:extLst>
              <a:ext uri="{FF2B5EF4-FFF2-40B4-BE49-F238E27FC236}">
                <a16:creationId xmlns:a16="http://schemas.microsoft.com/office/drawing/2014/main" id="{C9939713-DDCF-43CB-C833-B7E6657924AA}"/>
              </a:ext>
            </a:extLst>
          </p:cNvPr>
          <p:cNvSpPr txBox="1">
            <a:spLocks/>
          </p:cNvSpPr>
          <p:nvPr/>
        </p:nvSpPr>
        <p:spPr>
          <a:xfrm>
            <a:off x="388276" y="2431614"/>
            <a:ext cx="7102107" cy="56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74121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▰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828754" marR="0" lvl="2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2438339" marR="0" lvl="3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3047924" marR="0" lvl="4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1333"/>
              </a:spcBef>
              <a:spcAft>
                <a:spcPts val="1333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r>
              <a:rPr lang="uk-UA" sz="19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ОБОВ’ЯЗКОВІСТЬ АДАПТАЦІЇ ДО МОБІЛЬНИХ ПРИСТРОЇВ</a:t>
            </a:r>
          </a:p>
        </p:txBody>
      </p:sp>
      <p:sp>
        <p:nvSpPr>
          <p:cNvPr id="22" name="Місце для тексту 1">
            <a:extLst>
              <a:ext uri="{FF2B5EF4-FFF2-40B4-BE49-F238E27FC236}">
                <a16:creationId xmlns:a16="http://schemas.microsoft.com/office/drawing/2014/main" id="{79E93DF2-1CDD-A30E-BF18-8C7300951AF8}"/>
              </a:ext>
            </a:extLst>
          </p:cNvPr>
          <p:cNvSpPr txBox="1">
            <a:spLocks/>
          </p:cNvSpPr>
          <p:nvPr/>
        </p:nvSpPr>
        <p:spPr>
          <a:xfrm>
            <a:off x="397833" y="3108321"/>
            <a:ext cx="7133346" cy="56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74121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▰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828754" marR="0" lvl="2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2438339" marR="0" lvl="3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3047924" marR="0" lvl="4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1333"/>
              </a:spcBef>
              <a:spcAft>
                <a:spcPts val="1333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9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ЗДІЙСНЕННЯ ПОШУКУ ТА СОРТУВАННЯ МАТЕРІАЛІВ ЗА ВИЗНАЧЕНИМИ ПАРАМЕТРАМИ</a:t>
            </a:r>
          </a:p>
        </p:txBody>
      </p:sp>
      <p:sp>
        <p:nvSpPr>
          <p:cNvPr id="23" name="Місце для тексту 1">
            <a:extLst>
              <a:ext uri="{FF2B5EF4-FFF2-40B4-BE49-F238E27FC236}">
                <a16:creationId xmlns:a16="http://schemas.microsoft.com/office/drawing/2014/main" id="{DC093339-83A1-3B64-76FF-ACB757B73FF0}"/>
              </a:ext>
            </a:extLst>
          </p:cNvPr>
          <p:cNvSpPr txBox="1">
            <a:spLocks/>
          </p:cNvSpPr>
          <p:nvPr/>
        </p:nvSpPr>
        <p:spPr>
          <a:xfrm>
            <a:off x="354687" y="3967222"/>
            <a:ext cx="8652645" cy="56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74121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▰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828754" marR="0" lvl="2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2438339" marR="0" lvl="3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3047924" marR="0" lvl="4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1333"/>
              </a:spcBef>
              <a:spcAft>
                <a:spcPts val="1333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>
              <a:spcBef>
                <a:spcPts val="0"/>
              </a:spcBef>
            </a:pPr>
            <a:r>
              <a:rPr lang="uk-UA" sz="19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УПОРЯДКУВАННЯ ТА ЗБЕРІГАННЯ ОНЛАЙН-ПОСІБНИКІВ ЗА ТЕМАТИКОЮ ТА ГАЛУЗЯМИ ЗНАНЬ, ЩО МІСТЯТЬ ТЕКСТОВУ ІНФОРМАЦІЮ, ВІДЕОМАТЕРІАЛИ, ЗОБРАЖЕННЯ</a:t>
            </a:r>
          </a:p>
        </p:txBody>
      </p:sp>
      <p:sp>
        <p:nvSpPr>
          <p:cNvPr id="24" name="Місце для тексту 1">
            <a:extLst>
              <a:ext uri="{FF2B5EF4-FFF2-40B4-BE49-F238E27FC236}">
                <a16:creationId xmlns:a16="http://schemas.microsoft.com/office/drawing/2014/main" id="{1407EA25-55BB-E1D2-C889-1DBD98EA90C5}"/>
              </a:ext>
            </a:extLst>
          </p:cNvPr>
          <p:cNvSpPr txBox="1">
            <a:spLocks/>
          </p:cNvSpPr>
          <p:nvPr/>
        </p:nvSpPr>
        <p:spPr>
          <a:xfrm>
            <a:off x="413452" y="5142576"/>
            <a:ext cx="9031218" cy="56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74121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▰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828754" marR="0" lvl="2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2438339" marR="0" lvl="3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3047924" marR="0" lvl="4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1333"/>
              </a:spcBef>
              <a:spcAft>
                <a:spcPts val="1333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9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ВІДОБРАЖЕННЯ КОНТЕНТУ ВЕБСАЙТУ ЛІБГАЙДИ ВІДПОВІДНО ДО СТИЛІСТИЧНОГО ОФОРМЛЕННЯ ВЕБСАЙТУ БІБЛІОТЕКИ СУМДУ</a:t>
            </a:r>
          </a:p>
        </p:txBody>
      </p:sp>
      <p:sp>
        <p:nvSpPr>
          <p:cNvPr id="25" name="Місце для тексту 1">
            <a:extLst>
              <a:ext uri="{FF2B5EF4-FFF2-40B4-BE49-F238E27FC236}">
                <a16:creationId xmlns:a16="http://schemas.microsoft.com/office/drawing/2014/main" id="{2E1907CE-215B-1E9E-C14E-D23CA736CA35}"/>
              </a:ext>
            </a:extLst>
          </p:cNvPr>
          <p:cNvSpPr txBox="1">
            <a:spLocks/>
          </p:cNvSpPr>
          <p:nvPr/>
        </p:nvSpPr>
        <p:spPr>
          <a:xfrm>
            <a:off x="388276" y="6035825"/>
            <a:ext cx="7866495" cy="56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74121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▰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828754" marR="0" lvl="2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2438339" marR="0" lvl="3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3047924" marR="0" lvl="4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1333"/>
              </a:spcBef>
              <a:spcAft>
                <a:spcPts val="1333"/>
              </a:spcAft>
              <a:buClr>
                <a:schemeClr val="accent4"/>
              </a:buClr>
              <a:buSzPts val="2000"/>
              <a:buFont typeface="Roboto Condensed Light"/>
              <a:buChar char="▻"/>
              <a:defRPr sz="2667" b="0" i="0" u="none" strike="noStrike" cap="none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9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ЗАБЕЗПЕЧЕННЯ ЗВОРОТНЬОГО ЗВ’ЯЗКУ З КОРИСТУВАЧАМИ</a:t>
            </a:r>
            <a:endParaRPr lang="ru-RU" sz="1900" b="1" dirty="0">
              <a:solidFill>
                <a:srgbClr val="C0000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221D5A-3D67-E32B-AF11-F8FEE4E867B1}"/>
              </a:ext>
            </a:extLst>
          </p:cNvPr>
          <p:cNvSpPr txBox="1"/>
          <p:nvPr/>
        </p:nvSpPr>
        <p:spPr>
          <a:xfrm>
            <a:off x="2933541" y="93862"/>
            <a:ext cx="90518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0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ТЕХНІЧНЕ ЗАВДАННЯ НА РОЗРОБКУ САЙТУ ЛІБГАЙДИ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48A328-5834-2349-CCCD-BE6197631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819" y="1060230"/>
            <a:ext cx="10874682" cy="508298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7A3FA5A-CDBD-ED4A-B596-75AABD0F02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28274"/>
          </a:xfrm>
          <a:prstGeom prst="rect">
            <a:avLst/>
          </a:prstGeom>
          <a:solidFill>
            <a:srgbClr val="203B54"/>
          </a:solidFill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1EEC97A-4EE9-0F0F-81AD-6561FCE5B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819" y="3601720"/>
            <a:ext cx="7262489" cy="3132091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A5577AC-2998-4913-81FA-D66955F79974}"/>
              </a:ext>
            </a:extLst>
          </p:cNvPr>
          <p:cNvSpPr/>
          <p:nvPr/>
        </p:nvSpPr>
        <p:spPr>
          <a:xfrm>
            <a:off x="2763520" y="1060230"/>
            <a:ext cx="1778000" cy="626330"/>
          </a:xfrm>
          <a:prstGeom prst="rect">
            <a:avLst/>
          </a:prstGeom>
          <a:noFill/>
          <a:ln w="38100">
            <a:solidFill>
              <a:srgbClr val="D26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D76E67A-2E43-5E9E-F107-550C81E5BFE1}"/>
              </a:ext>
            </a:extLst>
          </p:cNvPr>
          <p:cNvSpPr/>
          <p:nvPr/>
        </p:nvSpPr>
        <p:spPr>
          <a:xfrm>
            <a:off x="5384800" y="3681510"/>
            <a:ext cx="1778000" cy="626330"/>
          </a:xfrm>
          <a:prstGeom prst="rect">
            <a:avLst/>
          </a:prstGeom>
          <a:noFill/>
          <a:ln w="38100">
            <a:solidFill>
              <a:srgbClr val="D26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32790C-AD8C-6CAA-B610-6623841FE6B4}"/>
              </a:ext>
            </a:extLst>
          </p:cNvPr>
          <p:cNvSpPr txBox="1"/>
          <p:nvPr/>
        </p:nvSpPr>
        <p:spPr>
          <a:xfrm>
            <a:off x="7782560" y="1160111"/>
            <a:ext cx="333248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D26F00"/>
            </a:solidFill>
          </a:ln>
        </p:spPr>
        <p:txBody>
          <a:bodyPr wrap="square">
            <a:spAutoFit/>
          </a:bodyPr>
          <a:lstStyle/>
          <a:p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srgbClr val="D26F0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ПРЕДМЕТНІ БІБЛІОТЕКАРІ</a:t>
            </a:r>
            <a:endParaRPr lang="uk-UA" dirty="0">
              <a:solidFill>
                <a:srgbClr val="D26F0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642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трілка: вправо 10">
            <a:extLst>
              <a:ext uri="{FF2B5EF4-FFF2-40B4-BE49-F238E27FC236}">
                <a16:creationId xmlns:a16="http://schemas.microsoft.com/office/drawing/2014/main" id="{6292E880-9257-848A-F2C8-CD6F250C3AAC}"/>
              </a:ext>
            </a:extLst>
          </p:cNvPr>
          <p:cNvSpPr/>
          <p:nvPr/>
        </p:nvSpPr>
        <p:spPr>
          <a:xfrm rot="10800000">
            <a:off x="4671347" y="4853905"/>
            <a:ext cx="2520000" cy="900000"/>
          </a:xfrm>
          <a:prstGeom prst="rightArrow">
            <a:avLst/>
          </a:prstGeom>
          <a:solidFill>
            <a:srgbClr val="C7D3E6"/>
          </a:solidFill>
          <a:ln w="12700" cap="flat" cmpd="sng" algn="ctr">
            <a:solidFill>
              <a:srgbClr val="C7D3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6" name="Google Shape;216;p13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FFFFFF"/>
                </a:solidFill>
              </a:rPr>
              <a:pPr defTabSz="1219170">
                <a:buClr>
                  <a:srgbClr val="000000"/>
                </a:buClr>
              </a:pPr>
              <a:t>6</a:t>
            </a:fld>
            <a:endParaRPr kern="0">
              <a:solidFill>
                <a:srgbClr val="FFFFFF"/>
              </a:solidFill>
            </a:endParaRPr>
          </a:p>
        </p:txBody>
      </p:sp>
      <p:pic>
        <p:nvPicPr>
          <p:cNvPr id="2" name="Рисунок 1" descr="Зображення, що містить текст, книга, особа, полиця&#10;&#10;Автоматично згенерований опис">
            <a:extLst>
              <a:ext uri="{FF2B5EF4-FFF2-40B4-BE49-F238E27FC236}">
                <a16:creationId xmlns:a16="http://schemas.microsoft.com/office/drawing/2014/main" id="{EF875F84-4412-CAD2-3697-6F25FFA73D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7642" y="2243498"/>
            <a:ext cx="2343705" cy="23437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F6DED4-C949-3D39-D942-AF6C822EACD1}"/>
              </a:ext>
            </a:extLst>
          </p:cNvPr>
          <p:cNvSpPr txBox="1"/>
          <p:nvPr/>
        </p:nvSpPr>
        <p:spPr>
          <a:xfrm>
            <a:off x="3789122" y="135816"/>
            <a:ext cx="66451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30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ФУНКЦІЇ ПРЕДМЕТНИХ БІБЛІОТЕКАРІВ</a:t>
            </a:r>
            <a:endParaRPr lang="ru-RU" sz="3000" b="1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4" name="Прямокутник 24">
            <a:extLst>
              <a:ext uri="{FF2B5EF4-FFF2-40B4-BE49-F238E27FC236}">
                <a16:creationId xmlns:a16="http://schemas.microsoft.com/office/drawing/2014/main" id="{79097B27-D584-1DD4-BBF6-AEA071A95A5A}"/>
              </a:ext>
            </a:extLst>
          </p:cNvPr>
          <p:cNvSpPr/>
          <p:nvPr/>
        </p:nvSpPr>
        <p:spPr>
          <a:xfrm>
            <a:off x="15208" y="1268910"/>
            <a:ext cx="2339300" cy="4292882"/>
          </a:xfrm>
          <a:prstGeom prst="rect">
            <a:avLst/>
          </a:prstGeom>
          <a:solidFill>
            <a:srgbClr val="3F5378"/>
          </a:solidFill>
          <a:ln w="12700" cap="flat" cmpd="sng" algn="ctr">
            <a:solidFill>
              <a:srgbClr val="3F537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solidFill>
                  <a:srgbClr val="203B54"/>
                </a:solidFill>
              </a:ln>
              <a:solidFill>
                <a:srgbClr val="013A6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6B6652-8C5D-4657-385B-807B40974EC0}"/>
              </a:ext>
            </a:extLst>
          </p:cNvPr>
          <p:cNvSpPr txBox="1"/>
          <p:nvPr/>
        </p:nvSpPr>
        <p:spPr>
          <a:xfrm>
            <a:off x="269649" y="2350007"/>
            <a:ext cx="18000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600" b="1" dirty="0">
                <a:solidFill>
                  <a:prstClr val="white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ІНСТИТУТИ</a:t>
            </a:r>
            <a:endParaRPr lang="ru-RU" sz="2600" b="1" dirty="0">
              <a:solidFill>
                <a:prstClr val="white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12C57B-FCAA-EB0F-B386-AB2BEC714AE8}"/>
              </a:ext>
            </a:extLst>
          </p:cNvPr>
          <p:cNvSpPr txBox="1"/>
          <p:nvPr/>
        </p:nvSpPr>
        <p:spPr>
          <a:xfrm flipH="1">
            <a:off x="95072" y="3333335"/>
            <a:ext cx="22594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600" b="1" dirty="0">
                <a:solidFill>
                  <a:prstClr val="white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ФАКУЛЬТЕТИ</a:t>
            </a:r>
            <a:endParaRPr lang="ru-RU" sz="2600" b="1" dirty="0">
              <a:solidFill>
                <a:prstClr val="white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1C2139-9A73-51D8-7CFA-20FA222B909D}"/>
              </a:ext>
            </a:extLst>
          </p:cNvPr>
          <p:cNvSpPr txBox="1"/>
          <p:nvPr/>
        </p:nvSpPr>
        <p:spPr>
          <a:xfrm>
            <a:off x="324887" y="4361462"/>
            <a:ext cx="17998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600" b="1" dirty="0">
                <a:solidFill>
                  <a:prstClr val="white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КОЛЕДЖІ</a:t>
            </a:r>
            <a:endParaRPr lang="ru-RU" sz="2600" b="1" dirty="0">
              <a:solidFill>
                <a:prstClr val="white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8" name="Стрілка: вправо 21">
            <a:extLst>
              <a:ext uri="{FF2B5EF4-FFF2-40B4-BE49-F238E27FC236}">
                <a16:creationId xmlns:a16="http://schemas.microsoft.com/office/drawing/2014/main" id="{6AAC660E-A73E-E744-3AD4-B03A295ED9A4}"/>
              </a:ext>
            </a:extLst>
          </p:cNvPr>
          <p:cNvSpPr/>
          <p:nvPr/>
        </p:nvSpPr>
        <p:spPr>
          <a:xfrm>
            <a:off x="2564315" y="3086446"/>
            <a:ext cx="2104007" cy="1049250"/>
          </a:xfrm>
          <a:prstGeom prst="rightArrow">
            <a:avLst/>
          </a:prstGeom>
          <a:solidFill>
            <a:srgbClr val="C7D3E6"/>
          </a:solidFill>
          <a:ln w="12700" cap="flat" cmpd="sng" algn="ctr">
            <a:solidFill>
              <a:srgbClr val="C7D3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ЗАПИТ</a:t>
            </a: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9" name="Прямокутник 29">
            <a:extLst>
              <a:ext uri="{FF2B5EF4-FFF2-40B4-BE49-F238E27FC236}">
                <a16:creationId xmlns:a16="http://schemas.microsoft.com/office/drawing/2014/main" id="{59AADD8D-E949-62EE-AA1E-E7BFA1DD7568}"/>
              </a:ext>
            </a:extLst>
          </p:cNvPr>
          <p:cNvSpPr/>
          <p:nvPr/>
        </p:nvSpPr>
        <p:spPr>
          <a:xfrm>
            <a:off x="7535489" y="1282559"/>
            <a:ext cx="4656511" cy="4292882"/>
          </a:xfrm>
          <a:prstGeom prst="rect">
            <a:avLst/>
          </a:prstGeom>
          <a:solidFill>
            <a:srgbClr val="3F5378"/>
          </a:solidFill>
          <a:ln w="12700" cap="flat" cmpd="sng" algn="ctr">
            <a:solidFill>
              <a:srgbClr val="3F537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solidFill>
                  <a:srgbClr val="203B54"/>
                </a:solidFill>
              </a:ln>
              <a:solidFill>
                <a:srgbClr val="013A6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83DBF7-312F-F8AF-06A4-5A011F4CEF3D}"/>
              </a:ext>
            </a:extLst>
          </p:cNvPr>
          <p:cNvSpPr txBox="1"/>
          <p:nvPr/>
        </p:nvSpPr>
        <p:spPr>
          <a:xfrm>
            <a:off x="7623636" y="1496034"/>
            <a:ext cx="38832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600" b="1" dirty="0">
                <a:solidFill>
                  <a:prstClr val="white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АКТУАЛІЗАЦІЯ ЛІБГАЙДІВ</a:t>
            </a:r>
            <a:endParaRPr lang="ru-RU" sz="2600" b="1" dirty="0">
              <a:solidFill>
                <a:prstClr val="white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4F3821-3C30-EEAD-C7FF-5E92A53D16F1}"/>
              </a:ext>
            </a:extLst>
          </p:cNvPr>
          <p:cNvSpPr txBox="1"/>
          <p:nvPr/>
        </p:nvSpPr>
        <p:spPr>
          <a:xfrm>
            <a:off x="7610952" y="2324986"/>
            <a:ext cx="414705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600" b="1" dirty="0">
                <a:solidFill>
                  <a:prstClr val="white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ІНФОРМАЦІЙНА ПІДТРИМКА ЗА ОСВІТНІМИ ТА НАУКОВИМИ НАПРЯМАМИ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C1E7AF-36DD-076D-3682-B1BE43BF9166}"/>
              </a:ext>
            </a:extLst>
          </p:cNvPr>
          <p:cNvSpPr txBox="1"/>
          <p:nvPr/>
        </p:nvSpPr>
        <p:spPr>
          <a:xfrm>
            <a:off x="7623636" y="4265172"/>
            <a:ext cx="37816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600" b="1" dirty="0">
                <a:solidFill>
                  <a:prstClr val="white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СЕМІНАРИ / ТРЕНІНГИ</a:t>
            </a:r>
            <a:endParaRPr lang="ru-RU" sz="2600" b="1" dirty="0">
              <a:solidFill>
                <a:prstClr val="white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11FDDA-7DB1-B52A-1D93-CC12B20175B9}"/>
              </a:ext>
            </a:extLst>
          </p:cNvPr>
          <p:cNvSpPr txBox="1"/>
          <p:nvPr/>
        </p:nvSpPr>
        <p:spPr>
          <a:xfrm>
            <a:off x="7610952" y="5005031"/>
            <a:ext cx="31865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600" b="1" dirty="0">
                <a:solidFill>
                  <a:prstClr val="white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ПОСЛУГИ/СЕРВІСИ</a:t>
            </a:r>
            <a:endParaRPr lang="ru-RU" sz="2600" b="1" dirty="0">
              <a:solidFill>
                <a:prstClr val="white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14" name="Стрілка: вправо 9">
            <a:extLst>
              <a:ext uri="{FF2B5EF4-FFF2-40B4-BE49-F238E27FC236}">
                <a16:creationId xmlns:a16="http://schemas.microsoft.com/office/drawing/2014/main" id="{5C25A86F-25CE-C007-86F4-F24C09251538}"/>
              </a:ext>
            </a:extLst>
          </p:cNvPr>
          <p:cNvSpPr/>
          <p:nvPr/>
        </p:nvSpPr>
        <p:spPr>
          <a:xfrm rot="10800000">
            <a:off x="4656512" y="1152761"/>
            <a:ext cx="2520000" cy="900000"/>
          </a:xfrm>
          <a:prstGeom prst="rightArrow">
            <a:avLst/>
          </a:prstGeom>
          <a:solidFill>
            <a:srgbClr val="C7D3E6"/>
          </a:solidFill>
          <a:ln w="12700" cap="flat" cmpd="sng" algn="ctr">
            <a:solidFill>
              <a:srgbClr val="C7D3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C1AEB4-6AD4-DED5-BA3F-9CADF1D25ABA}"/>
              </a:ext>
            </a:extLst>
          </p:cNvPr>
          <p:cNvSpPr txBox="1"/>
          <p:nvPr/>
        </p:nvSpPr>
        <p:spPr>
          <a:xfrm>
            <a:off x="5015489" y="1408023"/>
            <a:ext cx="22640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2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ІНФОРМУВАННЯ</a:t>
            </a:r>
            <a:endParaRPr lang="ru-RU" sz="2200" b="1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D111BE-A4F6-7535-804F-50E8AE4B563C}"/>
              </a:ext>
            </a:extLst>
          </p:cNvPr>
          <p:cNvSpPr txBox="1"/>
          <p:nvPr/>
        </p:nvSpPr>
        <p:spPr>
          <a:xfrm>
            <a:off x="4759494" y="5087558"/>
            <a:ext cx="252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200" b="1" dirty="0">
                <a:solidFill>
                  <a:srgbClr val="00206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КОНСУЛЬТУВАННЯ</a:t>
            </a:r>
            <a:endParaRPr lang="ru-RU" sz="2200" b="1" dirty="0">
              <a:solidFill>
                <a:srgbClr val="00206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A10397-FD5E-479B-83C6-CA705AB8B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29" y="0"/>
            <a:ext cx="12123741" cy="823637"/>
          </a:xfrm>
          <a:prstGeom prst="rect">
            <a:avLst/>
          </a:prstGeom>
          <a:solidFill>
            <a:srgbClr val="203B54"/>
          </a:solidFill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3D5855-23AA-4324-9A01-DEE7BC4A3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13" y="1916976"/>
            <a:ext cx="3109712" cy="484631"/>
          </a:xfrm>
          <a:prstGeom prst="rect">
            <a:avLst/>
          </a:prstGeom>
          <a:solidFill>
            <a:srgbClr val="013A69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A966AD-3336-4C37-891D-78729042E3CF}"/>
              </a:ext>
            </a:extLst>
          </p:cNvPr>
          <p:cNvSpPr txBox="1"/>
          <p:nvPr/>
        </p:nvSpPr>
        <p:spPr>
          <a:xfrm>
            <a:off x="787728" y="1192782"/>
            <a:ext cx="2804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55A11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LIBGUIDES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55A11"/>
              </a:solidFill>
              <a:effectLst/>
              <a:uLnTx/>
              <a:uFillTx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3A65BA31-C1B8-4251-ADF1-63AF37AE4990}"/>
              </a:ext>
            </a:extLst>
          </p:cNvPr>
          <p:cNvSpPr/>
          <p:nvPr/>
        </p:nvSpPr>
        <p:spPr>
          <a:xfrm>
            <a:off x="3591888" y="3021150"/>
            <a:ext cx="417251" cy="484632"/>
          </a:xfrm>
          <a:prstGeom prst="rightArrow">
            <a:avLst/>
          </a:prstGeom>
          <a:solidFill>
            <a:srgbClr val="C55A11"/>
          </a:solidFill>
          <a:ln>
            <a:solidFill>
              <a:srgbClr val="C55A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solidFill>
                  <a:srgbClr val="C00000"/>
                </a:solidFill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4D294D6-61A9-8E47-FA34-28770837B2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617" y="1024911"/>
            <a:ext cx="7560898" cy="2268759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D62BBDD-8332-D97F-1F88-694749FED4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3617" y="3629576"/>
            <a:ext cx="7560898" cy="2669316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79A6D36-4DDE-1FE3-BE83-8E31C3BEB8E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485" y="2758578"/>
            <a:ext cx="3070640" cy="3337125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4AE5BE2-C592-A520-D5C1-7DDCB2C412C9}"/>
              </a:ext>
            </a:extLst>
          </p:cNvPr>
          <p:cNvSpPr/>
          <p:nvPr/>
        </p:nvSpPr>
        <p:spPr>
          <a:xfrm>
            <a:off x="5110480" y="1453357"/>
            <a:ext cx="1097280" cy="337750"/>
          </a:xfrm>
          <a:prstGeom prst="rect">
            <a:avLst/>
          </a:prstGeom>
          <a:noFill/>
          <a:ln w="38100">
            <a:solidFill>
              <a:srgbClr val="D26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7DD2112-A73C-15FB-2F7A-43615B566A46}"/>
              </a:ext>
            </a:extLst>
          </p:cNvPr>
          <p:cNvSpPr/>
          <p:nvPr/>
        </p:nvSpPr>
        <p:spPr>
          <a:xfrm>
            <a:off x="8361680" y="2758578"/>
            <a:ext cx="447040" cy="33775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2882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A10397-FD5E-479B-83C6-CA705AB8B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29" y="0"/>
            <a:ext cx="12123741" cy="823637"/>
          </a:xfrm>
          <a:prstGeom prst="rect">
            <a:avLst/>
          </a:prstGeom>
          <a:solidFill>
            <a:srgbClr val="203B54"/>
          </a:solidFill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3D5855-23AA-4324-9A01-DEE7BC4A3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13" y="1916976"/>
            <a:ext cx="3109712" cy="484631"/>
          </a:xfrm>
          <a:prstGeom prst="rect">
            <a:avLst/>
          </a:prstGeom>
          <a:solidFill>
            <a:srgbClr val="013A69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A966AD-3336-4C37-891D-78729042E3CF}"/>
              </a:ext>
            </a:extLst>
          </p:cNvPr>
          <p:cNvSpPr txBox="1"/>
          <p:nvPr/>
        </p:nvSpPr>
        <p:spPr>
          <a:xfrm>
            <a:off x="744602" y="1168400"/>
            <a:ext cx="2804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55A11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LIBGUIDES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55A11"/>
              </a:solidFill>
              <a:effectLst/>
              <a:uLnTx/>
              <a:uFillTx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3A65BA31-C1B8-4251-ADF1-63AF37AE4990}"/>
              </a:ext>
            </a:extLst>
          </p:cNvPr>
          <p:cNvSpPr/>
          <p:nvPr/>
        </p:nvSpPr>
        <p:spPr>
          <a:xfrm>
            <a:off x="3679035" y="4072386"/>
            <a:ext cx="417251" cy="484632"/>
          </a:xfrm>
          <a:prstGeom prst="rightArrow">
            <a:avLst/>
          </a:prstGeom>
          <a:solidFill>
            <a:srgbClr val="C55A11"/>
          </a:solidFill>
          <a:ln>
            <a:solidFill>
              <a:srgbClr val="C55A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solidFill>
                  <a:srgbClr val="C00000"/>
                </a:solidFill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1B0A25-F049-41BD-86BF-3BB10DDC2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6080" y="1069751"/>
            <a:ext cx="7514251" cy="5505282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298288C-9FE1-B484-7018-3D3E2F498B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413" y="2939805"/>
            <a:ext cx="3250349" cy="2749795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3C2890F-5103-FF5A-9EA5-D47FCCB3F2E1}"/>
              </a:ext>
            </a:extLst>
          </p:cNvPr>
          <p:cNvSpPr/>
          <p:nvPr/>
        </p:nvSpPr>
        <p:spPr>
          <a:xfrm>
            <a:off x="6471920" y="1473200"/>
            <a:ext cx="822960" cy="337750"/>
          </a:xfrm>
          <a:prstGeom prst="rect">
            <a:avLst/>
          </a:prstGeom>
          <a:noFill/>
          <a:ln w="38100">
            <a:solidFill>
              <a:srgbClr val="D26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5183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A10397-FD5E-479B-83C6-CA705AB8B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29" y="0"/>
            <a:ext cx="12123741" cy="823637"/>
          </a:xfrm>
          <a:prstGeom prst="rect">
            <a:avLst/>
          </a:prstGeom>
          <a:solidFill>
            <a:srgbClr val="203B54"/>
          </a:solidFill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46A820E-CDE2-4648-9BFB-4EBF46AE8B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822"/>
          <a:stretch/>
        </p:blipFill>
        <p:spPr>
          <a:xfrm>
            <a:off x="320225" y="2629743"/>
            <a:ext cx="3066088" cy="3965610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3D5855-23AA-4324-9A01-DEE7BC4A32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413" y="1916976"/>
            <a:ext cx="3109712" cy="484631"/>
          </a:xfrm>
          <a:prstGeom prst="rect">
            <a:avLst/>
          </a:prstGeom>
          <a:solidFill>
            <a:srgbClr val="013A69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A966AD-3336-4C37-891D-78729042E3CF}"/>
              </a:ext>
            </a:extLst>
          </p:cNvPr>
          <p:cNvSpPr txBox="1"/>
          <p:nvPr/>
        </p:nvSpPr>
        <p:spPr>
          <a:xfrm>
            <a:off x="732604" y="1156577"/>
            <a:ext cx="2804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55A11"/>
                </a:solidFill>
                <a:effectLst/>
                <a:uLnTx/>
                <a:uFillTx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LIBGUIDES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55A11"/>
              </a:solidFill>
              <a:effectLst/>
              <a:uLnTx/>
              <a:uFillTx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3A65BA31-C1B8-4251-ADF1-63AF37AE4990}"/>
              </a:ext>
            </a:extLst>
          </p:cNvPr>
          <p:cNvSpPr/>
          <p:nvPr/>
        </p:nvSpPr>
        <p:spPr>
          <a:xfrm>
            <a:off x="3536764" y="4909352"/>
            <a:ext cx="417251" cy="484632"/>
          </a:xfrm>
          <a:prstGeom prst="rightArrow">
            <a:avLst/>
          </a:prstGeom>
          <a:solidFill>
            <a:srgbClr val="C55A11"/>
          </a:solidFill>
          <a:ln>
            <a:solidFill>
              <a:srgbClr val="C55A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solidFill>
                  <a:srgbClr val="C00000"/>
                </a:solidFill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9A0888A-8320-5659-6EFC-42185F9F4C4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0952" y="1083856"/>
            <a:ext cx="7789121" cy="541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491035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alerio template">
  <a:themeElements>
    <a:clrScheme name="Custom 347">
      <a:dk1>
        <a:srgbClr val="263248"/>
      </a:dk1>
      <a:lt1>
        <a:srgbClr val="FFFFFF"/>
      </a:lt1>
      <a:dk2>
        <a:srgbClr val="434343"/>
      </a:dk2>
      <a:lt2>
        <a:srgbClr val="E0E4E9"/>
      </a:lt2>
      <a:accent1>
        <a:srgbClr val="3F5378"/>
      </a:accent1>
      <a:accent2>
        <a:srgbClr val="263248"/>
      </a:accent2>
      <a:accent3>
        <a:srgbClr val="92A8C8"/>
      </a:accent3>
      <a:accent4>
        <a:srgbClr val="C7D3E6"/>
      </a:accent4>
      <a:accent5>
        <a:srgbClr val="FF9800"/>
      </a:accent5>
      <a:accent6>
        <a:srgbClr val="D26F00"/>
      </a:accent6>
      <a:hlink>
        <a:srgbClr val="3F537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2389</TotalTime>
  <Words>188</Words>
  <Application>Microsoft Office PowerPoint</Application>
  <PresentationFormat>Широкоэкранный</PresentationFormat>
  <Paragraphs>61</Paragraphs>
  <Slides>14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Arvo</vt:lpstr>
      <vt:lpstr>Calibri</vt:lpstr>
      <vt:lpstr>Calibri Light</vt:lpstr>
      <vt:lpstr>Roboto Condensed</vt:lpstr>
      <vt:lpstr>Roboto Condensed Light</vt:lpstr>
      <vt:lpstr>Wingdings</vt:lpstr>
      <vt:lpstr>1_Тема Office</vt:lpstr>
      <vt:lpstr>Salerio template</vt:lpstr>
      <vt:lpstr>Office Theme</vt:lpstr>
      <vt:lpstr>ОРГАНІЗАЦІЯ УПРАВЛІННЯ ЗНАННЯМИ  В КОНТЕКСТІ ЛІБГАЙДІВ  БІБЛІОТЕКИ СУМДУ</vt:lpstr>
      <vt:lpstr>БІБЛІОТЕКА</vt:lpstr>
      <vt:lpstr>НАШІ КРОКИ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КОМУНІКАЦІЙНИЙ МЕНЕДЖМЕНТ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Крицька</dc:creator>
  <cp:lastModifiedBy>User</cp:lastModifiedBy>
  <cp:revision>100</cp:revision>
  <cp:lastPrinted>2023-09-15T09:24:14Z</cp:lastPrinted>
  <dcterms:created xsi:type="dcterms:W3CDTF">2023-09-05T07:43:38Z</dcterms:created>
  <dcterms:modified xsi:type="dcterms:W3CDTF">2023-10-04T05:32:56Z</dcterms:modified>
</cp:coreProperties>
</file>