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256" r:id="rId5"/>
    <p:sldId id="270" r:id="rId6"/>
    <p:sldId id="257" r:id="rId7"/>
    <p:sldId id="269" r:id="rId8"/>
    <p:sldId id="271" r:id="rId9"/>
    <p:sldId id="275" r:id="rId10"/>
    <p:sldId id="278" r:id="rId11"/>
    <p:sldId id="276" r:id="rId12"/>
    <p:sldId id="274" r:id="rId13"/>
    <p:sldId id="279" r:id="rId14"/>
    <p:sldId id="282" r:id="rId15"/>
    <p:sldId id="281" r:id="rId16"/>
    <p:sldId id="277" r:id="rId17"/>
    <p:sldId id="280" r:id="rId18"/>
    <p:sldId id="259" r:id="rId19"/>
    <p:sldId id="273" r:id="rId20"/>
    <p:sldId id="272" r:id="rId21"/>
    <p:sldId id="266" r:id="rId22"/>
  </p:sldIdLst>
  <p:sldSz cx="12192000" cy="6858000"/>
  <p:notesSz cx="6858000" cy="9144000"/>
  <p:defaultTextStyle>
    <a:defPPr rtl="0">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6709" autoAdjust="0"/>
  </p:normalViewPr>
  <p:slideViewPr>
    <p:cSldViewPr snapToGrid="0" showGuides="1">
      <p:cViewPr varScale="1">
        <p:scale>
          <a:sx n="73" d="100"/>
          <a:sy n="73" d="100"/>
        </p:scale>
        <p:origin x="498" y="78"/>
      </p:cViewPr>
      <p:guideLst>
        <p:guide orient="horz" pos="2160"/>
        <p:guide pos="3840"/>
      </p:guideLst>
    </p:cSldViewPr>
  </p:slideViewPr>
  <p:notesTextViewPr>
    <p:cViewPr>
      <p:scale>
        <a:sx n="1" d="1"/>
        <a:sy n="1" d="1"/>
      </p:scale>
      <p:origin x="0" y="0"/>
    </p:cViewPr>
  </p:notesTextViewPr>
  <p:notesViewPr>
    <p:cSldViewPr snapToGrid="0" showGuides="1">
      <p:cViewPr varScale="1">
        <p:scale>
          <a:sx n="96" d="100"/>
          <a:sy n="96" d="100"/>
        </p:scale>
        <p:origin x="289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uk-UA">
              <a:latin typeface="Arial" panose="020B0604020202020204" pitchFamily="34" charset="0"/>
            </a:endParaRPr>
          </a:p>
        </p:txBody>
      </p:sp>
      <p:sp>
        <p:nvSpPr>
          <p:cNvPr id="3" name="Місце для дати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993220E-B59B-4E4F-AFCB-A48773296E4B}" type="datetime1">
              <a:rPr lang="uk-UA" smtClean="0">
                <a:latin typeface="Arial" panose="020B0604020202020204" pitchFamily="34" charset="0"/>
              </a:rPr>
              <a:t>05.10.2022</a:t>
            </a:fld>
            <a:endParaRPr lang="uk-UA">
              <a:latin typeface="Arial" panose="020B0604020202020204" pitchFamily="34" charset="0"/>
            </a:endParaRPr>
          </a:p>
        </p:txBody>
      </p:sp>
      <p:sp>
        <p:nvSpPr>
          <p:cNvPr id="4" name="Місце для нижнього колонтитула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uk-UA">
              <a:latin typeface="Arial" panose="020B0604020202020204" pitchFamily="34" charset="0"/>
            </a:endParaRPr>
          </a:p>
        </p:txBody>
      </p:sp>
      <p:sp>
        <p:nvSpPr>
          <p:cNvPr id="5" name="Місце для номера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6834459-7356-44BF-850D-8B30C4FB3B6B}" type="slidenum">
              <a:rPr lang="uk-UA">
                <a:latin typeface="Arial" panose="020B0604020202020204" pitchFamily="34" charset="0"/>
              </a:rPr>
              <a:t>‹#›</a:t>
            </a:fld>
            <a:endParaRPr lang="uk-UA">
              <a:latin typeface="Arial" panose="020B0604020202020204" pitchFamily="34" charset="0"/>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uk-UA" noProof="0"/>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8CE7878F-F9DD-424B-8E02-AA9D0EC655B9}" type="datetime1">
              <a:rPr lang="uk-UA" smtClean="0"/>
              <a:pPr/>
              <a:t>05.10.2022</a:t>
            </a:fld>
            <a:endParaRPr lang="uk-UA" dirty="0"/>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uk-UA" noProof="0"/>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uk-UA" noProof="0"/>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0A3C37BE-C303-496D-B5CD-85F2937540FC}" type="slidenum">
              <a:rPr lang="uk-UA" noProof="0" smtClean="0"/>
              <a:pPr/>
              <a:t>‹#›</a:t>
            </a:fld>
            <a:endParaRPr lang="uk-UA" noProof="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r>
              <a:rPr lang="uk-UA" b="1" i="1">
                <a:latin typeface="Arial" pitchFamily="34" charset="0"/>
                <a:cs typeface="Arial" pitchFamily="34" charset="0"/>
              </a:rPr>
              <a:t>ПРИМІТКА.</a:t>
            </a:r>
          </a:p>
          <a:p>
            <a:pPr rtl="0"/>
            <a:r>
              <a:rPr lang="uk-UA" i="1">
                <a:latin typeface="Arial" pitchFamily="34" charset="0"/>
                <a:cs typeface="Arial" pitchFamily="34" charset="0"/>
              </a:rPr>
              <a:t>Щоб змінити зображення на цьому слайді, виділіть зображення та видаліть його. Потім у покажчику місця заповнення клацніть піктограму "Зображення", щоб вставити власне зображення.</a:t>
            </a:r>
          </a:p>
        </p:txBody>
      </p:sp>
      <p:sp>
        <p:nvSpPr>
          <p:cNvPr id="4" name="Місце для номера слайда 3"/>
          <p:cNvSpPr>
            <a:spLocks noGrp="1"/>
          </p:cNvSpPr>
          <p:nvPr>
            <p:ph type="sldNum" sz="quarter" idx="10"/>
          </p:nvPr>
        </p:nvSpPr>
        <p:spPr/>
        <p:txBody>
          <a:bodyPr rtlCol="0"/>
          <a:lstStyle/>
          <a:p>
            <a:pPr rtl="0"/>
            <a:fld id="{0A3C37BE-C303-496D-B5CD-85F2937540FC}" type="slidenum">
              <a:rPr lang="uk-UA" smtClean="0"/>
              <a:t>1</a:t>
            </a:fld>
            <a:endParaRPr lang="uk-UA"/>
          </a:p>
        </p:txBody>
      </p:sp>
    </p:spTree>
    <p:extLst>
      <p:ext uri="{BB962C8B-B14F-4D97-AF65-F5344CB8AC3E}">
        <p14:creationId xmlns:p14="http://schemas.microsoft.com/office/powerpoint/2010/main" val="240615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10</a:t>
            </a:fld>
            <a:endParaRPr lang="uk-UA"/>
          </a:p>
        </p:txBody>
      </p:sp>
    </p:spTree>
    <p:extLst>
      <p:ext uri="{BB962C8B-B14F-4D97-AF65-F5344CB8AC3E}">
        <p14:creationId xmlns:p14="http://schemas.microsoft.com/office/powerpoint/2010/main" val="705528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11</a:t>
            </a:fld>
            <a:endParaRPr lang="uk-UA"/>
          </a:p>
        </p:txBody>
      </p:sp>
    </p:spTree>
    <p:extLst>
      <p:ext uri="{BB962C8B-B14F-4D97-AF65-F5344CB8AC3E}">
        <p14:creationId xmlns:p14="http://schemas.microsoft.com/office/powerpoint/2010/main" val="3329401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12</a:t>
            </a:fld>
            <a:endParaRPr lang="uk-UA"/>
          </a:p>
        </p:txBody>
      </p:sp>
    </p:spTree>
    <p:extLst>
      <p:ext uri="{BB962C8B-B14F-4D97-AF65-F5344CB8AC3E}">
        <p14:creationId xmlns:p14="http://schemas.microsoft.com/office/powerpoint/2010/main" val="936958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13</a:t>
            </a:fld>
            <a:endParaRPr lang="uk-UA"/>
          </a:p>
        </p:txBody>
      </p:sp>
    </p:spTree>
    <p:extLst>
      <p:ext uri="{BB962C8B-B14F-4D97-AF65-F5344CB8AC3E}">
        <p14:creationId xmlns:p14="http://schemas.microsoft.com/office/powerpoint/2010/main" val="3704938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14</a:t>
            </a:fld>
            <a:endParaRPr lang="uk-UA"/>
          </a:p>
        </p:txBody>
      </p:sp>
    </p:spTree>
    <p:extLst>
      <p:ext uri="{BB962C8B-B14F-4D97-AF65-F5344CB8AC3E}">
        <p14:creationId xmlns:p14="http://schemas.microsoft.com/office/powerpoint/2010/main" val="1934648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15</a:t>
            </a:fld>
            <a:endParaRPr lang="uk-UA"/>
          </a:p>
        </p:txBody>
      </p:sp>
    </p:spTree>
    <p:extLst>
      <p:ext uri="{BB962C8B-B14F-4D97-AF65-F5344CB8AC3E}">
        <p14:creationId xmlns:p14="http://schemas.microsoft.com/office/powerpoint/2010/main" val="11289174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16</a:t>
            </a:fld>
            <a:endParaRPr lang="uk-UA"/>
          </a:p>
        </p:txBody>
      </p:sp>
    </p:spTree>
    <p:extLst>
      <p:ext uri="{BB962C8B-B14F-4D97-AF65-F5344CB8AC3E}">
        <p14:creationId xmlns:p14="http://schemas.microsoft.com/office/powerpoint/2010/main" val="605277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17</a:t>
            </a:fld>
            <a:endParaRPr lang="uk-UA"/>
          </a:p>
        </p:txBody>
      </p:sp>
    </p:spTree>
    <p:extLst>
      <p:ext uri="{BB962C8B-B14F-4D97-AF65-F5344CB8AC3E}">
        <p14:creationId xmlns:p14="http://schemas.microsoft.com/office/powerpoint/2010/main" val="2916199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18</a:t>
            </a:fld>
            <a:endParaRPr lang="uk-UA"/>
          </a:p>
        </p:txBody>
      </p:sp>
    </p:spTree>
    <p:extLst>
      <p:ext uri="{BB962C8B-B14F-4D97-AF65-F5344CB8AC3E}">
        <p14:creationId xmlns:p14="http://schemas.microsoft.com/office/powerpoint/2010/main" val="380468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2</a:t>
            </a:fld>
            <a:endParaRPr lang="uk-UA"/>
          </a:p>
        </p:txBody>
      </p:sp>
    </p:spTree>
    <p:extLst>
      <p:ext uri="{BB962C8B-B14F-4D97-AF65-F5344CB8AC3E}">
        <p14:creationId xmlns:p14="http://schemas.microsoft.com/office/powerpoint/2010/main" val="1967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3</a:t>
            </a:fld>
            <a:endParaRPr lang="uk-UA"/>
          </a:p>
        </p:txBody>
      </p:sp>
    </p:spTree>
    <p:extLst>
      <p:ext uri="{BB962C8B-B14F-4D97-AF65-F5344CB8AC3E}">
        <p14:creationId xmlns:p14="http://schemas.microsoft.com/office/powerpoint/2010/main" val="1443239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4</a:t>
            </a:fld>
            <a:endParaRPr lang="uk-UA"/>
          </a:p>
        </p:txBody>
      </p:sp>
    </p:spTree>
    <p:extLst>
      <p:ext uri="{BB962C8B-B14F-4D97-AF65-F5344CB8AC3E}">
        <p14:creationId xmlns:p14="http://schemas.microsoft.com/office/powerpoint/2010/main" val="1985389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5</a:t>
            </a:fld>
            <a:endParaRPr lang="uk-UA"/>
          </a:p>
        </p:txBody>
      </p:sp>
    </p:spTree>
    <p:extLst>
      <p:ext uri="{BB962C8B-B14F-4D97-AF65-F5344CB8AC3E}">
        <p14:creationId xmlns:p14="http://schemas.microsoft.com/office/powerpoint/2010/main" val="2318514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6</a:t>
            </a:fld>
            <a:endParaRPr lang="uk-UA"/>
          </a:p>
        </p:txBody>
      </p:sp>
    </p:spTree>
    <p:extLst>
      <p:ext uri="{BB962C8B-B14F-4D97-AF65-F5344CB8AC3E}">
        <p14:creationId xmlns:p14="http://schemas.microsoft.com/office/powerpoint/2010/main" val="526625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7</a:t>
            </a:fld>
            <a:endParaRPr lang="uk-UA"/>
          </a:p>
        </p:txBody>
      </p:sp>
    </p:spTree>
    <p:extLst>
      <p:ext uri="{BB962C8B-B14F-4D97-AF65-F5344CB8AC3E}">
        <p14:creationId xmlns:p14="http://schemas.microsoft.com/office/powerpoint/2010/main" val="1853981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8</a:t>
            </a:fld>
            <a:endParaRPr lang="uk-UA"/>
          </a:p>
        </p:txBody>
      </p:sp>
    </p:spTree>
    <p:extLst>
      <p:ext uri="{BB962C8B-B14F-4D97-AF65-F5344CB8AC3E}">
        <p14:creationId xmlns:p14="http://schemas.microsoft.com/office/powerpoint/2010/main" val="3106273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rtlCol="0"/>
          <a:lstStyle/>
          <a:p>
            <a:pPr rtl="0"/>
            <a:endParaRPr lang="uk-UA"/>
          </a:p>
        </p:txBody>
      </p:sp>
      <p:sp>
        <p:nvSpPr>
          <p:cNvPr id="4" name="Місце для номера слайда 3"/>
          <p:cNvSpPr>
            <a:spLocks noGrp="1"/>
          </p:cNvSpPr>
          <p:nvPr>
            <p:ph type="sldNum" sz="quarter" idx="5"/>
          </p:nvPr>
        </p:nvSpPr>
        <p:spPr/>
        <p:txBody>
          <a:bodyPr rtlCol="0"/>
          <a:lstStyle/>
          <a:p>
            <a:pPr rtl="0"/>
            <a:fld id="{0A3C37BE-C303-496D-B5CD-85F2937540FC}" type="slidenum">
              <a:rPr lang="uk-UA" smtClean="0"/>
              <a:t>9</a:t>
            </a:fld>
            <a:endParaRPr lang="uk-UA"/>
          </a:p>
        </p:txBody>
      </p:sp>
    </p:spTree>
    <p:extLst>
      <p:ext uri="{BB962C8B-B14F-4D97-AF65-F5344CB8AC3E}">
        <p14:creationId xmlns:p14="http://schemas.microsoft.com/office/powerpoint/2010/main" val="52646790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spTree>
      <p:nvGrpSpPr>
        <p:cNvPr id="1" name=""/>
        <p:cNvGrpSpPr/>
        <p:nvPr/>
      </p:nvGrpSpPr>
      <p:grpSpPr>
        <a:xfrm>
          <a:off x="0" y="0"/>
          <a:ext cx="0" cy="0"/>
          <a:chOff x="0" y="0"/>
          <a:chExt cx="0" cy="0"/>
        </a:xfrm>
      </p:grpSpPr>
      <p:sp>
        <p:nvSpPr>
          <p:cNvPr id="8" name="Прямокутник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uk-UA" noProof="0">
              <a:latin typeface="Arial" panose="020B0604020202020204" pitchFamily="34" charset="0"/>
            </a:endParaRPr>
          </a:p>
        </p:txBody>
      </p:sp>
      <p:pic>
        <p:nvPicPr>
          <p:cNvPr id="11" name="Рисунок 10"/>
          <p:cNvPicPr>
            <a:picLocks noChangeAspect="1"/>
          </p:cNvPicPr>
          <p:nvPr/>
        </p:nvPicPr>
        <p:blipFill rotWithShape="1">
          <a:blip r:embed="rId2" cstate="screen">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a:ext>
            </a:extLst>
          </a:blip>
          <a:srcRect/>
          <a:stretch/>
        </p:blipFill>
        <p:spPr>
          <a:xfrm>
            <a:off x="1324445" y="0"/>
            <a:ext cx="1747524" cy="2292094"/>
          </a:xfrm>
          <a:prstGeom prst="rect">
            <a:avLst/>
          </a:prstGeom>
        </p:spPr>
      </p:pic>
      <p:sp>
        <p:nvSpPr>
          <p:cNvPr id="2" name="Заголовок 1"/>
          <p:cNvSpPr>
            <a:spLocks noGrp="1"/>
          </p:cNvSpPr>
          <p:nvPr>
            <p:ph type="ctrTitle" hasCustomPrompt="1"/>
          </p:nvPr>
        </p:nvSpPr>
        <p:spPr>
          <a:xfrm>
            <a:off x="1104900" y="2292094"/>
            <a:ext cx="10096500" cy="2219691"/>
          </a:xfrm>
        </p:spPr>
        <p:txBody>
          <a:bodyPr rtlCol="0" anchor="ctr">
            <a:normAutofit/>
          </a:bodyPr>
          <a:lstStyle>
            <a:lvl1pPr algn="l">
              <a:defRPr sz="4400" cap="all" baseline="0"/>
            </a:lvl1pPr>
          </a:lstStyle>
          <a:p>
            <a:pPr rtl="0"/>
            <a:r>
              <a:rPr lang="uk-UA" noProof="0"/>
              <a:t>Зразок заголовка</a:t>
            </a:r>
          </a:p>
        </p:txBody>
      </p:sp>
      <p:sp>
        <p:nvSpPr>
          <p:cNvPr id="3" name="Підзаголовок 2"/>
          <p:cNvSpPr>
            <a:spLocks noGrp="1"/>
          </p:cNvSpPr>
          <p:nvPr>
            <p:ph type="subTitle" idx="1" hasCustomPrompt="1"/>
          </p:nvPr>
        </p:nvSpPr>
        <p:spPr>
          <a:xfrm>
            <a:off x="1104898" y="4511784"/>
            <a:ext cx="10096501" cy="955565"/>
          </a:xfrm>
        </p:spPr>
        <p:txBody>
          <a:bodyPr rtlCol="0">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uk-UA" noProof="0"/>
              <a:t>Клацніть, щоб змінити стиль зразка підзаголовка</a:t>
            </a:r>
          </a:p>
        </p:txBody>
      </p:sp>
      <p:sp>
        <p:nvSpPr>
          <p:cNvPr id="7" name="Прямокутник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uk-UA" noProof="0">
              <a:latin typeface="Arial" panose="020B0604020202020204" pitchFamily="34" charset="0"/>
            </a:endParaRPr>
          </a:p>
        </p:txBody>
      </p:sp>
      <p:sp>
        <p:nvSpPr>
          <p:cNvPr id="4" name="Місце для дати 3"/>
          <p:cNvSpPr>
            <a:spLocks noGrp="1"/>
          </p:cNvSpPr>
          <p:nvPr>
            <p:ph type="dt" sz="half" idx="10"/>
          </p:nvPr>
        </p:nvSpPr>
        <p:spPr/>
        <p:txBody>
          <a:bodyPr rtlCol="0"/>
          <a:lstStyle>
            <a:lvl1pPr>
              <a:defRPr baseline="0">
                <a:solidFill>
                  <a:schemeClr val="tx1">
                    <a:lumMod val="20000"/>
                    <a:lumOff val="80000"/>
                  </a:schemeClr>
                </a:solidFill>
              </a:defRPr>
            </a:lvl1pPr>
          </a:lstStyle>
          <a:p>
            <a:pPr rtl="0"/>
            <a:fld id="{EAAFBA68-51CE-46BD-B54D-AB2639FD7647}" type="datetime1">
              <a:rPr lang="uk-UA" noProof="0" smtClean="0"/>
              <a:t>05.10.2022</a:t>
            </a:fld>
            <a:endParaRPr lang="uk-UA" noProof="0"/>
          </a:p>
        </p:txBody>
      </p:sp>
      <p:sp>
        <p:nvSpPr>
          <p:cNvPr id="5" name="Місце для нижнього колонтитула 4"/>
          <p:cNvSpPr>
            <a:spLocks noGrp="1"/>
          </p:cNvSpPr>
          <p:nvPr>
            <p:ph type="ftr" sz="quarter" idx="11"/>
          </p:nvPr>
        </p:nvSpPr>
        <p:spPr/>
        <p:txBody>
          <a:bodyPr rtlCol="0"/>
          <a:lstStyle>
            <a:lvl1pPr>
              <a:defRPr baseline="0">
                <a:solidFill>
                  <a:schemeClr val="tx1">
                    <a:lumMod val="20000"/>
                    <a:lumOff val="80000"/>
                  </a:schemeClr>
                </a:solidFill>
              </a:defRPr>
            </a:lvl1pPr>
          </a:lstStyle>
          <a:p>
            <a:pPr rtl="0"/>
            <a:endParaRPr lang="uk-UA" noProof="0"/>
          </a:p>
        </p:txBody>
      </p:sp>
      <p:sp>
        <p:nvSpPr>
          <p:cNvPr id="6" name="Місце для номера слайда 5"/>
          <p:cNvSpPr>
            <a:spLocks noGrp="1"/>
          </p:cNvSpPr>
          <p:nvPr>
            <p:ph type="sldNum" sz="quarter" idx="12"/>
          </p:nvPr>
        </p:nvSpPr>
        <p:spPr/>
        <p:txBody>
          <a:bodyPr rtlCol="0"/>
          <a:lstStyle>
            <a:lvl1pPr>
              <a:defRPr baseline="0">
                <a:solidFill>
                  <a:schemeClr val="tx1">
                    <a:lumMod val="20000"/>
                    <a:lumOff val="80000"/>
                  </a:schemeClr>
                </a:solidFill>
              </a:defRPr>
            </a:lvl1pPr>
          </a:lstStyle>
          <a:p>
            <a:pPr rtl="0"/>
            <a:fld id="{0FF54DE5-C571-48E8-A5BC-B369434E2F44}" type="slidenum">
              <a:rPr lang="uk-UA" noProof="0" smtClean="0"/>
              <a:pPr rtl="0"/>
              <a:t>‹#›</a:t>
            </a:fld>
            <a:endParaRPr lang="uk-UA" noProof="0"/>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nchor="b"/>
          <a:lstStyle>
            <a:lvl1pPr>
              <a:defRPr sz="3200"/>
            </a:lvl1pPr>
          </a:lstStyle>
          <a:p>
            <a:pPr rtl="0"/>
            <a:r>
              <a:rPr lang="uk-UA" noProof="0"/>
              <a:t>Зразок заголовка</a:t>
            </a:r>
          </a:p>
        </p:txBody>
      </p:sp>
      <p:sp>
        <p:nvSpPr>
          <p:cNvPr id="4" name="Місце для тексту 3"/>
          <p:cNvSpPr>
            <a:spLocks noGrp="1"/>
          </p:cNvSpPr>
          <p:nvPr>
            <p:ph type="body" sz="half" idx="2" hasCustomPrompt="1"/>
          </p:nvPr>
        </p:nvSpPr>
        <p:spPr>
          <a:xfrm>
            <a:off x="1104900" y="1600200"/>
            <a:ext cx="3396996" cy="457200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uk-UA" noProof="0"/>
              <a:t>Зразки заголовків</a:t>
            </a:r>
          </a:p>
        </p:txBody>
      </p:sp>
      <p:sp>
        <p:nvSpPr>
          <p:cNvPr id="3" name="Місце для зображення 2" descr="Пустий покажчик місця заповнення для зображення Клацніть покажчик місця заповнення та виберіть зображення, яке потрібно додати."/>
          <p:cNvSpPr>
            <a:spLocks noGrp="1"/>
          </p:cNvSpPr>
          <p:nvPr>
            <p:ph type="pic" idx="1"/>
          </p:nvPr>
        </p:nvSpPr>
        <p:spPr>
          <a:xfrm>
            <a:off x="4654671" y="1600199"/>
            <a:ext cx="6430912" cy="4572001"/>
          </a:xfrm>
        </p:spPr>
        <p:txBody>
          <a:bodyPr tIns="118872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uk-UA" noProof="0"/>
              <a:t>Клацніть піктограму, щоб додати зображення</a:t>
            </a:r>
          </a:p>
        </p:txBody>
      </p:sp>
      <p:sp>
        <p:nvSpPr>
          <p:cNvPr id="5" name="Місце для дати 4"/>
          <p:cNvSpPr>
            <a:spLocks noGrp="1"/>
          </p:cNvSpPr>
          <p:nvPr>
            <p:ph type="dt" sz="half" idx="10"/>
          </p:nvPr>
        </p:nvSpPr>
        <p:spPr/>
        <p:txBody>
          <a:bodyPr rtlCol="0"/>
          <a:lstStyle/>
          <a:p>
            <a:pPr rtl="0"/>
            <a:fld id="{7F95CCCC-3495-4CBF-A3CA-BAC86B0217F0}" type="datetime1">
              <a:rPr lang="uk-UA" noProof="0" smtClean="0"/>
              <a:t>05.10.2022</a:t>
            </a:fld>
            <a:endParaRPr lang="uk-UA" noProof="0"/>
          </a:p>
        </p:txBody>
      </p:sp>
      <p:sp>
        <p:nvSpPr>
          <p:cNvPr id="6" name="Місце для нижнього колонтитула 5"/>
          <p:cNvSpPr>
            <a:spLocks noGrp="1"/>
          </p:cNvSpPr>
          <p:nvPr>
            <p:ph type="ftr" sz="quarter" idx="11"/>
          </p:nvPr>
        </p:nvSpPr>
        <p:spPr/>
        <p:txBody>
          <a:bodyPr rtlCol="0"/>
          <a:lstStyle/>
          <a:p>
            <a:pPr rtl="0"/>
            <a:endParaRPr lang="uk-UA" noProof="0"/>
          </a:p>
        </p:txBody>
      </p:sp>
      <p:sp>
        <p:nvSpPr>
          <p:cNvPr id="7" name="Місце для номера слайда 6"/>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lstStyle/>
          <a:p>
            <a:pPr rtl="0"/>
            <a:r>
              <a:rPr lang="uk-UA" noProof="0"/>
              <a:t>Зразок заголовка</a:t>
            </a:r>
          </a:p>
        </p:txBody>
      </p:sp>
      <p:sp>
        <p:nvSpPr>
          <p:cNvPr id="3" name="Місце для вертикального тексту 2"/>
          <p:cNvSpPr>
            <a:spLocks noGrp="1"/>
          </p:cNvSpPr>
          <p:nvPr>
            <p:ph type="body" orient="vert" idx="1" hasCustomPrompt="1"/>
          </p:nvPr>
        </p:nvSpPr>
        <p:spPr/>
        <p:txBody>
          <a:bodyPr vert="eaVert" rtlCol="0"/>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4" name="Місце для дати 3"/>
          <p:cNvSpPr>
            <a:spLocks noGrp="1"/>
          </p:cNvSpPr>
          <p:nvPr>
            <p:ph type="dt" sz="half" idx="10"/>
          </p:nvPr>
        </p:nvSpPr>
        <p:spPr/>
        <p:txBody>
          <a:bodyPr rtlCol="0"/>
          <a:lstStyle/>
          <a:p>
            <a:pPr rtl="0"/>
            <a:fld id="{5E58BDB1-5D7F-454F-B0D5-FFE50880F254}" type="datetime1">
              <a:rPr lang="uk-UA" noProof="0" smtClean="0"/>
              <a:t>05.10.2022</a:t>
            </a:fld>
            <a:endParaRPr lang="uk-UA" noProof="0"/>
          </a:p>
        </p:txBody>
      </p:sp>
      <p:sp>
        <p:nvSpPr>
          <p:cNvPr id="5" name="Місце для нижнього колонтитула 4"/>
          <p:cNvSpPr>
            <a:spLocks noGrp="1"/>
          </p:cNvSpPr>
          <p:nvPr>
            <p:ph type="ftr" sz="quarter" idx="11"/>
          </p:nvPr>
        </p:nvSpPr>
        <p:spPr/>
        <p:txBody>
          <a:bodyPr rtlCol="0"/>
          <a:lstStyle/>
          <a:p>
            <a:pPr rtl="0"/>
            <a:endParaRPr lang="uk-UA" noProof="0"/>
          </a:p>
        </p:txBody>
      </p:sp>
      <p:sp>
        <p:nvSpPr>
          <p:cNvPr id="6" name="Місце для номера слайда 5"/>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hasCustomPrompt="1"/>
          </p:nvPr>
        </p:nvSpPr>
        <p:spPr>
          <a:xfrm>
            <a:off x="9372600" y="365125"/>
            <a:ext cx="1714500" cy="5811838"/>
          </a:xfrm>
        </p:spPr>
        <p:txBody>
          <a:bodyPr vert="eaVert" rtlCol="0"/>
          <a:lstStyle/>
          <a:p>
            <a:pPr rtl="0"/>
            <a:r>
              <a:rPr lang="uk-UA" noProof="0"/>
              <a:t>Зразок заголовка</a:t>
            </a:r>
          </a:p>
        </p:txBody>
      </p:sp>
      <p:sp>
        <p:nvSpPr>
          <p:cNvPr id="3" name="Місце для вертикального тексту 2"/>
          <p:cNvSpPr>
            <a:spLocks noGrp="1"/>
          </p:cNvSpPr>
          <p:nvPr>
            <p:ph type="body" orient="vert" idx="1" hasCustomPrompt="1"/>
          </p:nvPr>
        </p:nvSpPr>
        <p:spPr>
          <a:xfrm>
            <a:off x="1104900" y="365125"/>
            <a:ext cx="8098896" cy="5811838"/>
          </a:xfrm>
        </p:spPr>
        <p:txBody>
          <a:bodyPr vert="eaVert" rtlCol="0"/>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4" name="Місце для дати 3"/>
          <p:cNvSpPr>
            <a:spLocks noGrp="1"/>
          </p:cNvSpPr>
          <p:nvPr>
            <p:ph type="dt" sz="half" idx="10"/>
          </p:nvPr>
        </p:nvSpPr>
        <p:spPr/>
        <p:txBody>
          <a:bodyPr rtlCol="0"/>
          <a:lstStyle/>
          <a:p>
            <a:pPr rtl="0"/>
            <a:fld id="{75A4FF17-6B29-4BCA-A26E-5F7EC2098A46}" type="datetime1">
              <a:rPr lang="uk-UA" noProof="0" smtClean="0"/>
              <a:t>05.10.2022</a:t>
            </a:fld>
            <a:endParaRPr lang="uk-UA" noProof="0"/>
          </a:p>
        </p:txBody>
      </p:sp>
      <p:sp>
        <p:nvSpPr>
          <p:cNvPr id="5" name="Місце для нижнього колонтитула 4"/>
          <p:cNvSpPr>
            <a:spLocks noGrp="1"/>
          </p:cNvSpPr>
          <p:nvPr>
            <p:ph type="ftr" sz="quarter" idx="11"/>
          </p:nvPr>
        </p:nvSpPr>
        <p:spPr/>
        <p:txBody>
          <a:bodyPr rtlCol="0"/>
          <a:lstStyle/>
          <a:p>
            <a:pPr rtl="0"/>
            <a:endParaRPr lang="uk-UA" noProof="0"/>
          </a:p>
        </p:txBody>
      </p:sp>
      <p:sp>
        <p:nvSpPr>
          <p:cNvPr id="6" name="Місце для номера слайда 5"/>
          <p:cNvSpPr>
            <a:spLocks noGrp="1"/>
          </p:cNvSpPr>
          <p:nvPr>
            <p:ph type="sldNum" sz="quarter" idx="12"/>
          </p:nvPr>
        </p:nvSpPr>
        <p:spPr/>
        <p:txBody>
          <a:bodyPr rtlCol="0"/>
          <a:lstStyle/>
          <a:p>
            <a:pPr rtl="0"/>
            <a:fld id="{0FF54DE5-C571-48E8-A5BC-B369434E2F44}" type="slidenum">
              <a:rPr lang="uk-UA" noProof="0"/>
              <a:t>‹#›</a:t>
            </a:fld>
            <a:endParaRPr lang="uk-UA" noProof="0"/>
          </a:p>
        </p:txBody>
      </p:sp>
      <p:grpSp>
        <p:nvGrpSpPr>
          <p:cNvPr id="7" name="Група 6"/>
          <p:cNvGrpSpPr/>
          <p:nvPr/>
        </p:nvGrpSpPr>
        <p:grpSpPr>
          <a:xfrm rot="5400000">
            <a:off x="6514047" y="3228843"/>
            <a:ext cx="5632704" cy="84403"/>
            <a:chOff x="1073150" y="1219201"/>
            <a:chExt cx="10058400" cy="63125"/>
          </a:xfrm>
        </p:grpSpPr>
        <p:cxnSp>
          <p:nvCxnSpPr>
            <p:cNvPr id="8" name="Пряма сполучна лінія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Пряма сполучна лінія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lstStyle/>
          <a:p>
            <a:pPr rtl="0"/>
            <a:r>
              <a:rPr lang="uk-UA" noProof="0"/>
              <a:t>Зразок заголовка</a:t>
            </a:r>
          </a:p>
        </p:txBody>
      </p:sp>
      <p:sp>
        <p:nvSpPr>
          <p:cNvPr id="3" name="Місце для вмісту 2"/>
          <p:cNvSpPr>
            <a:spLocks noGrp="1"/>
          </p:cNvSpPr>
          <p:nvPr>
            <p:ph idx="1" hasCustomPrompt="1"/>
          </p:nvPr>
        </p:nvSpPr>
        <p:spPr/>
        <p:txBody>
          <a:bodyPr rtlCol="0"/>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4" name="Місце для дати 3"/>
          <p:cNvSpPr>
            <a:spLocks noGrp="1"/>
          </p:cNvSpPr>
          <p:nvPr>
            <p:ph type="dt" sz="half" idx="10"/>
          </p:nvPr>
        </p:nvSpPr>
        <p:spPr/>
        <p:txBody>
          <a:bodyPr rtlCol="0"/>
          <a:lstStyle/>
          <a:p>
            <a:pPr rtl="0"/>
            <a:fld id="{01992810-A98D-4410-808C-A9A897C2BAFD}" type="datetime1">
              <a:rPr lang="uk-UA" noProof="0" smtClean="0"/>
              <a:t>05.10.2022</a:t>
            </a:fld>
            <a:endParaRPr lang="uk-UA" noProof="0"/>
          </a:p>
        </p:txBody>
      </p:sp>
      <p:sp>
        <p:nvSpPr>
          <p:cNvPr id="5" name="Місце для нижнього колонтитула 4"/>
          <p:cNvSpPr>
            <a:spLocks noGrp="1"/>
          </p:cNvSpPr>
          <p:nvPr>
            <p:ph type="ftr" sz="quarter" idx="11"/>
          </p:nvPr>
        </p:nvSpPr>
        <p:spPr/>
        <p:txBody>
          <a:bodyPr rtlCol="0"/>
          <a:lstStyle/>
          <a:p>
            <a:pPr rtl="0"/>
            <a:endParaRPr lang="uk-UA" noProof="0"/>
          </a:p>
        </p:txBody>
      </p:sp>
      <p:sp>
        <p:nvSpPr>
          <p:cNvPr id="6" name="Місце для номера слайда 5"/>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ий слайд із рисунком">
    <p:spTree>
      <p:nvGrpSpPr>
        <p:cNvPr id="1" name=""/>
        <p:cNvGrpSpPr/>
        <p:nvPr/>
      </p:nvGrpSpPr>
      <p:grpSpPr>
        <a:xfrm>
          <a:off x="0" y="0"/>
          <a:ext cx="0" cy="0"/>
          <a:chOff x="0" y="0"/>
          <a:chExt cx="0" cy="0"/>
        </a:xfrm>
      </p:grpSpPr>
      <p:sp>
        <p:nvSpPr>
          <p:cNvPr id="2" name="Заголовок 1"/>
          <p:cNvSpPr>
            <a:spLocks noGrp="1"/>
          </p:cNvSpPr>
          <p:nvPr>
            <p:ph type="ctrTitle" hasCustomPrompt="1"/>
          </p:nvPr>
        </p:nvSpPr>
        <p:spPr>
          <a:xfrm>
            <a:off x="1104900" y="2292094"/>
            <a:ext cx="5734050" cy="2219691"/>
          </a:xfrm>
        </p:spPr>
        <p:txBody>
          <a:bodyPr rtlCol="0" anchor="ctr">
            <a:normAutofit/>
          </a:bodyPr>
          <a:lstStyle>
            <a:lvl1pPr algn="l">
              <a:defRPr sz="4400" cap="all" baseline="0"/>
            </a:lvl1pPr>
          </a:lstStyle>
          <a:p>
            <a:pPr rtl="0"/>
            <a:r>
              <a:rPr lang="uk-UA" noProof="0"/>
              <a:t>Зразок заголовка</a:t>
            </a:r>
          </a:p>
        </p:txBody>
      </p:sp>
      <p:sp>
        <p:nvSpPr>
          <p:cNvPr id="3" name="Підзаголовок 2"/>
          <p:cNvSpPr>
            <a:spLocks noGrp="1"/>
          </p:cNvSpPr>
          <p:nvPr>
            <p:ph type="subTitle" idx="1" hasCustomPrompt="1"/>
          </p:nvPr>
        </p:nvSpPr>
        <p:spPr>
          <a:xfrm>
            <a:off x="1104900" y="4511784"/>
            <a:ext cx="5734050" cy="955565"/>
          </a:xfrm>
        </p:spPr>
        <p:txBody>
          <a:bodyPr rtlCol="0">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uk-UA" noProof="0"/>
              <a:t>Клацніть, щоб змінити стиль зразка підзаголовка</a:t>
            </a:r>
          </a:p>
        </p:txBody>
      </p:sp>
      <p:sp>
        <p:nvSpPr>
          <p:cNvPr id="11" name="Місце для зображення 10" descr="Пустий покажчик місця заповнення для зображення Клацніть покажчик місця заповнення та виберіть зображення, яке потрібно додати."/>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a:buNone/>
              <a:defRPr/>
            </a:lvl1pPr>
          </a:lstStyle>
          <a:p>
            <a:pPr rtl="0"/>
            <a:r>
              <a:rPr lang="uk-UA" noProof="0"/>
              <a:t>Клацніть піктограму, щоб додати зображення</a:t>
            </a:r>
          </a:p>
        </p:txBody>
      </p:sp>
      <p:sp>
        <p:nvSpPr>
          <p:cNvPr id="8" name="Прямокутник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uk-UA" noProof="0">
              <a:latin typeface="Arial" panose="020B0604020202020204" pitchFamily="34" charset="0"/>
            </a:endParaRPr>
          </a:p>
        </p:txBody>
      </p:sp>
      <p:grpSp>
        <p:nvGrpSpPr>
          <p:cNvPr id="14" name="Група 13"/>
          <p:cNvGrpSpPr/>
          <p:nvPr/>
        </p:nvGrpSpPr>
        <p:grpSpPr>
          <a:xfrm>
            <a:off x="0" y="1143000"/>
            <a:ext cx="12192000" cy="63125"/>
            <a:chOff x="507492" y="1501519"/>
            <a:chExt cx="8129016" cy="63125"/>
          </a:xfrm>
        </p:grpSpPr>
        <p:cxnSp>
          <p:nvCxnSpPr>
            <p:cNvPr id="15" name="Пряма сполучна лінія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Пряма сполучна лінія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Рисунок 9"/>
          <p:cNvPicPr>
            <a:picLocks noChangeAspect="1"/>
          </p:cNvPicPr>
          <p:nvPr/>
        </p:nvPicPr>
        <p:blipFill rotWithShape="1">
          <a:blip r:embed="rId2" cstate="screen">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a:ext>
            </a:extLst>
          </a:blip>
          <a:srcRect/>
          <a:stretch/>
        </p:blipFill>
        <p:spPr>
          <a:xfrm>
            <a:off x="1325880" y="0"/>
            <a:ext cx="1747524" cy="2292094"/>
          </a:xfrm>
          <a:prstGeom prst="rect">
            <a:avLst/>
          </a:prstGeom>
        </p:spPr>
      </p:pic>
      <p:grpSp>
        <p:nvGrpSpPr>
          <p:cNvPr id="13" name="Група 12"/>
          <p:cNvGrpSpPr/>
          <p:nvPr/>
        </p:nvGrpSpPr>
        <p:grpSpPr>
          <a:xfrm rot="10800000">
            <a:off x="0" y="5645510"/>
            <a:ext cx="12192000" cy="63125"/>
            <a:chOff x="507492" y="1501519"/>
            <a:chExt cx="8129016" cy="63125"/>
          </a:xfrm>
        </p:grpSpPr>
        <p:cxnSp>
          <p:nvCxnSpPr>
            <p:cNvPr id="17" name="Пряма сполучна лінія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 сполучна лінія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Прямокутник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uk-UA" noProof="0">
              <a:latin typeface="Arial" panose="020B0604020202020204" pitchFamily="34" charset="0"/>
            </a:endParaRP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озділу">
    <p:spTree>
      <p:nvGrpSpPr>
        <p:cNvPr id="1" name=""/>
        <p:cNvGrpSpPr/>
        <p:nvPr/>
      </p:nvGrpSpPr>
      <p:grpSpPr>
        <a:xfrm>
          <a:off x="0" y="0"/>
          <a:ext cx="0" cy="0"/>
          <a:chOff x="0" y="0"/>
          <a:chExt cx="0" cy="0"/>
        </a:xfrm>
      </p:grpSpPr>
      <p:grpSp>
        <p:nvGrpSpPr>
          <p:cNvPr id="8" name="Група 7"/>
          <p:cNvGrpSpPr/>
          <p:nvPr/>
        </p:nvGrpSpPr>
        <p:grpSpPr>
          <a:xfrm>
            <a:off x="0" y="2514600"/>
            <a:ext cx="12192000" cy="3194035"/>
            <a:chOff x="647402" y="2514600"/>
            <a:chExt cx="10838688" cy="3194035"/>
          </a:xfrm>
        </p:grpSpPr>
        <p:grpSp>
          <p:nvGrpSpPr>
            <p:cNvPr id="9" name="Група 8"/>
            <p:cNvGrpSpPr/>
            <p:nvPr/>
          </p:nvGrpSpPr>
          <p:grpSpPr>
            <a:xfrm>
              <a:off x="647402" y="2514600"/>
              <a:ext cx="10838688" cy="63125"/>
              <a:chOff x="507492" y="1501519"/>
              <a:chExt cx="8129016" cy="63125"/>
            </a:xfrm>
          </p:grpSpPr>
          <p:cxnSp>
            <p:nvCxnSpPr>
              <p:cNvPr id="14" name="Пряма сполучна лінія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Пряма сполучна лінія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Прямокутник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uk-UA" noProof="0">
                <a:latin typeface="Arial" panose="020B0604020202020204" pitchFamily="34" charset="0"/>
              </a:endParaRPr>
            </a:p>
          </p:txBody>
        </p:sp>
        <p:grpSp>
          <p:nvGrpSpPr>
            <p:cNvPr id="11" name="Група 10"/>
            <p:cNvGrpSpPr/>
            <p:nvPr/>
          </p:nvGrpSpPr>
          <p:grpSpPr>
            <a:xfrm rot="10800000">
              <a:off x="647402" y="5645510"/>
              <a:ext cx="10838688" cy="63125"/>
              <a:chOff x="507492" y="1501519"/>
              <a:chExt cx="8129016" cy="63125"/>
            </a:xfrm>
          </p:grpSpPr>
          <p:cxnSp>
            <p:nvCxnSpPr>
              <p:cNvPr id="12" name="Пряма сполучна лінія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Пряма сполучна лінія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Рисунок 6"/>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25880" y="0"/>
            <a:ext cx="1783188" cy="2971806"/>
          </a:xfrm>
          <a:prstGeom prst="rect">
            <a:avLst/>
          </a:prstGeom>
        </p:spPr>
      </p:pic>
      <p:sp>
        <p:nvSpPr>
          <p:cNvPr id="2" name="Заголовок 1"/>
          <p:cNvSpPr>
            <a:spLocks noGrp="1"/>
          </p:cNvSpPr>
          <p:nvPr>
            <p:ph type="title" hasCustomPrompt="1"/>
          </p:nvPr>
        </p:nvSpPr>
        <p:spPr>
          <a:xfrm>
            <a:off x="1104899" y="2971806"/>
            <a:ext cx="10071099" cy="1684150"/>
          </a:xfrm>
        </p:spPr>
        <p:txBody>
          <a:bodyPr rtlCol="0" anchor="ctr">
            <a:normAutofit/>
          </a:bodyPr>
          <a:lstStyle>
            <a:lvl1pPr>
              <a:defRPr sz="4400" cap="all" baseline="0">
                <a:solidFill>
                  <a:schemeClr val="bg1"/>
                </a:solidFill>
              </a:defRPr>
            </a:lvl1pPr>
          </a:lstStyle>
          <a:p>
            <a:pPr rtl="0"/>
            <a:r>
              <a:rPr lang="uk-UA" noProof="0"/>
              <a:t>Зразок заголовка</a:t>
            </a:r>
          </a:p>
        </p:txBody>
      </p:sp>
      <p:sp>
        <p:nvSpPr>
          <p:cNvPr id="3" name="Місце для тексту 2"/>
          <p:cNvSpPr>
            <a:spLocks noGrp="1"/>
          </p:cNvSpPr>
          <p:nvPr>
            <p:ph type="body" idx="1" hasCustomPrompt="1"/>
          </p:nvPr>
        </p:nvSpPr>
        <p:spPr>
          <a:xfrm>
            <a:off x="1104899" y="4655956"/>
            <a:ext cx="10071099" cy="509750"/>
          </a:xfrm>
        </p:spPr>
        <p:txBody>
          <a:bodyPr rtlCol="0">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uk-UA" noProof="0"/>
              <a:t>Зразки заголовків</a:t>
            </a:r>
          </a:p>
        </p:txBody>
      </p:sp>
      <p:sp>
        <p:nvSpPr>
          <p:cNvPr id="4" name="Місце для дати 3"/>
          <p:cNvSpPr>
            <a:spLocks noGrp="1"/>
          </p:cNvSpPr>
          <p:nvPr>
            <p:ph type="dt" sz="half" idx="10"/>
          </p:nvPr>
        </p:nvSpPr>
        <p:spPr/>
        <p:txBody>
          <a:bodyPr rtlCol="0"/>
          <a:lstStyle/>
          <a:p>
            <a:pPr rtl="0"/>
            <a:fld id="{0ED1DED8-CF52-43DC-9B38-8E0CA8F7BAC2}" type="datetime1">
              <a:rPr lang="uk-UA" noProof="0" smtClean="0"/>
              <a:t>05.10.2022</a:t>
            </a:fld>
            <a:endParaRPr lang="uk-UA" noProof="0"/>
          </a:p>
        </p:txBody>
      </p:sp>
      <p:sp>
        <p:nvSpPr>
          <p:cNvPr id="5" name="Місце для нижнього колонтитула 4"/>
          <p:cNvSpPr>
            <a:spLocks noGrp="1"/>
          </p:cNvSpPr>
          <p:nvPr>
            <p:ph type="ftr" sz="quarter" idx="11"/>
          </p:nvPr>
        </p:nvSpPr>
        <p:spPr/>
        <p:txBody>
          <a:bodyPr rtlCol="0"/>
          <a:lstStyle/>
          <a:p>
            <a:pPr rtl="0"/>
            <a:endParaRPr lang="uk-UA" noProof="0"/>
          </a:p>
        </p:txBody>
      </p:sp>
      <p:sp>
        <p:nvSpPr>
          <p:cNvPr id="6" name="Місце для номера слайда 5"/>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lstStyle/>
          <a:p>
            <a:pPr rtl="0"/>
            <a:r>
              <a:rPr lang="uk-UA" noProof="0"/>
              <a:t>Зразок заголовка</a:t>
            </a:r>
          </a:p>
        </p:txBody>
      </p:sp>
      <p:sp>
        <p:nvSpPr>
          <p:cNvPr id="3" name="Місце для вмісту 2"/>
          <p:cNvSpPr>
            <a:spLocks noGrp="1"/>
          </p:cNvSpPr>
          <p:nvPr>
            <p:ph sz="half" idx="1" hasCustomPrompt="1"/>
          </p:nvPr>
        </p:nvSpPr>
        <p:spPr>
          <a:xfrm>
            <a:off x="1104900" y="1600200"/>
            <a:ext cx="4914900" cy="4571999"/>
          </a:xfrm>
        </p:spPr>
        <p:txBody>
          <a:bodyPr rtlCol="0"/>
          <a:lstStyle>
            <a:lvl5pPr>
              <a:defRPr/>
            </a:lvl5pPr>
            <a:lvl6pPr>
              <a:defRPr/>
            </a:lvl6pPr>
            <a:lvl7pPr>
              <a:defRPr/>
            </a:lvl7pPr>
            <a:lvl8pPr>
              <a:defRPr/>
            </a:lvl8pPr>
            <a:lvl9pPr>
              <a:defRPr/>
            </a:lvl9pPr>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4" name="Місце для вмісту 3"/>
          <p:cNvSpPr>
            <a:spLocks noGrp="1"/>
          </p:cNvSpPr>
          <p:nvPr>
            <p:ph sz="half" idx="2" hasCustomPrompt="1"/>
          </p:nvPr>
        </p:nvSpPr>
        <p:spPr>
          <a:xfrm>
            <a:off x="6172200" y="1600200"/>
            <a:ext cx="4914900" cy="4571999"/>
          </a:xfrm>
        </p:spPr>
        <p:txBody>
          <a:bodyPr rtlCol="0"/>
          <a:lstStyle>
            <a:lvl5pPr>
              <a:defRPr/>
            </a:lvl5pPr>
            <a:lvl6pPr>
              <a:defRPr/>
            </a:lvl6pPr>
            <a:lvl7pPr>
              <a:defRPr/>
            </a:lvl7pPr>
            <a:lvl8pPr>
              <a:defRPr/>
            </a:lvl8pPr>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5" name="Місце для дати 4"/>
          <p:cNvSpPr>
            <a:spLocks noGrp="1"/>
          </p:cNvSpPr>
          <p:nvPr>
            <p:ph type="dt" sz="half" idx="10"/>
          </p:nvPr>
        </p:nvSpPr>
        <p:spPr/>
        <p:txBody>
          <a:bodyPr rtlCol="0"/>
          <a:lstStyle/>
          <a:p>
            <a:pPr rtl="0"/>
            <a:fld id="{4EA642DF-1F19-4BE0-B53C-4A22DE4DAA43}" type="datetime1">
              <a:rPr lang="uk-UA" noProof="0" smtClean="0"/>
              <a:t>05.10.2022</a:t>
            </a:fld>
            <a:endParaRPr lang="uk-UA" noProof="0"/>
          </a:p>
        </p:txBody>
      </p:sp>
      <p:sp>
        <p:nvSpPr>
          <p:cNvPr id="6" name="Місце для нижнього колонтитула 5"/>
          <p:cNvSpPr>
            <a:spLocks noGrp="1"/>
          </p:cNvSpPr>
          <p:nvPr>
            <p:ph type="ftr" sz="quarter" idx="11"/>
          </p:nvPr>
        </p:nvSpPr>
        <p:spPr/>
        <p:txBody>
          <a:bodyPr rtlCol="0"/>
          <a:lstStyle/>
          <a:p>
            <a:pPr rtl="0"/>
            <a:endParaRPr lang="uk-UA" noProof="0"/>
          </a:p>
        </p:txBody>
      </p:sp>
      <p:sp>
        <p:nvSpPr>
          <p:cNvPr id="7" name="Місце для номера слайда 6"/>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lstStyle/>
          <a:p>
            <a:pPr rtl="0"/>
            <a:r>
              <a:rPr lang="uk-UA" noProof="0"/>
              <a:t>Зразок заголовка</a:t>
            </a:r>
          </a:p>
        </p:txBody>
      </p:sp>
      <p:sp>
        <p:nvSpPr>
          <p:cNvPr id="3" name="Місце для тексту 2"/>
          <p:cNvSpPr>
            <a:spLocks noGrp="1"/>
          </p:cNvSpPr>
          <p:nvPr>
            <p:ph type="body" idx="1" hasCustomPrompt="1"/>
          </p:nvPr>
        </p:nvSpPr>
        <p:spPr>
          <a:xfrm>
            <a:off x="1104900" y="1600200"/>
            <a:ext cx="4919472" cy="823912"/>
          </a:xfrm>
        </p:spPr>
        <p:txBody>
          <a:bodyPr rtlCol="0"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uk-UA" noProof="0"/>
              <a:t>Зразки заголовків</a:t>
            </a:r>
          </a:p>
        </p:txBody>
      </p:sp>
      <p:sp>
        <p:nvSpPr>
          <p:cNvPr id="4" name="Місце для вмісту 3"/>
          <p:cNvSpPr>
            <a:spLocks noGrp="1"/>
          </p:cNvSpPr>
          <p:nvPr>
            <p:ph sz="half" idx="2" hasCustomPrompt="1"/>
          </p:nvPr>
        </p:nvSpPr>
        <p:spPr>
          <a:xfrm>
            <a:off x="1104900" y="2424112"/>
            <a:ext cx="4919472" cy="3748088"/>
          </a:xfrm>
        </p:spPr>
        <p:txBody>
          <a:bodyPr rtlCol="0"/>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5" name="Місце для тексту 4"/>
          <p:cNvSpPr>
            <a:spLocks noGrp="1"/>
          </p:cNvSpPr>
          <p:nvPr>
            <p:ph type="body" sz="quarter" idx="3" hasCustomPrompt="1"/>
          </p:nvPr>
        </p:nvSpPr>
        <p:spPr>
          <a:xfrm>
            <a:off x="6166110" y="1600200"/>
            <a:ext cx="4919472" cy="823912"/>
          </a:xfrm>
        </p:spPr>
        <p:txBody>
          <a:bodyPr rtlCol="0"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uk-UA" noProof="0"/>
              <a:t>Зразки заголовків</a:t>
            </a:r>
          </a:p>
        </p:txBody>
      </p:sp>
      <p:sp>
        <p:nvSpPr>
          <p:cNvPr id="6" name="Місце для вмісту 5"/>
          <p:cNvSpPr>
            <a:spLocks noGrp="1"/>
          </p:cNvSpPr>
          <p:nvPr>
            <p:ph sz="quarter" idx="4" hasCustomPrompt="1"/>
          </p:nvPr>
        </p:nvSpPr>
        <p:spPr>
          <a:xfrm>
            <a:off x="6166110" y="2424112"/>
            <a:ext cx="4919472" cy="3748088"/>
          </a:xfrm>
        </p:spPr>
        <p:txBody>
          <a:bodyPr rtlCol="0"/>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7" name="Місце для дати 6"/>
          <p:cNvSpPr>
            <a:spLocks noGrp="1"/>
          </p:cNvSpPr>
          <p:nvPr>
            <p:ph type="dt" sz="half" idx="10"/>
          </p:nvPr>
        </p:nvSpPr>
        <p:spPr/>
        <p:txBody>
          <a:bodyPr rtlCol="0"/>
          <a:lstStyle/>
          <a:p>
            <a:pPr rtl="0"/>
            <a:fld id="{6E4452DF-ED3B-42BA-8D8E-CE7AAAE9E5A2}" type="datetime1">
              <a:rPr lang="uk-UA" noProof="0" smtClean="0"/>
              <a:t>05.10.2022</a:t>
            </a:fld>
            <a:endParaRPr lang="uk-UA" noProof="0"/>
          </a:p>
        </p:txBody>
      </p:sp>
      <p:sp>
        <p:nvSpPr>
          <p:cNvPr id="8" name="Місце для нижнього колонтитула 7"/>
          <p:cNvSpPr>
            <a:spLocks noGrp="1"/>
          </p:cNvSpPr>
          <p:nvPr>
            <p:ph type="ftr" sz="quarter" idx="11"/>
          </p:nvPr>
        </p:nvSpPr>
        <p:spPr/>
        <p:txBody>
          <a:bodyPr rtlCol="0"/>
          <a:lstStyle/>
          <a:p>
            <a:pPr rtl="0"/>
            <a:endParaRPr lang="uk-UA" noProof="0"/>
          </a:p>
        </p:txBody>
      </p:sp>
      <p:sp>
        <p:nvSpPr>
          <p:cNvPr id="9" name="Місце для номера слайда 8"/>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lstStyle/>
          <a:p>
            <a:pPr rtl="0"/>
            <a:r>
              <a:rPr lang="uk-UA" noProof="0"/>
              <a:t>Зразок заголовка</a:t>
            </a:r>
          </a:p>
        </p:txBody>
      </p:sp>
      <p:sp>
        <p:nvSpPr>
          <p:cNvPr id="3" name="Місце для дати 2"/>
          <p:cNvSpPr>
            <a:spLocks noGrp="1"/>
          </p:cNvSpPr>
          <p:nvPr>
            <p:ph type="dt" sz="half" idx="10"/>
          </p:nvPr>
        </p:nvSpPr>
        <p:spPr/>
        <p:txBody>
          <a:bodyPr rtlCol="0"/>
          <a:lstStyle/>
          <a:p>
            <a:pPr rtl="0"/>
            <a:fld id="{C38A0BB1-83AA-40CD-BC6B-CBC2AFE479A3}" type="datetime1">
              <a:rPr lang="uk-UA" noProof="0" smtClean="0"/>
              <a:t>05.10.2022</a:t>
            </a:fld>
            <a:endParaRPr lang="uk-UA" noProof="0"/>
          </a:p>
        </p:txBody>
      </p:sp>
      <p:sp>
        <p:nvSpPr>
          <p:cNvPr id="4" name="Місце для нижнього колонтитула 3"/>
          <p:cNvSpPr>
            <a:spLocks noGrp="1"/>
          </p:cNvSpPr>
          <p:nvPr>
            <p:ph type="ftr" sz="quarter" idx="11"/>
          </p:nvPr>
        </p:nvSpPr>
        <p:spPr/>
        <p:txBody>
          <a:bodyPr rtlCol="0"/>
          <a:lstStyle/>
          <a:p>
            <a:pPr rtl="0"/>
            <a:endParaRPr lang="uk-UA" noProof="0"/>
          </a:p>
        </p:txBody>
      </p:sp>
      <p:sp>
        <p:nvSpPr>
          <p:cNvPr id="5" name="Місце для номера слайда 4"/>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Пусто">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rtlCol="0"/>
          <a:lstStyle/>
          <a:p>
            <a:pPr rtl="0"/>
            <a:fld id="{BBEA56B0-A201-4DC8-9174-1508D42E1AC5}" type="datetime1">
              <a:rPr lang="uk-UA" noProof="0" smtClean="0"/>
              <a:t>05.10.2022</a:t>
            </a:fld>
            <a:endParaRPr lang="uk-UA" noProof="0"/>
          </a:p>
        </p:txBody>
      </p:sp>
      <p:sp>
        <p:nvSpPr>
          <p:cNvPr id="3" name="Місце для нижнього колонтитула 2"/>
          <p:cNvSpPr>
            <a:spLocks noGrp="1"/>
          </p:cNvSpPr>
          <p:nvPr>
            <p:ph type="ftr" sz="quarter" idx="11"/>
          </p:nvPr>
        </p:nvSpPr>
        <p:spPr/>
        <p:txBody>
          <a:bodyPr rtlCol="0"/>
          <a:lstStyle/>
          <a:p>
            <a:pPr rtl="0"/>
            <a:endParaRPr lang="uk-UA" noProof="0"/>
          </a:p>
        </p:txBody>
      </p:sp>
      <p:sp>
        <p:nvSpPr>
          <p:cNvPr id="4" name="Місце для номера слайда 3"/>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rtlCol="0" anchor="b"/>
          <a:lstStyle>
            <a:lvl1pPr>
              <a:defRPr sz="3200"/>
            </a:lvl1pPr>
          </a:lstStyle>
          <a:p>
            <a:pPr rtl="0"/>
            <a:r>
              <a:rPr lang="uk-UA" noProof="0"/>
              <a:t>Зразок заголовка</a:t>
            </a:r>
          </a:p>
        </p:txBody>
      </p:sp>
      <p:sp>
        <p:nvSpPr>
          <p:cNvPr id="4" name="Місце для тексту 3"/>
          <p:cNvSpPr>
            <a:spLocks noGrp="1"/>
          </p:cNvSpPr>
          <p:nvPr>
            <p:ph type="body" sz="half" idx="2" hasCustomPrompt="1"/>
          </p:nvPr>
        </p:nvSpPr>
        <p:spPr>
          <a:xfrm>
            <a:off x="1104900" y="1600200"/>
            <a:ext cx="4384548" cy="457200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uk-UA" noProof="0"/>
              <a:t>Зразки заголовків</a:t>
            </a:r>
          </a:p>
        </p:txBody>
      </p:sp>
      <p:sp>
        <p:nvSpPr>
          <p:cNvPr id="3" name="Місце для вмісту 2"/>
          <p:cNvSpPr>
            <a:spLocks noGrp="1"/>
          </p:cNvSpPr>
          <p:nvPr>
            <p:ph idx="1" hasCustomPrompt="1"/>
          </p:nvPr>
        </p:nvSpPr>
        <p:spPr>
          <a:xfrm>
            <a:off x="5641848" y="1600199"/>
            <a:ext cx="5445252" cy="4572001"/>
          </a:xfrm>
        </p:spPr>
        <p:txBody>
          <a:bodyPr rtlCol="0">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p:txBody>
      </p:sp>
      <p:sp>
        <p:nvSpPr>
          <p:cNvPr id="5" name="Місце для дати 4"/>
          <p:cNvSpPr>
            <a:spLocks noGrp="1"/>
          </p:cNvSpPr>
          <p:nvPr>
            <p:ph type="dt" sz="half" idx="10"/>
          </p:nvPr>
        </p:nvSpPr>
        <p:spPr/>
        <p:txBody>
          <a:bodyPr rtlCol="0"/>
          <a:lstStyle/>
          <a:p>
            <a:pPr rtl="0"/>
            <a:fld id="{86B8263B-FA63-49A0-B25E-9D09D70126F7}" type="datetime1">
              <a:rPr lang="uk-UA" noProof="0" smtClean="0"/>
              <a:t>05.10.2022</a:t>
            </a:fld>
            <a:endParaRPr lang="uk-UA" noProof="0"/>
          </a:p>
        </p:txBody>
      </p:sp>
      <p:sp>
        <p:nvSpPr>
          <p:cNvPr id="6" name="Місце для нижнього колонтитула 5"/>
          <p:cNvSpPr>
            <a:spLocks noGrp="1"/>
          </p:cNvSpPr>
          <p:nvPr>
            <p:ph type="ftr" sz="quarter" idx="11"/>
          </p:nvPr>
        </p:nvSpPr>
        <p:spPr/>
        <p:txBody>
          <a:bodyPr rtlCol="0"/>
          <a:lstStyle/>
          <a:p>
            <a:pPr rtl="0"/>
            <a:endParaRPr lang="uk-UA" noProof="0"/>
          </a:p>
        </p:txBody>
      </p:sp>
      <p:sp>
        <p:nvSpPr>
          <p:cNvPr id="7" name="Місце для номера слайда 6"/>
          <p:cNvSpPr>
            <a:spLocks noGrp="1"/>
          </p:cNvSpPr>
          <p:nvPr>
            <p:ph type="sldNum" sz="quarter" idx="12"/>
          </p:nvPr>
        </p:nvSpPr>
        <p:spPr/>
        <p:txBody>
          <a:bodyPr rtlCol="0"/>
          <a:lstStyle/>
          <a:p>
            <a:pPr rtl="0"/>
            <a:fld id="{0FF54DE5-C571-48E8-A5BC-B369434E2F44}" type="slidenum">
              <a:rPr lang="uk-UA" noProof="0"/>
              <a:t>‹#›</a:t>
            </a:fld>
            <a:endParaRPr lang="uk-UA" noProof="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uk-UA" noProof="0"/>
              <a:t>Зразок заголовка</a:t>
            </a:r>
          </a:p>
        </p:txBody>
      </p:sp>
      <p:sp>
        <p:nvSpPr>
          <p:cNvPr id="3" name="Місце для тексту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uk-UA" noProof="0"/>
              <a:t>Зразки заголовків</a:t>
            </a:r>
          </a:p>
          <a:p>
            <a:pPr lvl="1" rtl="0"/>
            <a:r>
              <a:rPr lang="uk-UA" noProof="0"/>
              <a:t>Другий рівень</a:t>
            </a:r>
          </a:p>
          <a:p>
            <a:pPr lvl="2" rtl="0"/>
            <a:r>
              <a:rPr lang="uk-UA" noProof="0"/>
              <a:t>Третій рівень</a:t>
            </a:r>
          </a:p>
          <a:p>
            <a:pPr lvl="3" rtl="0"/>
            <a:r>
              <a:rPr lang="uk-UA" noProof="0"/>
              <a:t>Четвертий рівень</a:t>
            </a:r>
          </a:p>
          <a:p>
            <a:pPr lvl="4" rtl="0"/>
            <a:r>
              <a:rPr lang="uk-UA" noProof="0"/>
              <a:t>П’ятий рівень</a:t>
            </a:r>
          </a:p>
          <a:p>
            <a:pPr lvl="5" rtl="0"/>
            <a:r>
              <a:rPr lang="uk-UA" noProof="0"/>
              <a:t>Шостий рівень</a:t>
            </a:r>
          </a:p>
          <a:p>
            <a:pPr lvl="6" rtl="0"/>
            <a:r>
              <a:rPr lang="uk-UA" noProof="0"/>
              <a:t>Сьомий рівень</a:t>
            </a:r>
          </a:p>
          <a:p>
            <a:pPr lvl="7" rtl="0"/>
            <a:r>
              <a:rPr lang="uk-UA" noProof="0"/>
              <a:t>Восьмий рівень</a:t>
            </a:r>
          </a:p>
          <a:p>
            <a:pPr lvl="8" rtl="0"/>
            <a:r>
              <a:rPr lang="uk-UA" noProof="0"/>
              <a:t>Дев’ятий рівень</a:t>
            </a:r>
          </a:p>
        </p:txBody>
      </p:sp>
      <p:sp>
        <p:nvSpPr>
          <p:cNvPr id="4" name="Місце для дати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latin typeface="Arial" panose="020B0604020202020204" pitchFamily="34" charset="0"/>
                <a:cs typeface="Arial" panose="020B0604020202020204" pitchFamily="34" charset="0"/>
              </a:defRPr>
            </a:lvl1pPr>
          </a:lstStyle>
          <a:p>
            <a:fld id="{0E96D025-70D8-483C-8257-7E381723A249}" type="datetime1">
              <a:rPr lang="uk-UA" noProof="0" smtClean="0"/>
              <a:t>05.10.2022</a:t>
            </a:fld>
            <a:endParaRPr lang="uk-UA" noProof="0">
              <a:latin typeface="Arial" panose="020B0604020202020204" pitchFamily="34" charset="0"/>
              <a:cs typeface="Arial" panose="020B0604020202020204" pitchFamily="34" charset="0"/>
            </a:endParaRPr>
          </a:p>
        </p:txBody>
      </p:sp>
      <p:sp>
        <p:nvSpPr>
          <p:cNvPr id="5" name="Місце для нижнього колонтитула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latin typeface="Arial" panose="020B0604020202020204" pitchFamily="34" charset="0"/>
                <a:cs typeface="Arial" panose="020B0604020202020204" pitchFamily="34" charset="0"/>
              </a:defRPr>
            </a:lvl1pPr>
          </a:lstStyle>
          <a:p>
            <a:endParaRPr lang="uk-UA" noProof="0">
              <a:latin typeface="Arial" panose="020B0604020202020204" pitchFamily="34" charset="0"/>
              <a:cs typeface="Arial" panose="020B0604020202020204" pitchFamily="34" charset="0"/>
            </a:endParaRPr>
          </a:p>
        </p:txBody>
      </p:sp>
      <p:sp>
        <p:nvSpPr>
          <p:cNvPr id="6" name="Місце для номера слайда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latin typeface="Arial" panose="020B0604020202020204" pitchFamily="34" charset="0"/>
                <a:cs typeface="Arial" panose="020B0604020202020204" pitchFamily="34" charset="0"/>
              </a:defRPr>
            </a:lvl1pPr>
          </a:lstStyle>
          <a:p>
            <a:fld id="{0FF54DE5-C571-48E8-A5BC-B369434E2F44}" type="slidenum">
              <a:rPr lang="uk-UA" noProof="0" smtClean="0"/>
              <a:pPr/>
              <a:t>‹#›</a:t>
            </a:fld>
            <a:endParaRPr lang="uk-UA" noProof="0">
              <a:latin typeface="Arial" panose="020B0604020202020204" pitchFamily="34" charset="0"/>
              <a:cs typeface="Arial" panose="020B0604020202020204" pitchFamily="34" charset="0"/>
            </a:endParaRPr>
          </a:p>
        </p:txBody>
      </p:sp>
      <p:grpSp>
        <p:nvGrpSpPr>
          <p:cNvPr id="15" name="Група 14"/>
          <p:cNvGrpSpPr/>
          <p:nvPr/>
        </p:nvGrpSpPr>
        <p:grpSpPr>
          <a:xfrm>
            <a:off x="1103376" y="1219201"/>
            <a:ext cx="9985248" cy="84403"/>
            <a:chOff x="1073150" y="1219201"/>
            <a:chExt cx="10058400" cy="63125"/>
          </a:xfrm>
        </p:grpSpPr>
        <p:cxnSp>
          <p:nvCxnSpPr>
            <p:cNvPr id="13" name="Пряма сполучна лінія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Пряма сполучна лінія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g"/><Relationship Id="rId7"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3.png"/><Relationship Id="rId5" Type="http://schemas.openxmlformats.org/officeDocument/2006/relationships/hyperlink" Target="mailto:libcancel@univ.kiev.ua" TargetMode="External"/><Relationship Id="rId4" Type="http://schemas.openxmlformats.org/officeDocument/2006/relationships/hyperlink" Target="http://www.library.univ.kiev.u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451224" y="2046832"/>
            <a:ext cx="6386189" cy="2736251"/>
          </a:xfrm>
        </p:spPr>
        <p:txBody>
          <a:bodyPr rtlCol="0" anchor="ctr">
            <a:noAutofit/>
          </a:bodyPr>
          <a:lstStyle/>
          <a:p>
            <a:r>
              <a:rPr lang="en-US" sz="4100" dirty="0">
                <a:effectLst/>
              </a:rPr>
              <a:t>University libraries of Ukraine during the Russian invasion</a:t>
            </a:r>
          </a:p>
        </p:txBody>
      </p:sp>
      <p:sp>
        <p:nvSpPr>
          <p:cNvPr id="7" name="Підзаголовок 6"/>
          <p:cNvSpPr>
            <a:spLocks noGrp="1"/>
          </p:cNvSpPr>
          <p:nvPr>
            <p:ph type="subTitle" idx="1"/>
          </p:nvPr>
        </p:nvSpPr>
        <p:spPr>
          <a:xfrm>
            <a:off x="451224" y="4437619"/>
            <a:ext cx="6072326" cy="955565"/>
          </a:xfrm>
        </p:spPr>
        <p:txBody>
          <a:bodyPr rtlCol="0">
            <a:noAutofit/>
          </a:bodyPr>
          <a:lstStyle/>
          <a:p>
            <a:pPr algn="r" rtl="0"/>
            <a:r>
              <a:rPr lang="en-US" sz="2000" b="1" dirty="0">
                <a:latin typeface="+mn-lt"/>
              </a:rPr>
              <a:t>Oleh Serbin</a:t>
            </a:r>
            <a:endParaRPr lang="ru-RU" sz="2000" b="1" dirty="0">
              <a:latin typeface="+mn-lt"/>
            </a:endParaRPr>
          </a:p>
          <a:p>
            <a:pPr algn="r"/>
            <a:r>
              <a:rPr lang="en-US" sz="2000" dirty="0">
                <a:latin typeface="+mn-lt"/>
              </a:rPr>
              <a:t>Director of the </a:t>
            </a:r>
            <a:r>
              <a:rPr lang="en-US" sz="2000" dirty="0" err="1">
                <a:latin typeface="+mn-lt"/>
              </a:rPr>
              <a:t>Maksymovych</a:t>
            </a:r>
            <a:r>
              <a:rPr lang="en-US" sz="2000" dirty="0">
                <a:latin typeface="+mn-lt"/>
              </a:rPr>
              <a:t> Scientific Library of the</a:t>
            </a:r>
            <a:r>
              <a:rPr lang="ru-RU" sz="2000" dirty="0">
                <a:latin typeface="+mn-lt"/>
              </a:rPr>
              <a:t> </a:t>
            </a:r>
            <a:r>
              <a:rPr lang="en-US" sz="2000" dirty="0" err="1">
                <a:latin typeface="+mn-lt"/>
              </a:rPr>
              <a:t>Taras</a:t>
            </a:r>
            <a:r>
              <a:rPr lang="en-US" sz="2000" dirty="0">
                <a:latin typeface="+mn-lt"/>
              </a:rPr>
              <a:t> Shevchenko National University of Kyiv</a:t>
            </a:r>
            <a:endParaRPr lang="uk-UA" sz="2000" dirty="0">
              <a:latin typeface="+mn-lt"/>
            </a:endParaRPr>
          </a:p>
          <a:p>
            <a:pPr algn="r" rtl="0"/>
            <a:endParaRPr lang="uk-UA" sz="2000" b="1" dirty="0">
              <a:latin typeface="+mn-lt"/>
            </a:endParaRPr>
          </a:p>
        </p:txBody>
      </p:sp>
      <p:pic>
        <p:nvPicPr>
          <p:cNvPr id="8" name="Місце для зображення 7">
            <a:extLst>
              <a:ext uri="{FF2B5EF4-FFF2-40B4-BE49-F238E27FC236}">
                <a16:creationId xmlns:a16="http://schemas.microsoft.com/office/drawing/2014/main" id="{38048B38-2B3A-4D58-8592-5C0E78359F3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6981825" y="1311275"/>
            <a:ext cx="5210175" cy="4208463"/>
          </a:xfrm>
          <a:prstGeom prst="rect">
            <a:avLst/>
          </a:prstGeom>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normAutofit/>
          </a:bodyPr>
          <a:lstStyle/>
          <a:p>
            <a:pPr rtl="0"/>
            <a:r>
              <a:rPr lang="ru-RU" dirty="0">
                <a:effectLst/>
                <a:ea typeface="Calibri" panose="020F0502020204030204" pitchFamily="34" charset="0"/>
              </a:rPr>
              <a:t>«</a:t>
            </a:r>
            <a:r>
              <a:rPr lang="en-US" dirty="0">
                <a:effectLst/>
                <a:ea typeface="Calibri" panose="020F0502020204030204" pitchFamily="34" charset="0"/>
              </a:rPr>
              <a:t>Book Treats</a:t>
            </a:r>
            <a:r>
              <a:rPr lang="ru-RU" dirty="0">
                <a:effectLst/>
                <a:ea typeface="Calibri" panose="020F0502020204030204" pitchFamily="34" charset="0"/>
              </a:rPr>
              <a:t>»</a:t>
            </a:r>
            <a:endParaRPr lang="uk-UA" dirty="0"/>
          </a:p>
        </p:txBody>
      </p:sp>
      <p:sp>
        <p:nvSpPr>
          <p:cNvPr id="14" name="Місце для вмісту 13"/>
          <p:cNvSpPr>
            <a:spLocks noGrp="1"/>
          </p:cNvSpPr>
          <p:nvPr>
            <p:ph idx="1"/>
          </p:nvPr>
        </p:nvSpPr>
        <p:spPr>
          <a:xfrm>
            <a:off x="6329779" y="1564900"/>
            <a:ext cx="5095783" cy="4835900"/>
          </a:xfrm>
        </p:spPr>
        <p:txBody>
          <a:bodyPr rtlCol="0">
            <a:normAutofit/>
          </a:bodyPr>
          <a:lstStyle/>
          <a:p>
            <a:pPr indent="0" algn="just">
              <a:lnSpc>
                <a:spcPct val="100000"/>
              </a:lnSpc>
              <a:spcAft>
                <a:spcPts val="800"/>
              </a:spcAft>
              <a:buNone/>
            </a:pPr>
            <a:r>
              <a:rPr lang="en-US" dirty="0">
                <a:ea typeface="Calibri" panose="020F0502020204030204" pitchFamily="34" charset="0"/>
              </a:rPr>
              <a:t>Once again, we have continued our long-standing project </a:t>
            </a:r>
            <a:r>
              <a:rPr lang="uk-UA" dirty="0">
                <a:ea typeface="Calibri" panose="020F0502020204030204" pitchFamily="34" charset="0"/>
              </a:rPr>
              <a:t>«</a:t>
            </a:r>
            <a:r>
              <a:rPr lang="en-US" dirty="0">
                <a:ea typeface="Calibri" panose="020F0502020204030204" pitchFamily="34" charset="0"/>
              </a:rPr>
              <a:t>Book Treats</a:t>
            </a:r>
            <a:r>
              <a:rPr lang="uk-UA" dirty="0">
                <a:ea typeface="Calibri" panose="020F0502020204030204" pitchFamily="34" charset="0"/>
              </a:rPr>
              <a:t>»</a:t>
            </a:r>
            <a:r>
              <a:rPr lang="en-US" dirty="0">
                <a:ea typeface="Calibri" panose="020F0502020204030204" pitchFamily="34" charset="0"/>
              </a:rPr>
              <a:t>, which aims to collecting aid for the patients at the National Children’s Specialized Hospital </a:t>
            </a:r>
            <a:r>
              <a:rPr lang="uk-UA" dirty="0">
                <a:ea typeface="Calibri" panose="020F0502020204030204" pitchFamily="34" charset="0"/>
              </a:rPr>
              <a:t>«</a:t>
            </a:r>
            <a:r>
              <a:rPr lang="en-US" dirty="0" err="1">
                <a:ea typeface="Calibri" panose="020F0502020204030204" pitchFamily="34" charset="0"/>
              </a:rPr>
              <a:t>Okhmatdyt</a:t>
            </a:r>
            <a:r>
              <a:rPr lang="uk-UA" dirty="0">
                <a:ea typeface="Calibri" panose="020F0502020204030204" pitchFamily="34" charset="0"/>
              </a:rPr>
              <a:t>»</a:t>
            </a:r>
            <a:r>
              <a:rPr lang="en-US" dirty="0">
                <a:ea typeface="Calibri" panose="020F0502020204030204" pitchFamily="34" charset="0"/>
              </a:rPr>
              <a:t>.</a:t>
            </a:r>
            <a:endParaRPr lang="uk-UA" dirty="0">
              <a:ea typeface="Calibri" panose="020F0502020204030204" pitchFamily="34" charset="0"/>
            </a:endParaRPr>
          </a:p>
          <a:p>
            <a:pPr indent="0" algn="just">
              <a:lnSpc>
                <a:spcPct val="100000"/>
              </a:lnSpc>
              <a:spcAft>
                <a:spcPts val="800"/>
              </a:spcAft>
              <a:buNone/>
            </a:pPr>
            <a:r>
              <a:rPr lang="en-US" dirty="0">
                <a:ea typeface="Calibri" panose="020F0502020204030204" pitchFamily="34" charset="0"/>
              </a:rPr>
              <a:t>This time we handed over books and stuffed toys from our British partners</a:t>
            </a:r>
            <a:r>
              <a:rPr lang="uk-UA" dirty="0">
                <a:ea typeface="Calibri" panose="020F0502020204030204" pitchFamily="34" charset="0"/>
              </a:rPr>
              <a:t> </a:t>
            </a:r>
            <a:r>
              <a:rPr lang="en-US" dirty="0">
                <a:ea typeface="Calibri" panose="020F0502020204030204" pitchFamily="34" charset="0"/>
              </a:rPr>
              <a:t>to the children.</a:t>
            </a:r>
            <a:endParaRPr lang="uk-UA" dirty="0">
              <a:effectLst/>
              <a:ea typeface="Calibri" panose="020F0502020204030204" pitchFamily="34" charset="0"/>
            </a:endParaRPr>
          </a:p>
        </p:txBody>
      </p:sp>
      <p:pic>
        <p:nvPicPr>
          <p:cNvPr id="4" name="Рисунок 3">
            <a:extLst>
              <a:ext uri="{FF2B5EF4-FFF2-40B4-BE49-F238E27FC236}">
                <a16:creationId xmlns:a16="http://schemas.microsoft.com/office/drawing/2014/main" id="{33E62CBA-F433-4B67-A850-A779AEB59E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899" y="1559247"/>
            <a:ext cx="4991101" cy="4332120"/>
          </a:xfrm>
          <a:prstGeom prst="rect">
            <a:avLst/>
          </a:prstGeom>
        </p:spPr>
      </p:pic>
    </p:spTree>
    <p:extLst>
      <p:ext uri="{BB962C8B-B14F-4D97-AF65-F5344CB8AC3E}">
        <p14:creationId xmlns:p14="http://schemas.microsoft.com/office/powerpoint/2010/main" val="841130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rtl="0"/>
            <a:r>
              <a:rPr lang="en-US" dirty="0"/>
              <a:t>Methodical </a:t>
            </a:r>
            <a:r>
              <a:rPr lang="uk-UA" dirty="0" err="1">
                <a:effectLst/>
                <a:ea typeface="Calibri" panose="020F0502020204030204" pitchFamily="34" charset="0"/>
              </a:rPr>
              <a:t>guidance</a:t>
            </a:r>
            <a:r>
              <a:rPr lang="en-US" dirty="0"/>
              <a:t> of the university libraries</a:t>
            </a:r>
          </a:p>
        </p:txBody>
      </p:sp>
      <p:sp>
        <p:nvSpPr>
          <p:cNvPr id="6" name="Місце для вмісту 13">
            <a:extLst>
              <a:ext uri="{FF2B5EF4-FFF2-40B4-BE49-F238E27FC236}">
                <a16:creationId xmlns:a16="http://schemas.microsoft.com/office/drawing/2014/main" id="{948208A5-9AB1-4A36-BA29-4E0CA681AD50}"/>
              </a:ext>
            </a:extLst>
          </p:cNvPr>
          <p:cNvSpPr>
            <a:spLocks noGrp="1"/>
          </p:cNvSpPr>
          <p:nvPr>
            <p:ph idx="1"/>
          </p:nvPr>
        </p:nvSpPr>
        <p:spPr>
          <a:xfrm>
            <a:off x="5078027" y="1564900"/>
            <a:ext cx="6347535" cy="4835900"/>
          </a:xfrm>
        </p:spPr>
        <p:txBody>
          <a:bodyPr rtlCol="0">
            <a:normAutofit/>
          </a:bodyPr>
          <a:lstStyle/>
          <a:p>
            <a:pPr indent="0" algn="just">
              <a:lnSpc>
                <a:spcPct val="100000"/>
              </a:lnSpc>
              <a:spcAft>
                <a:spcPts val="800"/>
              </a:spcAft>
              <a:buNone/>
            </a:pPr>
            <a:r>
              <a:rPr lang="en-US" dirty="0">
                <a:effectLst/>
                <a:ea typeface="Calibri" panose="020F0502020204030204" pitchFamily="34" charset="0"/>
              </a:rPr>
              <a:t>A meeting of directors of the university libraries from Kyiv took place on the basis of our library for the participation of the heads of the Ukrainian Library Association.</a:t>
            </a:r>
          </a:p>
          <a:p>
            <a:pPr indent="0" algn="just">
              <a:lnSpc>
                <a:spcPct val="100000"/>
              </a:lnSpc>
              <a:spcAft>
                <a:spcPts val="800"/>
              </a:spcAft>
              <a:buNone/>
            </a:pPr>
            <a:r>
              <a:rPr lang="en-US" dirty="0">
                <a:effectLst/>
                <a:ea typeface="Calibri" panose="020F0502020204030204" pitchFamily="34" charset="0"/>
              </a:rPr>
              <a:t>It was discussed the situation and features of the work of libraries during the period of martial law.</a:t>
            </a:r>
          </a:p>
          <a:p>
            <a:pPr indent="0" algn="just">
              <a:lnSpc>
                <a:spcPct val="100000"/>
              </a:lnSpc>
              <a:spcAft>
                <a:spcPts val="800"/>
              </a:spcAft>
              <a:buNone/>
            </a:pPr>
            <a:r>
              <a:rPr lang="en-US" dirty="0">
                <a:effectLst/>
                <a:ea typeface="Calibri" panose="020F0502020204030204" pitchFamily="34" charset="0"/>
              </a:rPr>
              <a:t>The urgent issues at the moment are the actualization of library funds and the mechanisms of writing off information resources in connection with</a:t>
            </a:r>
            <a:r>
              <a:rPr lang="uk-UA" dirty="0">
                <a:effectLst/>
                <a:ea typeface="Calibri" panose="020F0502020204030204" pitchFamily="34" charset="0"/>
              </a:rPr>
              <a:t> </a:t>
            </a:r>
            <a:r>
              <a:rPr lang="en-US" dirty="0">
                <a:effectLst/>
                <a:ea typeface="Calibri" panose="020F0502020204030204" pitchFamily="34" charset="0"/>
              </a:rPr>
              <a:t>the Russian armed aggression against Ukraine, as well as the development of new methods of reader service.</a:t>
            </a:r>
            <a:endParaRPr lang="uk-UA" dirty="0">
              <a:effectLst/>
              <a:ea typeface="Calibri" panose="020F0502020204030204" pitchFamily="34" charset="0"/>
            </a:endParaRPr>
          </a:p>
          <a:p>
            <a:pPr indent="0" algn="just">
              <a:lnSpc>
                <a:spcPct val="100000"/>
              </a:lnSpc>
              <a:spcAft>
                <a:spcPts val="800"/>
              </a:spcAft>
              <a:buNone/>
            </a:pPr>
            <a:endParaRPr lang="uk-UA" dirty="0">
              <a:ea typeface="Calibri" panose="020F0502020204030204" pitchFamily="34" charset="0"/>
            </a:endParaRPr>
          </a:p>
        </p:txBody>
      </p:sp>
      <p:pic>
        <p:nvPicPr>
          <p:cNvPr id="8" name="Рисунок 7">
            <a:extLst>
              <a:ext uri="{FF2B5EF4-FFF2-40B4-BE49-F238E27FC236}">
                <a16:creationId xmlns:a16="http://schemas.microsoft.com/office/drawing/2014/main" id="{A6D64E07-9544-56A9-531F-78952DB53C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564900"/>
            <a:ext cx="3514725" cy="2343347"/>
          </a:xfrm>
          <a:prstGeom prst="rect">
            <a:avLst/>
          </a:prstGeom>
        </p:spPr>
      </p:pic>
      <p:pic>
        <p:nvPicPr>
          <p:cNvPr id="11" name="Рисунок 10">
            <a:extLst>
              <a:ext uri="{FF2B5EF4-FFF2-40B4-BE49-F238E27FC236}">
                <a16:creationId xmlns:a16="http://schemas.microsoft.com/office/drawing/2014/main" id="{D73986C2-A927-D6C6-74BA-C56FCB062D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4900" y="4041400"/>
            <a:ext cx="3514725" cy="2343351"/>
          </a:xfrm>
          <a:prstGeom prst="rect">
            <a:avLst/>
          </a:prstGeom>
        </p:spPr>
      </p:pic>
    </p:spTree>
    <p:extLst>
      <p:ext uri="{BB962C8B-B14F-4D97-AF65-F5344CB8AC3E}">
        <p14:creationId xmlns:p14="http://schemas.microsoft.com/office/powerpoint/2010/main" val="402439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US" dirty="0"/>
              <a:t>The main economics consequences of war for libraries</a:t>
            </a:r>
            <a:endParaRPr lang="uk-UA" dirty="0"/>
          </a:p>
        </p:txBody>
      </p:sp>
      <p:sp>
        <p:nvSpPr>
          <p:cNvPr id="3" name="Місце для вмісту 2"/>
          <p:cNvSpPr>
            <a:spLocks noGrp="1"/>
          </p:cNvSpPr>
          <p:nvPr>
            <p:ph sz="half" idx="1"/>
          </p:nvPr>
        </p:nvSpPr>
        <p:spPr>
          <a:xfrm>
            <a:off x="1104900" y="1600200"/>
            <a:ext cx="10187496" cy="4571999"/>
          </a:xfrm>
        </p:spPr>
        <p:txBody>
          <a:bodyPr rtlCol="0">
            <a:noAutofit/>
          </a:bodyPr>
          <a:lstStyle/>
          <a:p>
            <a:pPr rtl="0"/>
            <a:r>
              <a:rPr lang="en-US" dirty="0"/>
              <a:t>Infrastructure damage</a:t>
            </a:r>
          </a:p>
          <a:p>
            <a:pPr rtl="0"/>
            <a:r>
              <a:rPr lang="en-US" dirty="0"/>
              <a:t>Loss of book funds</a:t>
            </a:r>
            <a:endParaRPr lang="ru-RU" dirty="0"/>
          </a:p>
          <a:p>
            <a:pPr rtl="0"/>
            <a:r>
              <a:rPr lang="en-US" dirty="0"/>
              <a:t>Reduction of employees</a:t>
            </a:r>
          </a:p>
          <a:p>
            <a:pPr rtl="0"/>
            <a:r>
              <a:rPr lang="en-US" dirty="0"/>
              <a:t>Suspension of work and</a:t>
            </a:r>
            <a:r>
              <a:rPr lang="uk-UA" dirty="0"/>
              <a:t> </a:t>
            </a:r>
            <a:r>
              <a:rPr lang="en-US" dirty="0"/>
              <a:t>downtime</a:t>
            </a:r>
            <a:endParaRPr lang="uk-UA" dirty="0"/>
          </a:p>
          <a:p>
            <a:pPr rtl="0"/>
            <a:r>
              <a:rPr lang="en-US" dirty="0"/>
              <a:t>Forced part-time work</a:t>
            </a:r>
          </a:p>
          <a:p>
            <a:pPr rtl="0"/>
            <a:endParaRPr lang="en-US" dirty="0"/>
          </a:p>
          <a:p>
            <a:pPr rtl="0"/>
            <a:endParaRPr lang="uk-UA" dirty="0"/>
          </a:p>
          <a:p>
            <a:pPr rtl="0"/>
            <a:endParaRPr lang="uk-UA" dirty="0"/>
          </a:p>
          <a:p>
            <a:pPr rtl="0"/>
            <a:endParaRPr lang="uk-UA" dirty="0"/>
          </a:p>
        </p:txBody>
      </p:sp>
    </p:spTree>
    <p:extLst>
      <p:ext uri="{BB962C8B-B14F-4D97-AF65-F5344CB8AC3E}">
        <p14:creationId xmlns:p14="http://schemas.microsoft.com/office/powerpoint/2010/main" val="273009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normAutofit/>
          </a:bodyPr>
          <a:lstStyle/>
          <a:p>
            <a:pPr rtl="0"/>
            <a:r>
              <a:rPr lang="en-US" dirty="0"/>
              <a:t>University libraries affected by the Russian invasion</a:t>
            </a:r>
            <a:endParaRPr lang="uk-UA" dirty="0"/>
          </a:p>
        </p:txBody>
      </p:sp>
      <p:sp>
        <p:nvSpPr>
          <p:cNvPr id="14" name="Місце для вмісту 13"/>
          <p:cNvSpPr>
            <a:spLocks noGrp="1"/>
          </p:cNvSpPr>
          <p:nvPr>
            <p:ph idx="1"/>
          </p:nvPr>
        </p:nvSpPr>
        <p:spPr>
          <a:xfrm>
            <a:off x="6942338" y="1564900"/>
            <a:ext cx="4483224" cy="4835900"/>
          </a:xfrm>
        </p:spPr>
        <p:txBody>
          <a:bodyPr rtlCol="0">
            <a:normAutofit/>
          </a:bodyPr>
          <a:lstStyle/>
          <a:p>
            <a:pPr indent="0" algn="just">
              <a:lnSpc>
                <a:spcPct val="100000"/>
              </a:lnSpc>
              <a:spcAft>
                <a:spcPts val="800"/>
              </a:spcAft>
              <a:buNone/>
            </a:pPr>
            <a:r>
              <a:rPr lang="en-US" dirty="0">
                <a:effectLst/>
                <a:ea typeface="Calibri" panose="020F0502020204030204" pitchFamily="34" charset="0"/>
              </a:rPr>
              <a:t>Librarians in </a:t>
            </a:r>
            <a:r>
              <a:rPr lang="en-US" dirty="0" err="1">
                <a:effectLst/>
                <a:ea typeface="Calibri" panose="020F0502020204030204" pitchFamily="34" charset="0"/>
              </a:rPr>
              <a:t>Kharkiv</a:t>
            </a:r>
            <a:r>
              <a:rPr lang="en-US" dirty="0">
                <a:effectLst/>
                <a:ea typeface="Calibri" panose="020F0502020204030204" pitchFamily="34" charset="0"/>
              </a:rPr>
              <a:t>, Donetsk, Luhansk and </a:t>
            </a:r>
            <a:r>
              <a:rPr lang="en-US" dirty="0">
                <a:ea typeface="Calibri" panose="020F0502020204030204" pitchFamily="34" charset="0"/>
              </a:rPr>
              <a:t>other </a:t>
            </a:r>
            <a:r>
              <a:rPr lang="en-US" dirty="0">
                <a:effectLst/>
                <a:ea typeface="Calibri" panose="020F0502020204030204" pitchFamily="34" charset="0"/>
              </a:rPr>
              <a:t>regions were forced to flee their working places because of the bombing of their buildings, the complete destruction of higher education institutions or </a:t>
            </a:r>
            <a:r>
              <a:rPr lang="en-US" dirty="0">
                <a:ea typeface="Calibri" panose="020F0502020204030204" pitchFamily="34" charset="0"/>
              </a:rPr>
              <a:t>occupation</a:t>
            </a:r>
            <a:r>
              <a:rPr lang="en-US" dirty="0">
                <a:effectLst/>
                <a:ea typeface="Calibri" panose="020F0502020204030204" pitchFamily="34" charset="0"/>
              </a:rPr>
              <a:t>.</a:t>
            </a:r>
            <a:endParaRPr lang="ru-RU" dirty="0">
              <a:effectLst/>
              <a:ea typeface="Calibri" panose="020F0502020204030204" pitchFamily="34" charset="0"/>
            </a:endParaRPr>
          </a:p>
          <a:p>
            <a:pPr indent="0" algn="just">
              <a:lnSpc>
                <a:spcPct val="100000"/>
              </a:lnSpc>
              <a:spcAft>
                <a:spcPts val="800"/>
              </a:spcAft>
              <a:buNone/>
            </a:pPr>
            <a:r>
              <a:rPr lang="en-US" dirty="0">
                <a:effectLst/>
                <a:ea typeface="Calibri" panose="020F0502020204030204" pitchFamily="34" charset="0"/>
              </a:rPr>
              <a:t>As a result, Volodymyr Dahl East Ukrainian National University (</a:t>
            </a:r>
            <a:r>
              <a:rPr lang="en-US" dirty="0" err="1">
                <a:effectLst/>
                <a:ea typeface="Calibri" panose="020F0502020204030204" pitchFamily="34" charset="0"/>
              </a:rPr>
              <a:t>Severodonetsk</a:t>
            </a:r>
            <a:r>
              <a:rPr lang="en-US" dirty="0">
                <a:effectLst/>
                <a:ea typeface="Calibri" panose="020F0502020204030204" pitchFamily="34" charset="0"/>
              </a:rPr>
              <a:t>), Luhansk State Medical University (</a:t>
            </a:r>
            <a:r>
              <a:rPr lang="en-US" dirty="0" err="1">
                <a:effectLst/>
                <a:ea typeface="Calibri" panose="020F0502020204030204" pitchFamily="34" charset="0"/>
              </a:rPr>
              <a:t>Rubizhne</a:t>
            </a:r>
            <a:r>
              <a:rPr lang="en-US" dirty="0">
                <a:effectLst/>
                <a:ea typeface="Calibri" panose="020F0502020204030204" pitchFamily="34" charset="0"/>
              </a:rPr>
              <a:t>) and others have moved to more safe regions of Ukraine</a:t>
            </a:r>
            <a:r>
              <a:rPr lang="ru-RU" dirty="0">
                <a:effectLst/>
                <a:ea typeface="Calibri" panose="020F0502020204030204" pitchFamily="34" charset="0"/>
              </a:rPr>
              <a:t>.</a:t>
            </a:r>
            <a:endParaRPr lang="en-US" dirty="0">
              <a:ea typeface="Calibri" panose="020F0502020204030204" pitchFamily="34" charset="0"/>
            </a:endParaRPr>
          </a:p>
          <a:p>
            <a:pPr indent="0" algn="just">
              <a:lnSpc>
                <a:spcPct val="100000"/>
              </a:lnSpc>
              <a:spcAft>
                <a:spcPts val="800"/>
              </a:spcAft>
              <a:buNone/>
            </a:pPr>
            <a:endParaRPr lang="uk-UA" dirty="0">
              <a:ea typeface="Calibri" panose="020F0502020204030204" pitchFamily="34" charset="0"/>
            </a:endParaRPr>
          </a:p>
        </p:txBody>
      </p:sp>
      <p:pic>
        <p:nvPicPr>
          <p:cNvPr id="4" name="Рисунок 3">
            <a:extLst>
              <a:ext uri="{FF2B5EF4-FFF2-40B4-BE49-F238E27FC236}">
                <a16:creationId xmlns:a16="http://schemas.microsoft.com/office/drawing/2014/main" id="{1D4FC22E-DD9C-409A-BDC0-2F78088586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899" y="1559247"/>
            <a:ext cx="5645378" cy="2258151"/>
          </a:xfrm>
          <a:prstGeom prst="rect">
            <a:avLst/>
          </a:prstGeom>
        </p:spPr>
      </p:pic>
      <p:pic>
        <p:nvPicPr>
          <p:cNvPr id="5" name="Рисунок 4">
            <a:extLst>
              <a:ext uri="{FF2B5EF4-FFF2-40B4-BE49-F238E27FC236}">
                <a16:creationId xmlns:a16="http://schemas.microsoft.com/office/drawing/2014/main" id="{7A018680-D7E5-450B-A20B-C8D0D4F3D7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4899" y="3949641"/>
            <a:ext cx="4144764" cy="2329253"/>
          </a:xfrm>
          <a:prstGeom prst="rect">
            <a:avLst/>
          </a:prstGeom>
        </p:spPr>
      </p:pic>
    </p:spTree>
    <p:extLst>
      <p:ext uri="{BB962C8B-B14F-4D97-AF65-F5344CB8AC3E}">
        <p14:creationId xmlns:p14="http://schemas.microsoft.com/office/powerpoint/2010/main" val="424663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normAutofit/>
          </a:bodyPr>
          <a:lstStyle/>
          <a:p>
            <a:pPr rtl="0"/>
            <a:r>
              <a:rPr lang="en-US" dirty="0"/>
              <a:t>University libraries affected by the Russian invasion</a:t>
            </a:r>
            <a:endParaRPr lang="uk-UA" dirty="0"/>
          </a:p>
        </p:txBody>
      </p:sp>
      <p:sp>
        <p:nvSpPr>
          <p:cNvPr id="14" name="Місце для вмісту 13"/>
          <p:cNvSpPr>
            <a:spLocks noGrp="1"/>
          </p:cNvSpPr>
          <p:nvPr>
            <p:ph idx="1"/>
          </p:nvPr>
        </p:nvSpPr>
        <p:spPr>
          <a:xfrm>
            <a:off x="6942338" y="1564900"/>
            <a:ext cx="4483224" cy="4835900"/>
          </a:xfrm>
        </p:spPr>
        <p:txBody>
          <a:bodyPr rtlCol="0">
            <a:normAutofit/>
          </a:bodyPr>
          <a:lstStyle/>
          <a:p>
            <a:pPr indent="0" algn="just">
              <a:lnSpc>
                <a:spcPct val="100000"/>
              </a:lnSpc>
              <a:spcAft>
                <a:spcPts val="800"/>
              </a:spcAft>
              <a:buNone/>
            </a:pPr>
            <a:r>
              <a:rPr lang="en-US" dirty="0">
                <a:ea typeface="Calibri" panose="020F0502020204030204" pitchFamily="34" charset="0"/>
              </a:rPr>
              <a:t>The destruction of civilian infrastructure in the areas where the fighting continues, touched university libraries too. For example, the Central Scientific Library of Karazin National University of </a:t>
            </a:r>
            <a:r>
              <a:rPr lang="en-US" dirty="0" err="1">
                <a:ea typeface="Calibri" panose="020F0502020204030204" pitchFamily="34" charset="0"/>
              </a:rPr>
              <a:t>Kharkiv</a:t>
            </a:r>
            <a:r>
              <a:rPr lang="uk-UA" dirty="0">
                <a:ea typeface="Calibri" panose="020F0502020204030204" pitchFamily="34" charset="0"/>
              </a:rPr>
              <a:t> </a:t>
            </a:r>
            <a:r>
              <a:rPr lang="en-US" dirty="0">
                <a:ea typeface="Calibri" panose="020F0502020204030204" pitchFamily="34" charset="0"/>
              </a:rPr>
              <a:t>and Admiral Makarov National University of Shipbuilding</a:t>
            </a:r>
            <a:r>
              <a:rPr lang="uk-UA" dirty="0">
                <a:ea typeface="Calibri" panose="020F0502020204030204" pitchFamily="34" charset="0"/>
              </a:rPr>
              <a:t> </a:t>
            </a:r>
            <a:r>
              <a:rPr lang="en-US" dirty="0">
                <a:ea typeface="Calibri" panose="020F0502020204030204" pitchFamily="34" charset="0"/>
              </a:rPr>
              <a:t>in Mykolaiv were damaged.</a:t>
            </a:r>
          </a:p>
          <a:p>
            <a:pPr indent="0" algn="just">
              <a:lnSpc>
                <a:spcPct val="100000"/>
              </a:lnSpc>
              <a:spcAft>
                <a:spcPts val="800"/>
              </a:spcAft>
              <a:buNone/>
            </a:pPr>
            <a:r>
              <a:rPr lang="en-US" dirty="0">
                <a:ea typeface="Calibri" panose="020F0502020204030204" pitchFamily="34" charset="0"/>
              </a:rPr>
              <a:t>If there is such a possibility, restoration of infrastructure</a:t>
            </a:r>
            <a:r>
              <a:rPr lang="uk-UA" dirty="0">
                <a:ea typeface="Calibri" panose="020F0502020204030204" pitchFamily="34" charset="0"/>
              </a:rPr>
              <a:t> </a:t>
            </a:r>
            <a:r>
              <a:rPr lang="en-US" dirty="0">
                <a:ea typeface="Calibri" panose="020F0502020204030204" pitchFamily="34" charset="0"/>
              </a:rPr>
              <a:t>and repairing are carried out.</a:t>
            </a:r>
            <a:endParaRPr lang="ru-RU" dirty="0">
              <a:ea typeface="Calibri" panose="020F0502020204030204" pitchFamily="34" charset="0"/>
            </a:endParaRPr>
          </a:p>
          <a:p>
            <a:pPr indent="0" algn="just">
              <a:lnSpc>
                <a:spcPct val="100000"/>
              </a:lnSpc>
              <a:spcAft>
                <a:spcPts val="800"/>
              </a:spcAft>
              <a:buNone/>
            </a:pPr>
            <a:endParaRPr lang="uk-UA" dirty="0">
              <a:ea typeface="Calibri" panose="020F0502020204030204" pitchFamily="34" charset="0"/>
            </a:endParaRPr>
          </a:p>
        </p:txBody>
      </p:sp>
      <p:pic>
        <p:nvPicPr>
          <p:cNvPr id="16" name="Рисунок 15">
            <a:extLst>
              <a:ext uri="{FF2B5EF4-FFF2-40B4-BE49-F238E27FC236}">
                <a16:creationId xmlns:a16="http://schemas.microsoft.com/office/drawing/2014/main" id="{CEBEE927-A33F-6800-FD0C-1DC49B2E94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669675"/>
            <a:ext cx="2651760" cy="3579876"/>
          </a:xfrm>
          <a:prstGeom prst="rect">
            <a:avLst/>
          </a:prstGeom>
        </p:spPr>
      </p:pic>
      <p:pic>
        <p:nvPicPr>
          <p:cNvPr id="20" name="Рисунок 19">
            <a:extLst>
              <a:ext uri="{FF2B5EF4-FFF2-40B4-BE49-F238E27FC236}">
                <a16:creationId xmlns:a16="http://schemas.microsoft.com/office/drawing/2014/main" id="{052FB704-158C-3A03-DA3C-D1F0CBC3BE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7272" y="1669676"/>
            <a:ext cx="2671648" cy="3579876"/>
          </a:xfrm>
          <a:prstGeom prst="rect">
            <a:avLst/>
          </a:prstGeom>
        </p:spPr>
      </p:pic>
    </p:spTree>
    <p:extLst>
      <p:ext uri="{BB962C8B-B14F-4D97-AF65-F5344CB8AC3E}">
        <p14:creationId xmlns:p14="http://schemas.microsoft.com/office/powerpoint/2010/main" val="184871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US" dirty="0"/>
              <a:t>How do</a:t>
            </a:r>
            <a:r>
              <a:rPr lang="uk-UA" dirty="0"/>
              <a:t> </a:t>
            </a:r>
            <a:r>
              <a:rPr lang="en-US" dirty="0"/>
              <a:t>other librarians help in safe regions of Ukraine?</a:t>
            </a:r>
            <a:endParaRPr lang="uk-UA" dirty="0"/>
          </a:p>
        </p:txBody>
      </p:sp>
      <p:sp>
        <p:nvSpPr>
          <p:cNvPr id="3" name="Місце для вмісту 2"/>
          <p:cNvSpPr>
            <a:spLocks noGrp="1"/>
          </p:cNvSpPr>
          <p:nvPr>
            <p:ph sz="half" idx="1"/>
          </p:nvPr>
        </p:nvSpPr>
        <p:spPr>
          <a:xfrm>
            <a:off x="1104900" y="1600200"/>
            <a:ext cx="10187496" cy="4571999"/>
          </a:xfrm>
        </p:spPr>
        <p:txBody>
          <a:bodyPr rtlCol="0">
            <a:noAutofit/>
          </a:bodyPr>
          <a:lstStyle/>
          <a:p>
            <a:pPr rtl="0"/>
            <a:r>
              <a:rPr lang="en-US" dirty="0"/>
              <a:t>Joining volunteer centers</a:t>
            </a:r>
          </a:p>
          <a:p>
            <a:pPr rtl="0"/>
            <a:r>
              <a:rPr lang="en-US" dirty="0"/>
              <a:t>Collecting aid for servicemen of the Armed Forces and internally displaced persons</a:t>
            </a:r>
          </a:p>
          <a:p>
            <a:pPr rtl="0"/>
            <a:r>
              <a:rPr lang="en-US" dirty="0"/>
              <a:t>Sorting food, clothing and essentials</a:t>
            </a:r>
            <a:endParaRPr lang="uk-UA" dirty="0"/>
          </a:p>
          <a:p>
            <a:pPr rtl="0"/>
            <a:r>
              <a:rPr lang="en-US" dirty="0"/>
              <a:t>Making camouflage nets for the militaries</a:t>
            </a:r>
            <a:endParaRPr lang="uk-UA" dirty="0"/>
          </a:p>
          <a:p>
            <a:r>
              <a:rPr lang="en-US" dirty="0"/>
              <a:t>Preparing food</a:t>
            </a:r>
            <a:endParaRPr lang="uk-UA" dirty="0"/>
          </a:p>
          <a:p>
            <a:pPr rtl="0"/>
            <a:r>
              <a:rPr lang="en-US" dirty="0"/>
              <a:t>Offering leisure for displaced children</a:t>
            </a:r>
          </a:p>
          <a:p>
            <a:pPr rtl="0"/>
            <a:r>
              <a:rPr lang="en-US" dirty="0"/>
              <a:t>Organizing trainings on first aid</a:t>
            </a:r>
          </a:p>
          <a:p>
            <a:pPr rtl="0"/>
            <a:r>
              <a:rPr lang="en-US" dirty="0"/>
              <a:t>Sending Ukrainian-language books to refugees abroad</a:t>
            </a:r>
          </a:p>
          <a:p>
            <a:pPr rtl="0"/>
            <a:r>
              <a:rPr lang="en-US" dirty="0"/>
              <a:t>Providing temporary shelters to colleagues evacuated from dangerous regions</a:t>
            </a:r>
            <a:endParaRPr lang="uk-UA" dirty="0"/>
          </a:p>
          <a:p>
            <a:pPr rtl="0"/>
            <a:endParaRPr lang="uk-UA" dirty="0"/>
          </a:p>
          <a:p>
            <a:pPr rtl="0"/>
            <a:endParaRPr lang="uk-UA" dirty="0"/>
          </a:p>
          <a:p>
            <a:pPr rtl="0"/>
            <a:endParaRPr lang="uk-UA" dirty="0"/>
          </a:p>
        </p:txBody>
      </p:sp>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normAutofit/>
          </a:bodyPr>
          <a:lstStyle/>
          <a:p>
            <a:pPr rtl="0"/>
            <a:r>
              <a:rPr lang="en-US" dirty="0">
                <a:ea typeface="Calibri" panose="020F0502020204030204" pitchFamily="34" charset="0"/>
              </a:rPr>
              <a:t>Scientific Library of the Ivan Franko National University of </a:t>
            </a:r>
            <a:r>
              <a:rPr lang="en-US" dirty="0" err="1">
                <a:ea typeface="Calibri" panose="020F0502020204030204" pitchFamily="34" charset="0"/>
              </a:rPr>
              <a:t>Lviv</a:t>
            </a:r>
            <a:r>
              <a:rPr lang="en-US" dirty="0">
                <a:ea typeface="Calibri" panose="020F0502020204030204" pitchFamily="34" charset="0"/>
              </a:rPr>
              <a:t> </a:t>
            </a:r>
            <a:endParaRPr lang="uk-UA" dirty="0"/>
          </a:p>
        </p:txBody>
      </p:sp>
      <p:sp>
        <p:nvSpPr>
          <p:cNvPr id="14" name="Місце для вмісту 13"/>
          <p:cNvSpPr>
            <a:spLocks noGrp="1"/>
          </p:cNvSpPr>
          <p:nvPr>
            <p:ph idx="1"/>
          </p:nvPr>
        </p:nvSpPr>
        <p:spPr>
          <a:xfrm>
            <a:off x="6942338" y="1869965"/>
            <a:ext cx="4483224" cy="4835900"/>
          </a:xfrm>
        </p:spPr>
        <p:txBody>
          <a:bodyPr rtlCol="0">
            <a:normAutofit/>
          </a:bodyPr>
          <a:lstStyle/>
          <a:p>
            <a:pPr indent="0" algn="just">
              <a:lnSpc>
                <a:spcPct val="100000"/>
              </a:lnSpc>
              <a:spcAft>
                <a:spcPts val="800"/>
              </a:spcAft>
              <a:buNone/>
            </a:pPr>
            <a:r>
              <a:rPr lang="en-US" dirty="0">
                <a:effectLst/>
                <a:ea typeface="Calibri" panose="020F0502020204030204" pitchFamily="34" charset="0"/>
              </a:rPr>
              <a:t>The scientific Library of the Ivan Franko National University of </a:t>
            </a:r>
            <a:r>
              <a:rPr lang="en-US" dirty="0" err="1">
                <a:effectLst/>
                <a:ea typeface="Calibri" panose="020F0502020204030204" pitchFamily="34" charset="0"/>
              </a:rPr>
              <a:t>Lviv</a:t>
            </a:r>
            <a:r>
              <a:rPr lang="en-US" dirty="0">
                <a:effectLst/>
                <a:ea typeface="Calibri" panose="020F0502020204030204" pitchFamily="34" charset="0"/>
              </a:rPr>
              <a:t> has organized a volunteer center for humanitarian support for meeting the needs of the Armed Forces and the residents of affected regions.</a:t>
            </a:r>
            <a:endParaRPr lang="uk-UA" dirty="0">
              <a:effectLst/>
              <a:ea typeface="Calibri" panose="020F0502020204030204" pitchFamily="34" charset="0"/>
            </a:endParaRPr>
          </a:p>
        </p:txBody>
      </p:sp>
      <p:pic>
        <p:nvPicPr>
          <p:cNvPr id="3" name="Рисунок 2">
            <a:extLst>
              <a:ext uri="{FF2B5EF4-FFF2-40B4-BE49-F238E27FC236}">
                <a16:creationId xmlns:a16="http://schemas.microsoft.com/office/drawing/2014/main" id="{1C28C236-F328-439A-B853-9BEA279A2F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869965"/>
            <a:ext cx="5651007" cy="3178691"/>
          </a:xfrm>
          <a:prstGeom prst="rect">
            <a:avLst/>
          </a:prstGeom>
        </p:spPr>
      </p:pic>
    </p:spTree>
    <p:extLst>
      <p:ext uri="{BB962C8B-B14F-4D97-AF65-F5344CB8AC3E}">
        <p14:creationId xmlns:p14="http://schemas.microsoft.com/office/powerpoint/2010/main" val="998081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id="{474D9B92-0961-4EE1-AA1C-35E988999D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559246"/>
            <a:ext cx="5651007" cy="4238256"/>
          </a:xfrm>
          <a:prstGeom prst="rect">
            <a:avLst/>
          </a:prstGeom>
        </p:spPr>
      </p:pic>
      <p:sp>
        <p:nvSpPr>
          <p:cNvPr id="13" name="Заголовок 12"/>
          <p:cNvSpPr>
            <a:spLocks noGrp="1"/>
          </p:cNvSpPr>
          <p:nvPr>
            <p:ph type="title"/>
          </p:nvPr>
        </p:nvSpPr>
        <p:spPr/>
        <p:txBody>
          <a:bodyPr rtlCol="0">
            <a:normAutofit/>
          </a:bodyPr>
          <a:lstStyle/>
          <a:p>
            <a:pPr rtl="0"/>
            <a:r>
              <a:rPr lang="en-US" dirty="0">
                <a:effectLst/>
                <a:ea typeface="Calibri" panose="020F0502020204030204" pitchFamily="34" charset="0"/>
              </a:rPr>
              <a:t>Scientific and Technical Library of the National University</a:t>
            </a:r>
            <a:r>
              <a:rPr lang="uk-UA" dirty="0">
                <a:effectLst/>
                <a:ea typeface="Calibri" panose="020F0502020204030204" pitchFamily="34" charset="0"/>
              </a:rPr>
              <a:t> «</a:t>
            </a:r>
            <a:r>
              <a:rPr lang="en-US" dirty="0" err="1">
                <a:effectLst/>
                <a:ea typeface="Calibri" panose="020F0502020204030204" pitchFamily="34" charset="0"/>
              </a:rPr>
              <a:t>Lviv</a:t>
            </a:r>
            <a:r>
              <a:rPr lang="en-US" dirty="0">
                <a:effectLst/>
                <a:ea typeface="Calibri" panose="020F0502020204030204" pitchFamily="34" charset="0"/>
              </a:rPr>
              <a:t> Polytechnic</a:t>
            </a:r>
            <a:r>
              <a:rPr lang="uk-UA" dirty="0">
                <a:effectLst/>
                <a:ea typeface="Calibri" panose="020F0502020204030204" pitchFamily="34" charset="0"/>
              </a:rPr>
              <a:t>» </a:t>
            </a:r>
            <a:endParaRPr lang="uk-UA" dirty="0"/>
          </a:p>
        </p:txBody>
      </p:sp>
      <p:sp>
        <p:nvSpPr>
          <p:cNvPr id="14" name="Місце для вмісту 13"/>
          <p:cNvSpPr>
            <a:spLocks noGrp="1"/>
          </p:cNvSpPr>
          <p:nvPr>
            <p:ph idx="1"/>
          </p:nvPr>
        </p:nvSpPr>
        <p:spPr>
          <a:xfrm>
            <a:off x="6942338" y="1564900"/>
            <a:ext cx="4483224" cy="4835900"/>
          </a:xfrm>
        </p:spPr>
        <p:txBody>
          <a:bodyPr rtlCol="0">
            <a:normAutofit/>
          </a:bodyPr>
          <a:lstStyle/>
          <a:p>
            <a:pPr indent="0" algn="just">
              <a:lnSpc>
                <a:spcPct val="100000"/>
              </a:lnSpc>
              <a:spcAft>
                <a:spcPts val="800"/>
              </a:spcAft>
              <a:buNone/>
            </a:pPr>
            <a:r>
              <a:rPr lang="en-US" dirty="0">
                <a:effectLst/>
                <a:ea typeface="Calibri" panose="020F0502020204030204" pitchFamily="34" charset="0"/>
              </a:rPr>
              <a:t>The public initiative «Cultural Heritage Center» was established in the Scientific and Technical Library of the National University «</a:t>
            </a:r>
            <a:r>
              <a:rPr lang="en-US" dirty="0" err="1">
                <a:effectLst/>
                <a:ea typeface="Calibri" panose="020F0502020204030204" pitchFamily="34" charset="0"/>
              </a:rPr>
              <a:t>Lviv</a:t>
            </a:r>
            <a:r>
              <a:rPr lang="en-US" dirty="0">
                <a:effectLst/>
                <a:ea typeface="Calibri" panose="020F0502020204030204" pitchFamily="34" charset="0"/>
              </a:rPr>
              <a:t> Polytechnic» for collection of equipment and materials from foreign partners and patrons for the protection and preservation of historical and cultural monuments, religious buildings and museum collections </a:t>
            </a:r>
            <a:r>
              <a:rPr lang="en-US" dirty="0">
                <a:ea typeface="Calibri" panose="020F0502020204030204" pitchFamily="34" charset="0"/>
              </a:rPr>
              <a:t>throughout </a:t>
            </a:r>
            <a:r>
              <a:rPr lang="en-US" dirty="0">
                <a:effectLst/>
                <a:ea typeface="Calibri" panose="020F0502020204030204" pitchFamily="34" charset="0"/>
              </a:rPr>
              <a:t>Ukraine.</a:t>
            </a:r>
            <a:endParaRPr lang="uk-UA" dirty="0">
              <a:effectLst/>
              <a:ea typeface="Calibri" panose="020F0502020204030204" pitchFamily="34" charset="0"/>
            </a:endParaRPr>
          </a:p>
        </p:txBody>
      </p:sp>
    </p:spTree>
    <p:extLst>
      <p:ext uri="{BB962C8B-B14F-4D97-AF65-F5344CB8AC3E}">
        <p14:creationId xmlns:p14="http://schemas.microsoft.com/office/powerpoint/2010/main" val="268424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D9F208A5-E28F-4A7C-AA2D-0717C40E2725}"/>
              </a:ext>
            </a:extLst>
          </p:cNvPr>
          <p:cNvSpPr>
            <a:spLocks noGrp="1"/>
          </p:cNvSpPr>
          <p:nvPr>
            <p:ph type="title"/>
          </p:nvPr>
        </p:nvSpPr>
        <p:spPr/>
        <p:txBody>
          <a:bodyPr>
            <a:normAutofit/>
          </a:bodyPr>
          <a:lstStyle/>
          <a:p>
            <a:pPr algn="ctr"/>
            <a:r>
              <a:rPr lang="en-US" sz="2800" dirty="0"/>
              <a:t>Thank you for your attention!</a:t>
            </a:r>
            <a:endParaRPr lang="uk-UA" sz="2800" dirty="0"/>
          </a:p>
        </p:txBody>
      </p:sp>
      <p:pic>
        <p:nvPicPr>
          <p:cNvPr id="11" name="Місце для вмісту 4">
            <a:extLst>
              <a:ext uri="{FF2B5EF4-FFF2-40B4-BE49-F238E27FC236}">
                <a16:creationId xmlns:a16="http://schemas.microsoft.com/office/drawing/2014/main" id="{6EEDE09A-D69D-4C62-8070-21C7B88A5BD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926" y="1605746"/>
            <a:ext cx="6158147" cy="3463959"/>
          </a:xfrm>
          <a:prstGeom prst="rect">
            <a:avLst/>
          </a:prstGeom>
          <a:effectLst>
            <a:outerShdw blurRad="63500" sx="102000" sy="102000" algn="ctr" rotWithShape="0">
              <a:prstClr val="black">
                <a:alpha val="40000"/>
              </a:prstClr>
            </a:outerShdw>
          </a:effectLst>
        </p:spPr>
      </p:pic>
      <p:sp>
        <p:nvSpPr>
          <p:cNvPr id="12" name="Прямокутник 5">
            <a:extLst>
              <a:ext uri="{FF2B5EF4-FFF2-40B4-BE49-F238E27FC236}">
                <a16:creationId xmlns:a16="http://schemas.microsoft.com/office/drawing/2014/main" id="{2EFD5047-F3DB-4087-9953-18D6B16134D0}"/>
              </a:ext>
            </a:extLst>
          </p:cNvPr>
          <p:cNvSpPr/>
          <p:nvPr/>
        </p:nvSpPr>
        <p:spPr>
          <a:xfrm>
            <a:off x="8069799" y="5455103"/>
            <a:ext cx="4172505" cy="958660"/>
          </a:xfrm>
          <a:prstGeom prst="rect">
            <a:avLst/>
          </a:prstGeom>
        </p:spPr>
        <p:txBody>
          <a:bodyPr wrap="square">
            <a:spAutoFit/>
          </a:bodyPr>
          <a:lstStyle/>
          <a:p>
            <a:pPr>
              <a:lnSpc>
                <a:spcPct val="150000"/>
              </a:lnSpc>
            </a:pPr>
            <a:r>
              <a:rPr lang="en-US" sz="2000" dirty="0" err="1">
                <a:latin typeface="Arial" panose="020B0604020202020204" pitchFamily="34" charset="0"/>
                <a:cs typeface="Arial" panose="020B0604020202020204" pitchFamily="34" charset="0"/>
              </a:rPr>
              <a:t>MaksymovychScientificLibrary</a:t>
            </a:r>
            <a:endParaRPr lang="en-US" sz="2000" dirty="0">
              <a:latin typeface="Arial" panose="020B0604020202020204" pitchFamily="34" charset="0"/>
              <a:cs typeface="Arial" panose="020B0604020202020204" pitchFamily="34" charset="0"/>
            </a:endParaRPr>
          </a:p>
          <a:p>
            <a:pPr>
              <a:lnSpc>
                <a:spcPct val="150000"/>
              </a:lnSpc>
            </a:pPr>
            <a:r>
              <a:rPr lang="en-US" sz="2000" dirty="0" err="1">
                <a:latin typeface="Arial" panose="020B0604020202020204" pitchFamily="34" charset="0"/>
                <a:cs typeface="Arial" panose="020B0604020202020204" pitchFamily="34" charset="0"/>
              </a:rPr>
              <a:t>maksymovych.library</a:t>
            </a:r>
            <a:endParaRPr lang="uk-UA" sz="2000" dirty="0">
              <a:latin typeface="Arial" panose="020B0604020202020204" pitchFamily="34" charset="0"/>
              <a:cs typeface="Arial" panose="020B0604020202020204" pitchFamily="34" charset="0"/>
            </a:endParaRPr>
          </a:p>
        </p:txBody>
      </p:sp>
      <p:sp>
        <p:nvSpPr>
          <p:cNvPr id="13" name="Прямокутник 12">
            <a:extLst>
              <a:ext uri="{FF2B5EF4-FFF2-40B4-BE49-F238E27FC236}">
                <a16:creationId xmlns:a16="http://schemas.microsoft.com/office/drawing/2014/main" id="{CC0E84CE-615B-4D5B-81B9-5F274C872C04}"/>
              </a:ext>
            </a:extLst>
          </p:cNvPr>
          <p:cNvSpPr/>
          <p:nvPr/>
        </p:nvSpPr>
        <p:spPr>
          <a:xfrm>
            <a:off x="3648717" y="5458359"/>
            <a:ext cx="3594348" cy="1323439"/>
          </a:xfrm>
          <a:prstGeom prst="rect">
            <a:avLst/>
          </a:prstGeom>
        </p:spPr>
        <p:txBody>
          <a:bodyPr wrap="square">
            <a:spAutoFit/>
          </a:bodyPr>
          <a:lstStyle/>
          <a:p>
            <a:pPr>
              <a:lnSpc>
                <a:spcPct val="150000"/>
              </a:lnSpc>
            </a:pPr>
            <a:r>
              <a:rPr lang="en-US" sz="2000" u="sng" dirty="0">
                <a:latin typeface="Arial" panose="020B0604020202020204" pitchFamily="34" charset="0"/>
                <a:cs typeface="Arial" panose="020B0604020202020204" pitchFamily="34" charset="0"/>
                <a:hlinkClick r:id="rId4"/>
              </a:rPr>
              <a:t>http://www.library.univ.kiev.ua/</a:t>
            </a:r>
            <a:endParaRPr lang="en-US" sz="2000" u="sng" dirty="0">
              <a:latin typeface="Arial" panose="020B0604020202020204" pitchFamily="34" charset="0"/>
              <a:cs typeface="Arial" panose="020B0604020202020204" pitchFamily="34" charset="0"/>
            </a:endParaRPr>
          </a:p>
          <a:p>
            <a:pPr>
              <a:lnSpc>
                <a:spcPct val="150000"/>
              </a:lnSpc>
            </a:pPr>
            <a:r>
              <a:rPr lang="en-US" sz="2000" u="sng" dirty="0">
                <a:latin typeface="Arial" panose="020B0604020202020204" pitchFamily="34" charset="0"/>
                <a:cs typeface="Arial" panose="020B0604020202020204" pitchFamily="34" charset="0"/>
                <a:hlinkClick r:id="rId5"/>
              </a:rPr>
              <a:t>libcancel@univ.kiev.ua</a:t>
            </a:r>
            <a:endParaRPr lang="en-US" sz="2000" u="sng" dirty="0">
              <a:latin typeface="Arial" panose="020B0604020202020204" pitchFamily="34" charset="0"/>
              <a:cs typeface="Arial" panose="020B0604020202020204" pitchFamily="34" charset="0"/>
            </a:endParaRPr>
          </a:p>
          <a:p>
            <a:endParaRPr lang="uk-UA" sz="2000" dirty="0">
              <a:latin typeface="Arial" panose="020B0604020202020204" pitchFamily="34" charset="0"/>
              <a:cs typeface="Arial" panose="020B0604020202020204" pitchFamily="34" charset="0"/>
            </a:endParaRPr>
          </a:p>
        </p:txBody>
      </p:sp>
      <p:sp>
        <p:nvSpPr>
          <p:cNvPr id="17" name="Прямокутник 5">
            <a:extLst>
              <a:ext uri="{FF2B5EF4-FFF2-40B4-BE49-F238E27FC236}">
                <a16:creationId xmlns:a16="http://schemas.microsoft.com/office/drawing/2014/main" id="{7B252BC2-4DF3-463D-B7E5-E86B774F85DD}"/>
              </a:ext>
            </a:extLst>
          </p:cNvPr>
          <p:cNvSpPr/>
          <p:nvPr/>
        </p:nvSpPr>
        <p:spPr>
          <a:xfrm>
            <a:off x="772907" y="5455102"/>
            <a:ext cx="3049850" cy="1323439"/>
          </a:xfrm>
          <a:prstGeom prst="rect">
            <a:avLst/>
          </a:prstGeom>
        </p:spPr>
        <p:txBody>
          <a:bodyPr wrap="square">
            <a:spAutoFit/>
          </a:bodyPr>
          <a:lstStyle/>
          <a:p>
            <a:pPr>
              <a:lnSpc>
                <a:spcPct val="150000"/>
              </a:lnSpc>
            </a:pPr>
            <a:r>
              <a:rPr lang="en-US" sz="2000" dirty="0" err="1">
                <a:latin typeface="Arial" panose="020B0604020202020204" pitchFamily="34" charset="0"/>
                <a:cs typeface="Arial" panose="020B0604020202020204" pitchFamily="34" charset="0"/>
              </a:rPr>
              <a:t>Volodymyrska</a:t>
            </a:r>
            <a:r>
              <a:rPr lang="en-US" sz="2000" dirty="0">
                <a:latin typeface="Arial" panose="020B0604020202020204" pitchFamily="34" charset="0"/>
                <a:cs typeface="Arial" panose="020B0604020202020204" pitchFamily="34" charset="0"/>
              </a:rPr>
              <a:t> St</a:t>
            </a:r>
            <a:r>
              <a:rPr lang="uk-UA" sz="2000" dirty="0">
                <a:latin typeface="Arial" panose="020B0604020202020204" pitchFamily="34" charset="0"/>
                <a:cs typeface="Arial" panose="020B0604020202020204" pitchFamily="34" charset="0"/>
              </a:rPr>
              <a:t>, 58</a:t>
            </a:r>
            <a:endParaRPr lang="en-US" sz="2000" dirty="0">
              <a:latin typeface="Arial" panose="020B0604020202020204" pitchFamily="34" charset="0"/>
              <a:cs typeface="Arial" panose="020B0604020202020204" pitchFamily="34" charset="0"/>
            </a:endParaRPr>
          </a:p>
          <a:p>
            <a:pPr>
              <a:lnSpc>
                <a:spcPct val="150000"/>
              </a:lnSpc>
            </a:pPr>
            <a:r>
              <a:rPr lang="en-US" sz="2000" dirty="0">
                <a:latin typeface="Arial" panose="020B0604020202020204" pitchFamily="34" charset="0"/>
                <a:cs typeface="Arial" panose="020B0604020202020204" pitchFamily="34" charset="0"/>
              </a:rPr>
              <a:t>(044) 239-34-40 </a:t>
            </a:r>
          </a:p>
          <a:p>
            <a:endParaRPr lang="uk-UA" sz="2000" dirty="0">
              <a:latin typeface="Arial" panose="020B0604020202020204" pitchFamily="34" charset="0"/>
              <a:cs typeface="Arial" panose="020B0604020202020204" pitchFamily="34" charset="0"/>
            </a:endParaRPr>
          </a:p>
        </p:txBody>
      </p:sp>
      <p:pic>
        <p:nvPicPr>
          <p:cNvPr id="20" name="Рисунок 19">
            <a:extLst>
              <a:ext uri="{FF2B5EF4-FFF2-40B4-BE49-F238E27FC236}">
                <a16:creationId xmlns:a16="http://schemas.microsoft.com/office/drawing/2014/main" id="{4F310FD6-C8EE-4C18-A1DE-DE38EDB8FA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73120" y="5564388"/>
            <a:ext cx="370045" cy="370045"/>
          </a:xfrm>
          <a:prstGeom prst="rect">
            <a:avLst/>
          </a:prstGeom>
        </p:spPr>
      </p:pic>
      <p:pic>
        <p:nvPicPr>
          <p:cNvPr id="22" name="Рисунок 21">
            <a:extLst>
              <a:ext uri="{FF2B5EF4-FFF2-40B4-BE49-F238E27FC236}">
                <a16:creationId xmlns:a16="http://schemas.microsoft.com/office/drawing/2014/main" id="{B35CD670-37CF-441B-A0D2-4F0A549AF5F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73120" y="6043718"/>
            <a:ext cx="370045" cy="370045"/>
          </a:xfrm>
          <a:prstGeom prst="rect">
            <a:avLst/>
          </a:prstGeom>
        </p:spPr>
      </p:pic>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67BFA1A0-29E3-48E3-BA71-C0F86A9CA3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559246"/>
            <a:ext cx="5651007" cy="4185277"/>
          </a:xfrm>
          <a:prstGeom prst="rect">
            <a:avLst/>
          </a:prstGeom>
        </p:spPr>
      </p:pic>
      <p:sp>
        <p:nvSpPr>
          <p:cNvPr id="13" name="Заголовок 12"/>
          <p:cNvSpPr>
            <a:spLocks noGrp="1"/>
          </p:cNvSpPr>
          <p:nvPr>
            <p:ph type="title"/>
          </p:nvPr>
        </p:nvSpPr>
        <p:spPr/>
        <p:txBody>
          <a:bodyPr rtlCol="0"/>
          <a:lstStyle/>
          <a:p>
            <a:pPr rtl="0"/>
            <a:r>
              <a:rPr lang="en-US" dirty="0">
                <a:ea typeface="Calibri" panose="020F0502020204030204" pitchFamily="34" charset="0"/>
                <a:cs typeface="Times New Roman" panose="02020603050405020304" pitchFamily="18" charset="0"/>
              </a:rPr>
              <a:t>M</a:t>
            </a:r>
            <a:r>
              <a:rPr lang="uk-UA" sz="2800" dirty="0" err="1">
                <a:effectLst/>
                <a:ea typeface="Calibri" panose="020F0502020204030204" pitchFamily="34" charset="0"/>
                <a:cs typeface="Times New Roman" panose="02020603050405020304" pitchFamily="18" charset="0"/>
              </a:rPr>
              <a:t>aksymovych</a:t>
            </a:r>
            <a:r>
              <a:rPr lang="uk-UA" sz="2800" dirty="0">
                <a:effectLst/>
                <a:ea typeface="Calibri" panose="020F0502020204030204" pitchFamily="34" charset="0"/>
                <a:cs typeface="Times New Roman" panose="02020603050405020304" pitchFamily="18" charset="0"/>
              </a:rPr>
              <a:t> </a:t>
            </a:r>
            <a:r>
              <a:rPr lang="uk-UA" sz="2800" dirty="0" err="1">
                <a:effectLst/>
                <a:ea typeface="Calibri" panose="020F0502020204030204" pitchFamily="34" charset="0"/>
                <a:cs typeface="Times New Roman" panose="02020603050405020304" pitchFamily="18" charset="0"/>
              </a:rPr>
              <a:t>Scientific</a:t>
            </a:r>
            <a:r>
              <a:rPr lang="uk-UA" sz="2800" dirty="0">
                <a:effectLst/>
                <a:ea typeface="Calibri" panose="020F0502020204030204" pitchFamily="34" charset="0"/>
                <a:cs typeface="Times New Roman" panose="02020603050405020304" pitchFamily="18" charset="0"/>
              </a:rPr>
              <a:t> </a:t>
            </a:r>
            <a:r>
              <a:rPr lang="uk-UA" sz="2800" dirty="0" err="1">
                <a:effectLst/>
                <a:ea typeface="Calibri" panose="020F0502020204030204" pitchFamily="34" charset="0"/>
                <a:cs typeface="Times New Roman" panose="02020603050405020304" pitchFamily="18" charset="0"/>
              </a:rPr>
              <a:t>Library</a:t>
            </a:r>
            <a:r>
              <a:rPr lang="en-US" sz="2800" dirty="0">
                <a:effectLst/>
                <a:ea typeface="Calibri" panose="020F0502020204030204" pitchFamily="34" charset="0"/>
                <a:cs typeface="Times New Roman" panose="02020603050405020304" pitchFamily="18" charset="0"/>
              </a:rPr>
              <a:t/>
            </a:r>
            <a:br>
              <a:rPr lang="en-US" sz="2800" dirty="0">
                <a:effectLst/>
                <a:ea typeface="Calibri" panose="020F0502020204030204" pitchFamily="34" charset="0"/>
                <a:cs typeface="Times New Roman" panose="02020603050405020304" pitchFamily="18" charset="0"/>
              </a:rPr>
            </a:br>
            <a:r>
              <a:rPr lang="en-US" sz="2800" dirty="0">
                <a:effectLst/>
                <a:ea typeface="Calibri" panose="020F0502020204030204" pitchFamily="34" charset="0"/>
                <a:cs typeface="Times New Roman" panose="02020603050405020304" pitchFamily="18" charset="0"/>
              </a:rPr>
              <a:t>of the </a:t>
            </a:r>
            <a:r>
              <a:rPr lang="en-US" sz="2800" dirty="0" err="1">
                <a:effectLst/>
                <a:ea typeface="Calibri" panose="020F0502020204030204" pitchFamily="34" charset="0"/>
                <a:cs typeface="Times New Roman" panose="02020603050405020304" pitchFamily="18" charset="0"/>
              </a:rPr>
              <a:t>Taras</a:t>
            </a:r>
            <a:r>
              <a:rPr lang="en-US" sz="2800" dirty="0">
                <a:effectLst/>
                <a:ea typeface="Calibri" panose="020F0502020204030204" pitchFamily="34" charset="0"/>
                <a:cs typeface="Times New Roman" panose="02020603050405020304" pitchFamily="18" charset="0"/>
              </a:rPr>
              <a:t> Shevchenko National University of Kyiv</a:t>
            </a:r>
            <a:endParaRPr lang="uk-UA" dirty="0"/>
          </a:p>
        </p:txBody>
      </p:sp>
      <p:sp>
        <p:nvSpPr>
          <p:cNvPr id="14" name="Місце для вмісту 13"/>
          <p:cNvSpPr>
            <a:spLocks noGrp="1"/>
          </p:cNvSpPr>
          <p:nvPr>
            <p:ph idx="1"/>
          </p:nvPr>
        </p:nvSpPr>
        <p:spPr>
          <a:xfrm>
            <a:off x="6942338" y="1564900"/>
            <a:ext cx="4483224" cy="4835900"/>
          </a:xfrm>
        </p:spPr>
        <p:txBody>
          <a:bodyPr rtlCol="0">
            <a:normAutofit/>
          </a:bodyPr>
          <a:lstStyle/>
          <a:p>
            <a:pPr indent="0" algn="just">
              <a:lnSpc>
                <a:spcPct val="100000"/>
              </a:lnSpc>
              <a:spcAft>
                <a:spcPts val="800"/>
              </a:spcAft>
              <a:buNone/>
            </a:pPr>
            <a:r>
              <a:rPr lang="uk-UA" dirty="0" err="1">
                <a:effectLst/>
                <a:ea typeface="Calibri" panose="020F0502020204030204" pitchFamily="34" charset="0"/>
              </a:rPr>
              <a:t>The</a:t>
            </a:r>
            <a:r>
              <a:rPr lang="uk-UA" dirty="0">
                <a:effectLst/>
                <a:ea typeface="Calibri" panose="020F0502020204030204" pitchFamily="34" charset="0"/>
              </a:rPr>
              <a:t> </a:t>
            </a:r>
            <a:r>
              <a:rPr lang="uk-UA" dirty="0" err="1">
                <a:effectLst/>
                <a:ea typeface="Calibri" panose="020F0502020204030204" pitchFamily="34" charset="0"/>
              </a:rPr>
              <a:t>Maksymovych</a:t>
            </a:r>
            <a:r>
              <a:rPr lang="uk-UA" dirty="0">
                <a:effectLst/>
                <a:ea typeface="Calibri" panose="020F0502020204030204" pitchFamily="34" charset="0"/>
              </a:rPr>
              <a:t> </a:t>
            </a:r>
            <a:r>
              <a:rPr lang="uk-UA" dirty="0" err="1">
                <a:effectLst/>
                <a:ea typeface="Calibri" panose="020F0502020204030204" pitchFamily="34" charset="0"/>
              </a:rPr>
              <a:t>Scientific</a:t>
            </a:r>
            <a:r>
              <a:rPr lang="uk-UA" dirty="0">
                <a:effectLst/>
                <a:ea typeface="Calibri" panose="020F0502020204030204" pitchFamily="34" charset="0"/>
              </a:rPr>
              <a:t> </a:t>
            </a:r>
            <a:r>
              <a:rPr lang="uk-UA" dirty="0" err="1">
                <a:effectLst/>
                <a:ea typeface="Calibri" panose="020F0502020204030204" pitchFamily="34" charset="0"/>
              </a:rPr>
              <a:t>Library</a:t>
            </a:r>
            <a:r>
              <a:rPr lang="uk-UA" dirty="0">
                <a:effectLst/>
                <a:ea typeface="Calibri" panose="020F0502020204030204" pitchFamily="34" charset="0"/>
              </a:rPr>
              <a:t> </a:t>
            </a:r>
            <a:r>
              <a:rPr lang="uk-UA" dirty="0" err="1">
                <a:effectLst/>
                <a:ea typeface="Calibri" panose="020F0502020204030204" pitchFamily="34" charset="0"/>
              </a:rPr>
              <a:t>of</a:t>
            </a:r>
            <a:r>
              <a:rPr lang="uk-UA" dirty="0">
                <a:effectLst/>
                <a:ea typeface="Calibri" panose="020F0502020204030204" pitchFamily="34" charset="0"/>
              </a:rPr>
              <a:t> </a:t>
            </a:r>
            <a:r>
              <a:rPr lang="uk-UA" dirty="0" err="1">
                <a:effectLst/>
                <a:ea typeface="Calibri" panose="020F0502020204030204" pitchFamily="34" charset="0"/>
              </a:rPr>
              <a:t>the</a:t>
            </a:r>
            <a:r>
              <a:rPr lang="uk-UA" dirty="0">
                <a:effectLst/>
                <a:ea typeface="Calibri" panose="020F0502020204030204" pitchFamily="34" charset="0"/>
              </a:rPr>
              <a:t> </a:t>
            </a:r>
            <a:r>
              <a:rPr lang="uk-UA" dirty="0" err="1">
                <a:effectLst/>
                <a:ea typeface="Calibri" panose="020F0502020204030204" pitchFamily="34" charset="0"/>
              </a:rPr>
              <a:t>Taras</a:t>
            </a:r>
            <a:r>
              <a:rPr lang="uk-UA" dirty="0">
                <a:effectLst/>
                <a:ea typeface="Calibri" panose="020F0502020204030204" pitchFamily="34" charset="0"/>
              </a:rPr>
              <a:t> </a:t>
            </a:r>
            <a:r>
              <a:rPr lang="uk-UA" dirty="0" err="1">
                <a:effectLst/>
                <a:ea typeface="Calibri" panose="020F0502020204030204" pitchFamily="34" charset="0"/>
              </a:rPr>
              <a:t>Shevchenko</a:t>
            </a:r>
            <a:r>
              <a:rPr lang="uk-UA" dirty="0">
                <a:effectLst/>
                <a:ea typeface="Calibri" panose="020F0502020204030204" pitchFamily="34" charset="0"/>
              </a:rPr>
              <a:t> </a:t>
            </a:r>
            <a:r>
              <a:rPr lang="uk-UA" dirty="0" err="1">
                <a:effectLst/>
                <a:ea typeface="Calibri" panose="020F0502020204030204" pitchFamily="34" charset="0"/>
              </a:rPr>
              <a:t>National</a:t>
            </a:r>
            <a:r>
              <a:rPr lang="uk-UA" dirty="0">
                <a:effectLst/>
                <a:ea typeface="Calibri" panose="020F0502020204030204" pitchFamily="34" charset="0"/>
              </a:rPr>
              <a:t> </a:t>
            </a:r>
            <a:r>
              <a:rPr lang="uk-UA" dirty="0" err="1">
                <a:effectLst/>
                <a:ea typeface="Calibri" panose="020F0502020204030204" pitchFamily="34" charset="0"/>
              </a:rPr>
              <a:t>University</a:t>
            </a:r>
            <a:r>
              <a:rPr lang="uk-UA" dirty="0">
                <a:effectLst/>
                <a:ea typeface="Calibri" panose="020F0502020204030204" pitchFamily="34" charset="0"/>
              </a:rPr>
              <a:t> </a:t>
            </a:r>
            <a:r>
              <a:rPr lang="uk-UA" dirty="0" err="1">
                <a:effectLst/>
                <a:ea typeface="Calibri" panose="020F0502020204030204" pitchFamily="34" charset="0"/>
              </a:rPr>
              <a:t>of</a:t>
            </a:r>
            <a:r>
              <a:rPr lang="uk-UA" dirty="0">
                <a:effectLst/>
                <a:ea typeface="Calibri" panose="020F0502020204030204" pitchFamily="34" charset="0"/>
              </a:rPr>
              <a:t> </a:t>
            </a:r>
            <a:r>
              <a:rPr lang="uk-UA" dirty="0" err="1">
                <a:effectLst/>
                <a:ea typeface="Calibri" panose="020F0502020204030204" pitchFamily="34" charset="0"/>
              </a:rPr>
              <a:t>Kyiv</a:t>
            </a:r>
            <a:r>
              <a:rPr lang="uk-UA" dirty="0">
                <a:effectLst/>
                <a:ea typeface="Calibri" panose="020F0502020204030204" pitchFamily="34" charset="0"/>
              </a:rPr>
              <a:t> </a:t>
            </a:r>
            <a:r>
              <a:rPr lang="uk-UA" dirty="0" err="1">
                <a:effectLst/>
                <a:ea typeface="Calibri" panose="020F0502020204030204" pitchFamily="34" charset="0"/>
              </a:rPr>
              <a:t>is</a:t>
            </a:r>
            <a:r>
              <a:rPr lang="uk-UA" dirty="0">
                <a:effectLst/>
                <a:ea typeface="Calibri" panose="020F0502020204030204" pitchFamily="34" charset="0"/>
              </a:rPr>
              <a:t> a </a:t>
            </a:r>
            <a:r>
              <a:rPr lang="uk-UA" dirty="0" err="1">
                <a:effectLst/>
                <a:ea typeface="Calibri" panose="020F0502020204030204" pitchFamily="34" charset="0"/>
              </a:rPr>
              <a:t>scientific</a:t>
            </a:r>
            <a:r>
              <a:rPr lang="uk-UA" dirty="0">
                <a:effectLst/>
                <a:ea typeface="Calibri" panose="020F0502020204030204" pitchFamily="34" charset="0"/>
              </a:rPr>
              <a:t> </a:t>
            </a:r>
            <a:r>
              <a:rPr lang="uk-UA" dirty="0" err="1">
                <a:effectLst/>
                <a:ea typeface="Calibri" panose="020F0502020204030204" pitchFamily="34" charset="0"/>
              </a:rPr>
              <a:t>and</a:t>
            </a:r>
            <a:r>
              <a:rPr lang="uk-UA" dirty="0">
                <a:effectLst/>
                <a:ea typeface="Calibri" panose="020F0502020204030204" pitchFamily="34" charset="0"/>
              </a:rPr>
              <a:t> </a:t>
            </a:r>
            <a:r>
              <a:rPr lang="uk-UA" dirty="0" err="1">
                <a:effectLst/>
                <a:ea typeface="Calibri" panose="020F0502020204030204" pitchFamily="34" charset="0"/>
              </a:rPr>
              <a:t>metho</a:t>
            </a:r>
            <a:r>
              <a:rPr lang="en-US" dirty="0">
                <a:effectLst/>
                <a:ea typeface="Calibri" panose="020F0502020204030204" pitchFamily="34" charset="0"/>
              </a:rPr>
              <a:t>d</a:t>
            </a:r>
            <a:r>
              <a:rPr lang="uk-UA" dirty="0" err="1">
                <a:effectLst/>
                <a:ea typeface="Calibri" panose="020F0502020204030204" pitchFamily="34" charset="0"/>
              </a:rPr>
              <a:t>ical</a:t>
            </a:r>
            <a:r>
              <a:rPr lang="uk-UA" dirty="0">
                <a:effectLst/>
                <a:ea typeface="Calibri" panose="020F0502020204030204" pitchFamily="34" charset="0"/>
              </a:rPr>
              <a:t> </a:t>
            </a:r>
            <a:r>
              <a:rPr lang="uk-UA" dirty="0" err="1">
                <a:effectLst/>
                <a:ea typeface="Calibri" panose="020F0502020204030204" pitchFamily="34" charset="0"/>
              </a:rPr>
              <a:t>center</a:t>
            </a:r>
            <a:r>
              <a:rPr lang="uk-UA" dirty="0">
                <a:effectLst/>
                <a:ea typeface="Calibri" panose="020F0502020204030204" pitchFamily="34" charset="0"/>
              </a:rPr>
              <a:t> </a:t>
            </a:r>
            <a:r>
              <a:rPr lang="uk-UA" dirty="0" err="1">
                <a:effectLst/>
                <a:ea typeface="Calibri" panose="020F0502020204030204" pitchFamily="34" charset="0"/>
              </a:rPr>
              <a:t>that</a:t>
            </a:r>
            <a:r>
              <a:rPr lang="uk-UA" dirty="0">
                <a:effectLst/>
                <a:ea typeface="Calibri" panose="020F0502020204030204" pitchFamily="34" charset="0"/>
              </a:rPr>
              <a:t> </a:t>
            </a:r>
            <a:r>
              <a:rPr lang="uk-UA" dirty="0" err="1">
                <a:effectLst/>
                <a:ea typeface="Calibri" panose="020F0502020204030204" pitchFamily="34" charset="0"/>
              </a:rPr>
              <a:t>provides</a:t>
            </a:r>
            <a:r>
              <a:rPr lang="uk-UA" dirty="0">
                <a:effectLst/>
                <a:ea typeface="Calibri" panose="020F0502020204030204" pitchFamily="34" charset="0"/>
              </a:rPr>
              <a:t> </a:t>
            </a:r>
            <a:r>
              <a:rPr lang="uk-UA" dirty="0" err="1">
                <a:effectLst/>
                <a:ea typeface="Calibri" panose="020F0502020204030204" pitchFamily="34" charset="0"/>
              </a:rPr>
              <a:t>general</a:t>
            </a:r>
            <a:r>
              <a:rPr lang="uk-UA" dirty="0">
                <a:effectLst/>
                <a:ea typeface="Calibri" panose="020F0502020204030204" pitchFamily="34" charset="0"/>
              </a:rPr>
              <a:t> </a:t>
            </a:r>
            <a:r>
              <a:rPr lang="uk-UA" dirty="0" err="1">
                <a:effectLst/>
                <a:ea typeface="Calibri" panose="020F0502020204030204" pitchFamily="34" charset="0"/>
              </a:rPr>
              <a:t>metho</a:t>
            </a:r>
            <a:r>
              <a:rPr lang="en-US" dirty="0">
                <a:effectLst/>
                <a:ea typeface="Calibri" panose="020F0502020204030204" pitchFamily="34" charset="0"/>
              </a:rPr>
              <a:t>d</a:t>
            </a:r>
            <a:r>
              <a:rPr lang="uk-UA" dirty="0" err="1">
                <a:effectLst/>
                <a:ea typeface="Calibri" panose="020F0502020204030204" pitchFamily="34" charset="0"/>
              </a:rPr>
              <a:t>ical</a:t>
            </a:r>
            <a:r>
              <a:rPr lang="uk-UA" dirty="0">
                <a:effectLst/>
                <a:ea typeface="Calibri" panose="020F0502020204030204" pitchFamily="34" charset="0"/>
              </a:rPr>
              <a:t> </a:t>
            </a:r>
            <a:r>
              <a:rPr lang="uk-UA" dirty="0" err="1">
                <a:effectLst/>
                <a:ea typeface="Calibri" panose="020F0502020204030204" pitchFamily="34" charset="0"/>
              </a:rPr>
              <a:t>guidance</a:t>
            </a:r>
            <a:r>
              <a:rPr lang="uk-UA" dirty="0">
                <a:effectLst/>
                <a:ea typeface="Calibri" panose="020F0502020204030204" pitchFamily="34" charset="0"/>
              </a:rPr>
              <a:t> </a:t>
            </a:r>
            <a:r>
              <a:rPr lang="uk-UA" dirty="0" err="1">
                <a:effectLst/>
                <a:ea typeface="Calibri" panose="020F0502020204030204" pitchFamily="34" charset="0"/>
              </a:rPr>
              <a:t>and</a:t>
            </a:r>
            <a:r>
              <a:rPr lang="uk-UA" dirty="0">
                <a:effectLst/>
                <a:ea typeface="Calibri" panose="020F0502020204030204" pitchFamily="34" charset="0"/>
              </a:rPr>
              <a:t> </a:t>
            </a:r>
            <a:r>
              <a:rPr lang="uk-UA" dirty="0" err="1">
                <a:effectLst/>
                <a:ea typeface="Calibri" panose="020F0502020204030204" pitchFamily="34" charset="0"/>
              </a:rPr>
              <a:t>coordination</a:t>
            </a:r>
            <a:r>
              <a:rPr lang="uk-UA" dirty="0">
                <a:effectLst/>
                <a:ea typeface="Calibri" panose="020F0502020204030204" pitchFamily="34" charset="0"/>
              </a:rPr>
              <a:t> </a:t>
            </a:r>
            <a:r>
              <a:rPr lang="uk-UA" dirty="0" err="1">
                <a:effectLst/>
                <a:ea typeface="Calibri" panose="020F0502020204030204" pitchFamily="34" charset="0"/>
              </a:rPr>
              <a:t>of</a:t>
            </a:r>
            <a:r>
              <a:rPr lang="uk-UA" dirty="0">
                <a:effectLst/>
                <a:ea typeface="Calibri" panose="020F0502020204030204" pitchFamily="34" charset="0"/>
              </a:rPr>
              <a:t> </a:t>
            </a:r>
            <a:r>
              <a:rPr lang="uk-UA" dirty="0" err="1">
                <a:effectLst/>
                <a:ea typeface="Calibri" panose="020F0502020204030204" pitchFamily="34" charset="0"/>
              </a:rPr>
              <a:t>libraries</a:t>
            </a:r>
            <a:r>
              <a:rPr lang="uk-UA" dirty="0">
                <a:effectLst/>
                <a:ea typeface="Calibri" panose="020F0502020204030204" pitchFamily="34" charset="0"/>
              </a:rPr>
              <a:t> </a:t>
            </a:r>
            <a:r>
              <a:rPr lang="uk-UA" dirty="0" err="1">
                <a:effectLst/>
                <a:ea typeface="Calibri" panose="020F0502020204030204" pitchFamily="34" charset="0"/>
              </a:rPr>
              <a:t>of</a:t>
            </a:r>
            <a:r>
              <a:rPr lang="uk-UA" dirty="0">
                <a:effectLst/>
                <a:ea typeface="Calibri" panose="020F0502020204030204" pitchFamily="34" charset="0"/>
              </a:rPr>
              <a:t> </a:t>
            </a:r>
            <a:r>
              <a:rPr lang="uk-UA" dirty="0" err="1">
                <a:effectLst/>
                <a:ea typeface="Calibri" panose="020F0502020204030204" pitchFamily="34" charset="0"/>
              </a:rPr>
              <a:t>higher</a:t>
            </a:r>
            <a:r>
              <a:rPr lang="uk-UA" dirty="0">
                <a:effectLst/>
                <a:ea typeface="Calibri" panose="020F0502020204030204" pitchFamily="34" charset="0"/>
              </a:rPr>
              <a:t> </a:t>
            </a:r>
            <a:r>
              <a:rPr lang="uk-UA" dirty="0" err="1">
                <a:effectLst/>
                <a:ea typeface="Calibri" panose="020F0502020204030204" pitchFamily="34" charset="0"/>
              </a:rPr>
              <a:t>education</a:t>
            </a:r>
            <a:r>
              <a:rPr lang="uk-UA" dirty="0">
                <a:effectLst/>
                <a:ea typeface="Calibri" panose="020F0502020204030204" pitchFamily="34" charset="0"/>
              </a:rPr>
              <a:t> </a:t>
            </a:r>
            <a:r>
              <a:rPr lang="uk-UA" dirty="0" err="1">
                <a:effectLst/>
                <a:ea typeface="Calibri" panose="020F0502020204030204" pitchFamily="34" charset="0"/>
              </a:rPr>
              <a:t>institutions</a:t>
            </a:r>
            <a:r>
              <a:rPr lang="uk-UA" dirty="0">
                <a:effectLst/>
                <a:ea typeface="Calibri" panose="020F0502020204030204" pitchFamily="34" charset="0"/>
              </a:rPr>
              <a:t> </a:t>
            </a:r>
            <a:r>
              <a:rPr lang="uk-UA" dirty="0" err="1">
                <a:effectLst/>
                <a:ea typeface="Calibri" panose="020F0502020204030204" pitchFamily="34" charset="0"/>
              </a:rPr>
              <a:t>of</a:t>
            </a:r>
            <a:r>
              <a:rPr lang="uk-UA" dirty="0">
                <a:effectLst/>
                <a:ea typeface="Calibri" panose="020F0502020204030204" pitchFamily="34" charset="0"/>
              </a:rPr>
              <a:t> </a:t>
            </a:r>
            <a:r>
              <a:rPr lang="uk-UA" dirty="0" err="1">
                <a:effectLst/>
                <a:ea typeface="Calibri" panose="020F0502020204030204" pitchFamily="34" charset="0"/>
              </a:rPr>
              <a:t>Ukraine</a:t>
            </a:r>
            <a:r>
              <a:rPr lang="uk-UA" dirty="0">
                <a:effectLst/>
                <a:ea typeface="Calibri" panose="020F0502020204030204" pitchFamily="34" charset="0"/>
              </a:rPr>
              <a:t>.</a:t>
            </a:r>
          </a:p>
          <a:p>
            <a:pPr indent="0" algn="just">
              <a:lnSpc>
                <a:spcPct val="100000"/>
              </a:lnSpc>
              <a:spcAft>
                <a:spcPts val="800"/>
              </a:spcAft>
              <a:buNone/>
            </a:pPr>
            <a:r>
              <a:rPr lang="en-US" dirty="0">
                <a:effectLst/>
                <a:ea typeface="Calibri" panose="020F0502020204030204" pitchFamily="34" charset="0"/>
              </a:rPr>
              <a:t>Despite the difficult times that our country is going through, we work as usual and continue to provide users with a full range of information and library services.</a:t>
            </a:r>
            <a:endParaRPr lang="uk-UA" dirty="0">
              <a:effectLst/>
              <a:ea typeface="Calibri" panose="020F0502020204030204" pitchFamily="34" charset="0"/>
            </a:endParaRPr>
          </a:p>
        </p:txBody>
      </p:sp>
    </p:spTree>
    <p:extLst>
      <p:ext uri="{BB962C8B-B14F-4D97-AF65-F5344CB8AC3E}">
        <p14:creationId xmlns:p14="http://schemas.microsoft.com/office/powerpoint/2010/main" val="275022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normAutofit/>
          </a:bodyPr>
          <a:lstStyle/>
          <a:p>
            <a:pPr rtl="0"/>
            <a:r>
              <a:rPr lang="en-US" sz="2800" dirty="0">
                <a:solidFill>
                  <a:schemeClr val="tx1"/>
                </a:solidFill>
              </a:rPr>
              <a:t>The organizational structure </a:t>
            </a:r>
            <a:r>
              <a:rPr lang="uk-UA" sz="2800" dirty="0">
                <a:solidFill>
                  <a:schemeClr val="tx1"/>
                </a:solidFill>
              </a:rPr>
              <a:t/>
            </a:r>
            <a:br>
              <a:rPr lang="uk-UA" sz="2800" dirty="0">
                <a:solidFill>
                  <a:schemeClr val="tx1"/>
                </a:solidFill>
              </a:rPr>
            </a:br>
            <a:r>
              <a:rPr lang="en-US" sz="2800" dirty="0">
                <a:solidFill>
                  <a:schemeClr val="tx1"/>
                </a:solidFill>
              </a:rPr>
              <a:t>of methodological guidance and interaction</a:t>
            </a:r>
            <a:endParaRPr lang="uk-UA" dirty="0"/>
          </a:p>
        </p:txBody>
      </p:sp>
      <p:pic>
        <p:nvPicPr>
          <p:cNvPr id="6" name="Рисунок 5">
            <a:extLst>
              <a:ext uri="{FF2B5EF4-FFF2-40B4-BE49-F238E27FC236}">
                <a16:creationId xmlns:a16="http://schemas.microsoft.com/office/drawing/2014/main" id="{61BBFFB6-1A6F-49FC-8794-2ED3E9765D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5659" y="1579627"/>
            <a:ext cx="9980682" cy="4524273"/>
          </a:xfrm>
          <a:prstGeom prst="rect">
            <a:avLst/>
          </a:prstGeom>
        </p:spPr>
      </p:pic>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rtl="0"/>
            <a:r>
              <a:rPr lang="en-US" dirty="0"/>
              <a:t>Educational &amp; Scientific Literature Circulation Departments</a:t>
            </a:r>
            <a:endParaRPr lang="uk-UA" dirty="0"/>
          </a:p>
        </p:txBody>
      </p:sp>
      <p:sp>
        <p:nvSpPr>
          <p:cNvPr id="6" name="Місце для вмісту 13">
            <a:extLst>
              <a:ext uri="{FF2B5EF4-FFF2-40B4-BE49-F238E27FC236}">
                <a16:creationId xmlns:a16="http://schemas.microsoft.com/office/drawing/2014/main" id="{948208A5-9AB1-4A36-BA29-4E0CA681AD50}"/>
              </a:ext>
            </a:extLst>
          </p:cNvPr>
          <p:cNvSpPr>
            <a:spLocks noGrp="1"/>
          </p:cNvSpPr>
          <p:nvPr>
            <p:ph idx="1"/>
          </p:nvPr>
        </p:nvSpPr>
        <p:spPr>
          <a:xfrm>
            <a:off x="5078027" y="1564900"/>
            <a:ext cx="6347535" cy="4835900"/>
          </a:xfrm>
        </p:spPr>
        <p:txBody>
          <a:bodyPr rtlCol="0">
            <a:normAutofit/>
          </a:bodyPr>
          <a:lstStyle/>
          <a:p>
            <a:pPr indent="0" algn="just">
              <a:lnSpc>
                <a:spcPct val="100000"/>
              </a:lnSpc>
              <a:spcAft>
                <a:spcPts val="800"/>
              </a:spcAft>
              <a:buNone/>
            </a:pPr>
            <a:r>
              <a:rPr lang="en-US" dirty="0">
                <a:effectLst/>
                <a:ea typeface="Calibri" panose="020F0502020204030204" pitchFamily="34" charset="0"/>
              </a:rPr>
              <a:t>During the war, the work of librarians not only remained useful, but also gained new importance for supporting readers with books.</a:t>
            </a:r>
            <a:endParaRPr lang="uk-UA" dirty="0">
              <a:effectLst/>
              <a:ea typeface="Calibri" panose="020F0502020204030204" pitchFamily="34" charset="0"/>
            </a:endParaRPr>
          </a:p>
          <a:p>
            <a:pPr indent="0" algn="just">
              <a:lnSpc>
                <a:spcPct val="100000"/>
              </a:lnSpc>
              <a:spcAft>
                <a:spcPts val="800"/>
              </a:spcAft>
              <a:buNone/>
            </a:pPr>
            <a:r>
              <a:rPr lang="en-US" dirty="0">
                <a:effectLst/>
                <a:ea typeface="Calibri" panose="020F0502020204030204" pitchFamily="34" charset="0"/>
              </a:rPr>
              <a:t>The demand for books among students and teachers of </a:t>
            </a:r>
            <a:r>
              <a:rPr lang="en-US" dirty="0">
                <a:ea typeface="Calibri" panose="020F0502020204030204" pitchFamily="34" charset="0"/>
              </a:rPr>
              <a:t>the </a:t>
            </a:r>
            <a:r>
              <a:rPr lang="en-US" dirty="0" err="1">
                <a:effectLst/>
                <a:ea typeface="Calibri" panose="020F0502020204030204" pitchFamily="34" charset="0"/>
              </a:rPr>
              <a:t>Taras</a:t>
            </a:r>
            <a:r>
              <a:rPr lang="en-US" dirty="0">
                <a:effectLst/>
                <a:ea typeface="Calibri" panose="020F0502020204030204" pitchFamily="34" charset="0"/>
              </a:rPr>
              <a:t> Shevchenko National University of Kyiv has remained.</a:t>
            </a:r>
            <a:endParaRPr lang="uk-UA" dirty="0">
              <a:effectLst/>
              <a:ea typeface="Calibri" panose="020F0502020204030204" pitchFamily="34" charset="0"/>
            </a:endParaRPr>
          </a:p>
          <a:p>
            <a:pPr indent="0" algn="just">
              <a:lnSpc>
                <a:spcPct val="100000"/>
              </a:lnSpc>
              <a:spcAft>
                <a:spcPts val="800"/>
              </a:spcAft>
              <a:buNone/>
            </a:pPr>
            <a:r>
              <a:rPr lang="en-US" dirty="0">
                <a:effectLst/>
                <a:ea typeface="Calibri" panose="020F0502020204030204" pitchFamily="34" charset="0"/>
              </a:rPr>
              <a:t>On a full-time basis we continue to serve users with both scientific and educational literature, as well as provide them with information and advisory assistance.</a:t>
            </a:r>
          </a:p>
          <a:p>
            <a:pPr indent="0" algn="just">
              <a:lnSpc>
                <a:spcPct val="100000"/>
              </a:lnSpc>
              <a:spcAft>
                <a:spcPts val="800"/>
              </a:spcAft>
              <a:buNone/>
            </a:pPr>
            <a:endParaRPr lang="uk-UA" dirty="0">
              <a:effectLst/>
              <a:ea typeface="Calibri" panose="020F0502020204030204" pitchFamily="34" charset="0"/>
            </a:endParaRPr>
          </a:p>
        </p:txBody>
      </p:sp>
      <p:pic>
        <p:nvPicPr>
          <p:cNvPr id="9" name="Рисунок 8">
            <a:extLst>
              <a:ext uri="{FF2B5EF4-FFF2-40B4-BE49-F238E27FC236}">
                <a16:creationId xmlns:a16="http://schemas.microsoft.com/office/drawing/2014/main" id="{8FD15B22-11E2-4A0F-8589-D484386EEC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564900"/>
            <a:ext cx="3755439" cy="5007251"/>
          </a:xfrm>
          <a:prstGeom prst="rect">
            <a:avLst/>
          </a:prstGeom>
        </p:spPr>
      </p:pic>
    </p:spTree>
    <p:extLst>
      <p:ext uri="{BB962C8B-B14F-4D97-AF65-F5344CB8AC3E}">
        <p14:creationId xmlns:p14="http://schemas.microsoft.com/office/powerpoint/2010/main" val="228797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rtl="0"/>
            <a:r>
              <a:rPr lang="en-US" dirty="0"/>
              <a:t>Information and Bibliographic Department </a:t>
            </a:r>
            <a:endParaRPr lang="uk-UA" dirty="0"/>
          </a:p>
        </p:txBody>
      </p:sp>
      <p:pic>
        <p:nvPicPr>
          <p:cNvPr id="7" name="Рисунок 6">
            <a:extLst>
              <a:ext uri="{FF2B5EF4-FFF2-40B4-BE49-F238E27FC236}">
                <a16:creationId xmlns:a16="http://schemas.microsoft.com/office/drawing/2014/main" id="{53325E82-163C-4B3A-93B7-134914E699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42510" y="1683691"/>
            <a:ext cx="1592325" cy="2254187"/>
          </a:xfrm>
          <a:prstGeom prst="rect">
            <a:avLst/>
          </a:prstGeom>
          <a:ln>
            <a:solidFill>
              <a:schemeClr val="tx2"/>
            </a:solidFill>
          </a:ln>
        </p:spPr>
      </p:pic>
      <p:pic>
        <p:nvPicPr>
          <p:cNvPr id="9" name="Рисунок 8">
            <a:extLst>
              <a:ext uri="{FF2B5EF4-FFF2-40B4-BE49-F238E27FC236}">
                <a16:creationId xmlns:a16="http://schemas.microsoft.com/office/drawing/2014/main" id="{CF0604F0-C5A8-41F5-ABC3-BB2FCAAD60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96922" y="1690630"/>
            <a:ext cx="1736509" cy="2247247"/>
          </a:xfrm>
          <a:prstGeom prst="rect">
            <a:avLst/>
          </a:prstGeom>
          <a:ln>
            <a:solidFill>
              <a:schemeClr val="tx2"/>
            </a:solidFill>
          </a:ln>
        </p:spPr>
      </p:pic>
      <p:sp>
        <p:nvSpPr>
          <p:cNvPr id="12" name="Місце для вмісту 13">
            <a:extLst>
              <a:ext uri="{FF2B5EF4-FFF2-40B4-BE49-F238E27FC236}">
                <a16:creationId xmlns:a16="http://schemas.microsoft.com/office/drawing/2014/main" id="{1F50E372-B87C-4848-B23A-EF5C1B772E73}"/>
              </a:ext>
            </a:extLst>
          </p:cNvPr>
          <p:cNvSpPr>
            <a:spLocks noGrp="1"/>
          </p:cNvSpPr>
          <p:nvPr>
            <p:ph idx="1"/>
          </p:nvPr>
        </p:nvSpPr>
        <p:spPr>
          <a:xfrm>
            <a:off x="6942338" y="1564900"/>
            <a:ext cx="4483224" cy="4835900"/>
          </a:xfrm>
        </p:spPr>
        <p:txBody>
          <a:bodyPr rtlCol="0">
            <a:normAutofit/>
          </a:bodyPr>
          <a:lstStyle/>
          <a:p>
            <a:pPr indent="0" algn="just">
              <a:lnSpc>
                <a:spcPct val="100000"/>
              </a:lnSpc>
              <a:spcAft>
                <a:spcPts val="800"/>
              </a:spcAft>
              <a:buNone/>
            </a:pPr>
            <a:r>
              <a:rPr lang="en-US" dirty="0"/>
              <a:t>Information and bibliographic department </a:t>
            </a:r>
            <a:r>
              <a:rPr lang="en-US" dirty="0">
                <a:effectLst/>
                <a:ea typeface="Calibri" panose="020F0502020204030204" pitchFamily="34" charset="0"/>
              </a:rPr>
              <a:t>provide </a:t>
            </a:r>
            <a:r>
              <a:rPr lang="en-US" dirty="0">
                <a:ea typeface="Calibri" panose="020F0502020204030204" pitchFamily="34" charset="0"/>
              </a:rPr>
              <a:t>daily </a:t>
            </a:r>
            <a:r>
              <a:rPr lang="en-US" dirty="0">
                <a:effectLst/>
                <a:ea typeface="Calibri" panose="020F0502020204030204" pitchFamily="34" charset="0"/>
              </a:rPr>
              <a:t>analytical reviews of Internet publications in periodicals about Russian aggression, in particular, attacks on military and civilian infrastructure, resistance of Ukrainians and the reaction of the world community to these events.</a:t>
            </a:r>
          </a:p>
        </p:txBody>
      </p:sp>
      <p:pic>
        <p:nvPicPr>
          <p:cNvPr id="11" name="Рисунок 10">
            <a:extLst>
              <a:ext uri="{FF2B5EF4-FFF2-40B4-BE49-F238E27FC236}">
                <a16:creationId xmlns:a16="http://schemas.microsoft.com/office/drawing/2014/main" id="{6ADD4B5C-410B-4041-95DC-A158DFCA46E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72017" y="4172501"/>
            <a:ext cx="1592325" cy="2254187"/>
          </a:xfrm>
          <a:prstGeom prst="rect">
            <a:avLst/>
          </a:prstGeom>
          <a:ln>
            <a:solidFill>
              <a:schemeClr val="tx2"/>
            </a:solidFill>
          </a:ln>
        </p:spPr>
      </p:pic>
      <p:pic>
        <p:nvPicPr>
          <p:cNvPr id="16" name="Рисунок 15">
            <a:extLst>
              <a:ext uri="{FF2B5EF4-FFF2-40B4-BE49-F238E27FC236}">
                <a16:creationId xmlns:a16="http://schemas.microsoft.com/office/drawing/2014/main" id="{AF806916-1E36-4329-B62A-421DE7B70F5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93998" y="4172500"/>
            <a:ext cx="1592325" cy="2254188"/>
          </a:xfrm>
          <a:prstGeom prst="rect">
            <a:avLst/>
          </a:prstGeom>
          <a:ln>
            <a:solidFill>
              <a:schemeClr val="tx2"/>
            </a:solidFill>
          </a:ln>
        </p:spPr>
      </p:pic>
      <p:pic>
        <p:nvPicPr>
          <p:cNvPr id="18" name="Рисунок 17">
            <a:extLst>
              <a:ext uri="{FF2B5EF4-FFF2-40B4-BE49-F238E27FC236}">
                <a16:creationId xmlns:a16="http://schemas.microsoft.com/office/drawing/2014/main" id="{EFE283AD-C4B3-4375-BC8F-1AA55566A57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42510" y="4172500"/>
            <a:ext cx="1592325" cy="2254188"/>
          </a:xfrm>
          <a:prstGeom prst="rect">
            <a:avLst/>
          </a:prstGeom>
          <a:ln>
            <a:solidFill>
              <a:schemeClr val="tx2"/>
            </a:solidFill>
          </a:ln>
        </p:spPr>
      </p:pic>
      <p:pic>
        <p:nvPicPr>
          <p:cNvPr id="20" name="Рисунок 19">
            <a:extLst>
              <a:ext uri="{FF2B5EF4-FFF2-40B4-BE49-F238E27FC236}">
                <a16:creationId xmlns:a16="http://schemas.microsoft.com/office/drawing/2014/main" id="{9D3FB51C-C05D-4FF4-864A-5FB61151951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93997" y="1683688"/>
            <a:ext cx="1592326" cy="2254189"/>
          </a:xfrm>
          <a:prstGeom prst="rect">
            <a:avLst/>
          </a:prstGeom>
          <a:ln>
            <a:solidFill>
              <a:schemeClr val="tx2"/>
            </a:solidFill>
          </a:ln>
        </p:spPr>
      </p:pic>
    </p:spTree>
    <p:extLst>
      <p:ext uri="{BB962C8B-B14F-4D97-AF65-F5344CB8AC3E}">
        <p14:creationId xmlns:p14="http://schemas.microsoft.com/office/powerpoint/2010/main" val="627836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rtl="0"/>
            <a:r>
              <a:rPr lang="en-US" dirty="0"/>
              <a:t>Service of Information Monitoring</a:t>
            </a:r>
            <a:endParaRPr lang="uk-UA" dirty="0"/>
          </a:p>
        </p:txBody>
      </p:sp>
      <p:sp>
        <p:nvSpPr>
          <p:cNvPr id="6" name="Місце для вмісту 13">
            <a:extLst>
              <a:ext uri="{FF2B5EF4-FFF2-40B4-BE49-F238E27FC236}">
                <a16:creationId xmlns:a16="http://schemas.microsoft.com/office/drawing/2014/main" id="{948208A5-9AB1-4A36-BA29-4E0CA681AD50}"/>
              </a:ext>
            </a:extLst>
          </p:cNvPr>
          <p:cNvSpPr>
            <a:spLocks noGrp="1"/>
          </p:cNvSpPr>
          <p:nvPr>
            <p:ph idx="1"/>
          </p:nvPr>
        </p:nvSpPr>
        <p:spPr>
          <a:xfrm>
            <a:off x="6267635" y="1564900"/>
            <a:ext cx="5157927" cy="4835900"/>
          </a:xfrm>
        </p:spPr>
        <p:txBody>
          <a:bodyPr rtlCol="0">
            <a:normAutofit lnSpcReduction="10000"/>
          </a:bodyPr>
          <a:lstStyle/>
          <a:p>
            <a:pPr indent="0" algn="just">
              <a:lnSpc>
                <a:spcPct val="100000"/>
              </a:lnSpc>
              <a:spcAft>
                <a:spcPts val="800"/>
              </a:spcAft>
              <a:buNone/>
            </a:pPr>
            <a:r>
              <a:rPr lang="en-US" dirty="0">
                <a:ea typeface="Calibri" panose="020F0502020204030204" pitchFamily="34" charset="0"/>
              </a:rPr>
              <a:t>Service of I</a:t>
            </a:r>
            <a:r>
              <a:rPr lang="en-US" dirty="0">
                <a:effectLst/>
                <a:ea typeface="Calibri" panose="020F0502020204030204" pitchFamily="34" charset="0"/>
              </a:rPr>
              <a:t>nformation </a:t>
            </a:r>
            <a:r>
              <a:rPr lang="en-US" dirty="0">
                <a:ea typeface="Calibri" panose="020F0502020204030204" pitchFamily="34" charset="0"/>
              </a:rPr>
              <a:t>M</a:t>
            </a:r>
            <a:r>
              <a:rPr lang="en-US" dirty="0">
                <a:effectLst/>
                <a:ea typeface="Calibri" panose="020F0502020204030204" pitchFamily="34" charset="0"/>
              </a:rPr>
              <a:t>onitoring (SIM) of </a:t>
            </a:r>
            <a:r>
              <a:rPr lang="en-US" dirty="0">
                <a:ea typeface="Calibri" panose="020F0502020204030204" pitchFamily="34" charset="0"/>
              </a:rPr>
              <a:t>our library tracks</a:t>
            </a:r>
            <a:r>
              <a:rPr lang="en-US" dirty="0">
                <a:effectLst/>
                <a:ea typeface="Calibri" panose="020F0502020204030204" pitchFamily="34" charset="0"/>
              </a:rPr>
              <a:t> the effectiveness of the presentation of scientific achievements of </a:t>
            </a:r>
            <a:r>
              <a:rPr lang="en-US" dirty="0">
                <a:ea typeface="Calibri" panose="020F0502020204030204" pitchFamily="34" charset="0"/>
              </a:rPr>
              <a:t>university </a:t>
            </a:r>
            <a:r>
              <a:rPr lang="en-US" dirty="0">
                <a:effectLst/>
                <a:ea typeface="Calibri" panose="020F0502020204030204" pitchFamily="34" charset="0"/>
              </a:rPr>
              <a:t>research and teaching staff</a:t>
            </a:r>
            <a:r>
              <a:rPr lang="uk-UA" dirty="0">
                <a:effectLst/>
                <a:ea typeface="Calibri" panose="020F0502020204030204" pitchFamily="34" charset="0"/>
              </a:rPr>
              <a:t> </a:t>
            </a:r>
            <a:r>
              <a:rPr lang="en-US" dirty="0">
                <a:effectLst/>
                <a:ea typeface="Calibri" panose="020F0502020204030204" pitchFamily="34" charset="0"/>
              </a:rPr>
              <a:t>in the global information space. </a:t>
            </a:r>
            <a:endParaRPr lang="uk-UA" dirty="0">
              <a:effectLst/>
              <a:ea typeface="Calibri" panose="020F0502020204030204" pitchFamily="34" charset="0"/>
            </a:endParaRPr>
          </a:p>
          <a:p>
            <a:pPr indent="0" algn="just">
              <a:lnSpc>
                <a:spcPct val="100000"/>
              </a:lnSpc>
              <a:spcAft>
                <a:spcPts val="800"/>
              </a:spcAft>
              <a:buNone/>
            </a:pPr>
            <a:r>
              <a:rPr lang="en-US" dirty="0">
                <a:effectLst/>
                <a:ea typeface="Calibri" panose="020F0502020204030204" pitchFamily="34" charset="0"/>
              </a:rPr>
              <a:t>It generates monthly digests of </a:t>
            </a:r>
            <a:r>
              <a:rPr lang="en-US" dirty="0">
                <a:ea typeface="Calibri" panose="020F0502020204030204" pitchFamily="34" charset="0"/>
              </a:rPr>
              <a:t>these </a:t>
            </a:r>
            <a:r>
              <a:rPr lang="en-US" dirty="0">
                <a:effectLst/>
                <a:ea typeface="Calibri" panose="020F0502020204030204" pitchFamily="34" charset="0"/>
              </a:rPr>
              <a:t>publications that appear in the world periodicals with the highest </a:t>
            </a:r>
            <a:r>
              <a:rPr lang="en-US" dirty="0" err="1">
                <a:effectLst/>
                <a:ea typeface="Calibri" panose="020F0502020204030204" pitchFamily="34" charset="0"/>
              </a:rPr>
              <a:t>CiteScore</a:t>
            </a:r>
            <a:r>
              <a:rPr lang="en-US" dirty="0">
                <a:effectLst/>
                <a:ea typeface="Calibri" panose="020F0502020204030204" pitchFamily="34" charset="0"/>
              </a:rPr>
              <a:t> (Scopus) and Impact Factor (Web of Science Core Collection).</a:t>
            </a:r>
          </a:p>
          <a:p>
            <a:pPr indent="0" algn="just">
              <a:lnSpc>
                <a:spcPct val="100000"/>
              </a:lnSpc>
              <a:spcAft>
                <a:spcPts val="800"/>
              </a:spcAft>
              <a:buNone/>
            </a:pPr>
            <a:r>
              <a:rPr lang="en-US" dirty="0">
                <a:effectLst/>
                <a:ea typeface="Calibri" panose="020F0502020204030204" pitchFamily="34" charset="0"/>
              </a:rPr>
              <a:t>In addition, SIM continue to provide DOI registration services for the publications in University scientific journals and conference materials.</a:t>
            </a:r>
            <a:endParaRPr lang="uk-UA" dirty="0">
              <a:effectLst/>
              <a:ea typeface="Calibri" panose="020F0502020204030204" pitchFamily="34" charset="0"/>
            </a:endParaRPr>
          </a:p>
        </p:txBody>
      </p:sp>
      <p:pic>
        <p:nvPicPr>
          <p:cNvPr id="7" name="Рисунок 6">
            <a:extLst>
              <a:ext uri="{FF2B5EF4-FFF2-40B4-BE49-F238E27FC236}">
                <a16:creationId xmlns:a16="http://schemas.microsoft.com/office/drawing/2014/main" id="{10E9E23A-2FC7-45A0-AF40-9FA4743D14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66914" y="4160550"/>
            <a:ext cx="1956973" cy="1956973"/>
          </a:xfrm>
          <a:prstGeom prst="rect">
            <a:avLst/>
          </a:prstGeom>
        </p:spPr>
      </p:pic>
      <p:pic>
        <p:nvPicPr>
          <p:cNvPr id="3" name="Рисунок 2">
            <a:extLst>
              <a:ext uri="{FF2B5EF4-FFF2-40B4-BE49-F238E27FC236}">
                <a16:creationId xmlns:a16="http://schemas.microsoft.com/office/drawing/2014/main" id="{34D80CC5-FDF7-4170-9A77-EDB6CF835CF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6438" y="1564900"/>
            <a:ext cx="5157927" cy="2203912"/>
          </a:xfrm>
          <a:prstGeom prst="rect">
            <a:avLst/>
          </a:prstGeom>
        </p:spPr>
      </p:pic>
    </p:spTree>
    <p:extLst>
      <p:ext uri="{BB962C8B-B14F-4D97-AF65-F5344CB8AC3E}">
        <p14:creationId xmlns:p14="http://schemas.microsoft.com/office/powerpoint/2010/main" val="413691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rtl="0"/>
            <a:r>
              <a:rPr lang="en-US" dirty="0">
                <a:effectLst/>
                <a:ea typeface="Calibri" panose="020F0502020204030204" pitchFamily="34" charset="0"/>
              </a:rPr>
              <a:t>Marketing and Promotion Department</a:t>
            </a:r>
            <a:endParaRPr lang="uk-UA" dirty="0"/>
          </a:p>
        </p:txBody>
      </p:sp>
      <p:sp>
        <p:nvSpPr>
          <p:cNvPr id="6" name="Місце для вмісту 13">
            <a:extLst>
              <a:ext uri="{FF2B5EF4-FFF2-40B4-BE49-F238E27FC236}">
                <a16:creationId xmlns:a16="http://schemas.microsoft.com/office/drawing/2014/main" id="{948208A5-9AB1-4A36-BA29-4E0CA681AD50}"/>
              </a:ext>
            </a:extLst>
          </p:cNvPr>
          <p:cNvSpPr>
            <a:spLocks noGrp="1"/>
          </p:cNvSpPr>
          <p:nvPr>
            <p:ph idx="1"/>
          </p:nvPr>
        </p:nvSpPr>
        <p:spPr>
          <a:xfrm>
            <a:off x="6267635" y="1564900"/>
            <a:ext cx="5157927" cy="4835900"/>
          </a:xfrm>
        </p:spPr>
        <p:txBody>
          <a:bodyPr rtlCol="0">
            <a:normAutofit/>
          </a:bodyPr>
          <a:lstStyle/>
          <a:p>
            <a:pPr indent="0" algn="just">
              <a:lnSpc>
                <a:spcPct val="100000"/>
              </a:lnSpc>
              <a:spcAft>
                <a:spcPts val="800"/>
              </a:spcAft>
              <a:buNone/>
            </a:pPr>
            <a:r>
              <a:rPr lang="en-US" dirty="0"/>
              <a:t>We implement the approach of providing our audience with quality and relevant content.</a:t>
            </a:r>
            <a:endParaRPr lang="uk-UA" dirty="0"/>
          </a:p>
          <a:p>
            <a:pPr indent="0" algn="just">
              <a:lnSpc>
                <a:spcPct val="100000"/>
              </a:lnSpc>
              <a:spcAft>
                <a:spcPts val="800"/>
              </a:spcAft>
              <a:buNone/>
            </a:pPr>
            <a:r>
              <a:rPr lang="en-US" dirty="0"/>
              <a:t>In particular, o</a:t>
            </a:r>
            <a:r>
              <a:rPr lang="en-US" dirty="0">
                <a:effectLst/>
                <a:ea typeface="Calibri" panose="020F0502020204030204" pitchFamily="34" charset="0"/>
              </a:rPr>
              <a:t>ur Marketing and Promotion Department continues to inform readers and colleagues on social networks Facebook and Instagram about actual news and current results of activities in the library.</a:t>
            </a:r>
            <a:endParaRPr lang="uk-UA" dirty="0">
              <a:effectLst/>
              <a:ea typeface="Calibri" panose="020F0502020204030204" pitchFamily="34" charset="0"/>
            </a:endParaRPr>
          </a:p>
          <a:p>
            <a:pPr indent="0" algn="just">
              <a:lnSpc>
                <a:spcPct val="100000"/>
              </a:lnSpc>
              <a:spcAft>
                <a:spcPts val="800"/>
              </a:spcAft>
              <a:buNone/>
            </a:pPr>
            <a:r>
              <a:rPr lang="en-US" dirty="0">
                <a:effectLst/>
                <a:ea typeface="Calibri" panose="020F0502020204030204" pitchFamily="34" charset="0"/>
              </a:rPr>
              <a:t>We also present virtual exhibitions of books on current topics.</a:t>
            </a:r>
            <a:endParaRPr lang="uk-UA" dirty="0">
              <a:effectLst/>
              <a:ea typeface="Calibri" panose="020F0502020204030204" pitchFamily="34" charset="0"/>
            </a:endParaRPr>
          </a:p>
        </p:txBody>
      </p:sp>
      <p:pic>
        <p:nvPicPr>
          <p:cNvPr id="5" name="Рисунок 4">
            <a:extLst>
              <a:ext uri="{FF2B5EF4-FFF2-40B4-BE49-F238E27FC236}">
                <a16:creationId xmlns:a16="http://schemas.microsoft.com/office/drawing/2014/main" id="{DC8F9247-245D-4A44-8EF5-510064D9EC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900" y="1564900"/>
            <a:ext cx="4483224" cy="4483224"/>
          </a:xfrm>
          <a:prstGeom prst="rect">
            <a:avLst/>
          </a:prstGeom>
        </p:spPr>
      </p:pic>
    </p:spTree>
    <p:extLst>
      <p:ext uri="{BB962C8B-B14F-4D97-AF65-F5344CB8AC3E}">
        <p14:creationId xmlns:p14="http://schemas.microsoft.com/office/powerpoint/2010/main" val="297917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normAutofit/>
          </a:bodyPr>
          <a:lstStyle/>
          <a:p>
            <a:pPr rtl="0"/>
            <a:r>
              <a:rPr lang="en-US" dirty="0"/>
              <a:t>Continuation of international cooperation during the war</a:t>
            </a:r>
            <a:endParaRPr lang="uk-UA" dirty="0"/>
          </a:p>
        </p:txBody>
      </p:sp>
      <p:sp>
        <p:nvSpPr>
          <p:cNvPr id="12" name="Місце для вмісту 2">
            <a:extLst>
              <a:ext uri="{FF2B5EF4-FFF2-40B4-BE49-F238E27FC236}">
                <a16:creationId xmlns:a16="http://schemas.microsoft.com/office/drawing/2014/main" id="{E7F9350F-E82D-4536-8650-BBB640724412}"/>
              </a:ext>
            </a:extLst>
          </p:cNvPr>
          <p:cNvSpPr>
            <a:spLocks noGrp="1"/>
          </p:cNvSpPr>
          <p:nvPr>
            <p:ph sz="half" idx="1"/>
          </p:nvPr>
        </p:nvSpPr>
        <p:spPr>
          <a:xfrm>
            <a:off x="2388093" y="1600200"/>
            <a:ext cx="8904302" cy="4571999"/>
          </a:xfrm>
        </p:spPr>
        <p:txBody>
          <a:bodyPr rtlCol="0">
            <a:noAutofit/>
          </a:bodyPr>
          <a:lstStyle/>
          <a:p>
            <a:pPr rtl="0"/>
            <a:r>
              <a:rPr lang="en-US" dirty="0"/>
              <a:t>Meeting </a:t>
            </a:r>
            <a:r>
              <a:rPr lang="ru-RU" dirty="0"/>
              <a:t>«</a:t>
            </a:r>
            <a:r>
              <a:rPr lang="en-US" dirty="0"/>
              <a:t>Voices from Ukraine: Ukrainian librarians in the struggle against the Russian invasion</a:t>
            </a:r>
            <a:r>
              <a:rPr lang="ru-RU" dirty="0"/>
              <a:t>»</a:t>
            </a:r>
            <a:r>
              <a:rPr lang="en-US" dirty="0"/>
              <a:t> (University of California, Berkeley, USA)</a:t>
            </a:r>
            <a:endParaRPr lang="ru-RU" dirty="0"/>
          </a:p>
          <a:p>
            <a:r>
              <a:rPr lang="en-US" dirty="0"/>
              <a:t>Working meeting on providing free remote access to British library resources (The University of Edinburgh, United Kingdom)</a:t>
            </a:r>
          </a:p>
          <a:p>
            <a:r>
              <a:rPr lang="en-US" dirty="0"/>
              <a:t>Online forum </a:t>
            </a:r>
            <a:r>
              <a:rPr lang="uk-UA" dirty="0"/>
              <a:t>«</a:t>
            </a:r>
            <a:r>
              <a:rPr lang="en-US" dirty="0"/>
              <a:t>Ukrainian librarians in the fight against Russian invasion" (Georgian Library Association, Georgia)</a:t>
            </a:r>
          </a:p>
          <a:p>
            <a:r>
              <a:rPr lang="en-US" dirty="0"/>
              <a:t>Project </a:t>
            </a:r>
            <a:r>
              <a:rPr lang="ru-RU" dirty="0"/>
              <a:t>«</a:t>
            </a:r>
            <a:r>
              <a:rPr lang="en-US" dirty="0"/>
              <a:t>Ukrainian Book in Croatia</a:t>
            </a:r>
            <a:r>
              <a:rPr lang="ru-RU" dirty="0"/>
              <a:t>»</a:t>
            </a:r>
            <a:r>
              <a:rPr lang="en-US" dirty="0"/>
              <a:t>: providing the Ukrainian community abroad with literature from our library’s exchange fund</a:t>
            </a:r>
          </a:p>
          <a:p>
            <a:pPr rtl="0"/>
            <a:r>
              <a:rPr lang="en-US" dirty="0"/>
              <a:t>Press conference </a:t>
            </a:r>
            <a:r>
              <a:rPr lang="ru-RU" dirty="0"/>
              <a:t>«</a:t>
            </a:r>
            <a:r>
              <a:rPr lang="en-US" dirty="0"/>
              <a:t>Cultural projects: supply of books to the centers of temporarily displaced residents of Ukraine in Montenegro and Poland</a:t>
            </a:r>
            <a:r>
              <a:rPr lang="ru-RU" dirty="0"/>
              <a:t>»</a:t>
            </a:r>
            <a:endParaRPr lang="uk-UA" dirty="0"/>
          </a:p>
          <a:p>
            <a:pPr rtl="0"/>
            <a:endParaRPr lang="uk-UA" dirty="0"/>
          </a:p>
          <a:p>
            <a:pPr rtl="0"/>
            <a:endParaRPr lang="uk-UA" dirty="0"/>
          </a:p>
        </p:txBody>
      </p:sp>
      <p:pic>
        <p:nvPicPr>
          <p:cNvPr id="15" name="Рисунок 14">
            <a:extLst>
              <a:ext uri="{FF2B5EF4-FFF2-40B4-BE49-F238E27FC236}">
                <a16:creationId xmlns:a16="http://schemas.microsoft.com/office/drawing/2014/main" id="{399685F9-2634-4F31-B116-C75B340CF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1507" y="1672994"/>
            <a:ext cx="854846" cy="450131"/>
          </a:xfrm>
          <a:prstGeom prst="rect">
            <a:avLst/>
          </a:prstGeom>
          <a:ln>
            <a:solidFill>
              <a:schemeClr val="tx2"/>
            </a:solidFill>
          </a:ln>
        </p:spPr>
      </p:pic>
      <p:pic>
        <p:nvPicPr>
          <p:cNvPr id="17" name="Рисунок 16">
            <a:extLst>
              <a:ext uri="{FF2B5EF4-FFF2-40B4-BE49-F238E27FC236}">
                <a16:creationId xmlns:a16="http://schemas.microsoft.com/office/drawing/2014/main" id="{19901DF3-1947-41D5-A5D9-344178E07C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51507" y="3990326"/>
            <a:ext cx="854846" cy="427423"/>
          </a:xfrm>
          <a:prstGeom prst="rect">
            <a:avLst/>
          </a:prstGeom>
          <a:ln>
            <a:solidFill>
              <a:schemeClr val="tx2"/>
            </a:solidFill>
          </a:ln>
        </p:spPr>
      </p:pic>
      <p:pic>
        <p:nvPicPr>
          <p:cNvPr id="19" name="Рисунок 18">
            <a:extLst>
              <a:ext uri="{FF2B5EF4-FFF2-40B4-BE49-F238E27FC236}">
                <a16:creationId xmlns:a16="http://schemas.microsoft.com/office/drawing/2014/main" id="{ECAE7557-712B-4D99-951C-04D289BF5A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51507" y="3183312"/>
            <a:ext cx="854846" cy="569674"/>
          </a:xfrm>
          <a:prstGeom prst="rect">
            <a:avLst/>
          </a:prstGeom>
          <a:ln>
            <a:solidFill>
              <a:schemeClr val="tx2"/>
            </a:solidFill>
          </a:ln>
        </p:spPr>
      </p:pic>
      <p:pic>
        <p:nvPicPr>
          <p:cNvPr id="21" name="Рисунок 20">
            <a:extLst>
              <a:ext uri="{FF2B5EF4-FFF2-40B4-BE49-F238E27FC236}">
                <a16:creationId xmlns:a16="http://schemas.microsoft.com/office/drawing/2014/main" id="{4F03A259-8C37-40B9-B958-D2B5A07C9E3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1507" y="4741124"/>
            <a:ext cx="854846" cy="534279"/>
          </a:xfrm>
          <a:prstGeom prst="rect">
            <a:avLst/>
          </a:prstGeom>
          <a:ln>
            <a:solidFill>
              <a:schemeClr val="tx2"/>
            </a:solidFill>
          </a:ln>
        </p:spPr>
      </p:pic>
      <p:pic>
        <p:nvPicPr>
          <p:cNvPr id="23" name="Рисунок 22">
            <a:extLst>
              <a:ext uri="{FF2B5EF4-FFF2-40B4-BE49-F238E27FC236}">
                <a16:creationId xmlns:a16="http://schemas.microsoft.com/office/drawing/2014/main" id="{B18C550C-6A26-48EF-85CC-F36661146E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51507" y="2399834"/>
            <a:ext cx="854846" cy="427423"/>
          </a:xfrm>
          <a:prstGeom prst="rect">
            <a:avLst/>
          </a:prstGeom>
          <a:ln>
            <a:solidFill>
              <a:schemeClr val="tx2"/>
            </a:solidFill>
          </a:ln>
        </p:spPr>
      </p:pic>
      <p:pic>
        <p:nvPicPr>
          <p:cNvPr id="25" name="Рисунок 24">
            <a:extLst>
              <a:ext uri="{FF2B5EF4-FFF2-40B4-BE49-F238E27FC236}">
                <a16:creationId xmlns:a16="http://schemas.microsoft.com/office/drawing/2014/main" id="{6A2E1B9E-1C51-47AB-AC40-2B89979438C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51507" y="5437650"/>
            <a:ext cx="854846" cy="427423"/>
          </a:xfrm>
          <a:prstGeom prst="rect">
            <a:avLst/>
          </a:prstGeom>
          <a:ln>
            <a:solidFill>
              <a:schemeClr val="tx2"/>
            </a:solidFill>
          </a:ln>
        </p:spPr>
      </p:pic>
    </p:spTree>
    <p:extLst>
      <p:ext uri="{BB962C8B-B14F-4D97-AF65-F5344CB8AC3E}">
        <p14:creationId xmlns:p14="http://schemas.microsoft.com/office/powerpoint/2010/main" val="126462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C7149C19-AC57-4728-AF6A-9BC7834AA4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899" y="1559247"/>
            <a:ext cx="5651007" cy="4233855"/>
          </a:xfrm>
          <a:prstGeom prst="rect">
            <a:avLst/>
          </a:prstGeom>
        </p:spPr>
      </p:pic>
      <p:sp>
        <p:nvSpPr>
          <p:cNvPr id="13" name="Заголовок 12"/>
          <p:cNvSpPr>
            <a:spLocks noGrp="1"/>
          </p:cNvSpPr>
          <p:nvPr>
            <p:ph type="title"/>
          </p:nvPr>
        </p:nvSpPr>
        <p:spPr/>
        <p:txBody>
          <a:bodyPr rtlCol="0">
            <a:normAutofit/>
          </a:bodyPr>
          <a:lstStyle/>
          <a:p>
            <a:pPr rtl="0"/>
            <a:r>
              <a:rPr lang="uk-UA" dirty="0">
                <a:effectLst/>
                <a:ea typeface="Calibri" panose="020F0502020204030204" pitchFamily="34" charset="0"/>
              </a:rPr>
              <a:t>«</a:t>
            </a:r>
            <a:r>
              <a:rPr lang="en-US" dirty="0">
                <a:effectLst/>
                <a:ea typeface="Calibri" panose="020F0502020204030204" pitchFamily="34" charset="0"/>
              </a:rPr>
              <a:t>Victory Gardens</a:t>
            </a:r>
            <a:r>
              <a:rPr lang="uk-UA" dirty="0">
                <a:effectLst/>
                <a:ea typeface="Calibri" panose="020F0502020204030204" pitchFamily="34" charset="0"/>
              </a:rPr>
              <a:t>»</a:t>
            </a:r>
            <a:endParaRPr lang="uk-UA" dirty="0"/>
          </a:p>
        </p:txBody>
      </p:sp>
      <p:sp>
        <p:nvSpPr>
          <p:cNvPr id="14" name="Місце для вмісту 13"/>
          <p:cNvSpPr>
            <a:spLocks noGrp="1"/>
          </p:cNvSpPr>
          <p:nvPr>
            <p:ph idx="1"/>
          </p:nvPr>
        </p:nvSpPr>
        <p:spPr>
          <a:xfrm>
            <a:off x="6942338" y="1564900"/>
            <a:ext cx="4483224" cy="4835900"/>
          </a:xfrm>
        </p:spPr>
        <p:txBody>
          <a:bodyPr rtlCol="0">
            <a:normAutofit/>
          </a:bodyPr>
          <a:lstStyle/>
          <a:p>
            <a:pPr indent="0" algn="just">
              <a:lnSpc>
                <a:spcPct val="100000"/>
              </a:lnSpc>
              <a:spcAft>
                <a:spcPts val="800"/>
              </a:spcAft>
              <a:buNone/>
            </a:pPr>
            <a:r>
              <a:rPr lang="ru-RU" dirty="0">
                <a:ea typeface="Calibri" panose="020F0502020204030204" pitchFamily="34" charset="0"/>
              </a:rPr>
              <a:t>«</a:t>
            </a:r>
            <a:r>
              <a:rPr lang="en-US" dirty="0">
                <a:effectLst/>
                <a:ea typeface="Calibri" panose="020F0502020204030204" pitchFamily="34" charset="0"/>
              </a:rPr>
              <a:t>Victory Gardens</a:t>
            </a:r>
            <a:r>
              <a:rPr lang="ru-RU" dirty="0">
                <a:effectLst/>
                <a:ea typeface="Calibri" panose="020F0502020204030204" pitchFamily="34" charset="0"/>
              </a:rPr>
              <a:t>»</a:t>
            </a:r>
            <a:r>
              <a:rPr lang="en-US" dirty="0">
                <a:effectLst/>
                <a:ea typeface="Calibri" panose="020F0502020204030204" pitchFamily="34" charset="0"/>
              </a:rPr>
              <a:t> is a project initiated by President Volodymyr Zelensky, which recommends to maximize the potential of Ukraine’s fertile soils.</a:t>
            </a:r>
          </a:p>
          <a:p>
            <a:pPr indent="0" algn="just">
              <a:lnSpc>
                <a:spcPct val="100000"/>
              </a:lnSpc>
              <a:spcAft>
                <a:spcPts val="800"/>
              </a:spcAft>
              <a:buNone/>
            </a:pPr>
            <a:r>
              <a:rPr lang="en-US" dirty="0">
                <a:effectLst/>
                <a:ea typeface="Calibri" panose="020F0502020204030204" pitchFamily="34" charset="0"/>
              </a:rPr>
              <a:t>Part of the land plot in the courtyard of our library we planted with vegetables used for cooking borscht</a:t>
            </a:r>
            <a:r>
              <a:rPr lang="uk-UA" dirty="0">
                <a:ea typeface="Calibri" panose="020F0502020204030204" pitchFamily="34" charset="0"/>
              </a:rPr>
              <a:t>.</a:t>
            </a:r>
          </a:p>
          <a:p>
            <a:pPr indent="0" algn="just">
              <a:lnSpc>
                <a:spcPct val="100000"/>
              </a:lnSpc>
              <a:spcAft>
                <a:spcPts val="800"/>
              </a:spcAft>
              <a:buNone/>
            </a:pPr>
            <a:r>
              <a:rPr lang="en-US" dirty="0">
                <a:effectLst/>
                <a:ea typeface="Calibri" panose="020F0502020204030204" pitchFamily="34" charset="0"/>
              </a:rPr>
              <a:t>We also called on all departments of the University and other libraries in Ukraine to join this initiative.</a:t>
            </a:r>
            <a:endParaRPr lang="uk-UA" dirty="0">
              <a:effectLst/>
              <a:ea typeface="Calibri" panose="020F0502020204030204" pitchFamily="34" charset="0"/>
            </a:endParaRPr>
          </a:p>
        </p:txBody>
      </p:sp>
    </p:spTree>
    <p:extLst>
      <p:ext uri="{BB962C8B-B14F-4D97-AF65-F5344CB8AC3E}">
        <p14:creationId xmlns:p14="http://schemas.microsoft.com/office/powerpoint/2010/main" val="2768387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Навчальна література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50521054_TF03431380_Win32" id="{F5C4F664-817D-4E07-A67E-D8A51A28E88F}" vid="{959C0651-4267-47D3-BE90-AE5F67635E2F}"/>
    </a:ext>
  </a:extLst>
</a:theme>
</file>

<file path=ppt/theme/theme2.xml><?xml version="1.0" encoding="utf-8"?>
<a:theme xmlns:a="http://schemas.openxmlformats.org/drawingml/2006/main" name="Тема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DDBB83-77C1-4099-A0AA-289882E745E2}">
  <ds:schemaRefs>
    <ds:schemaRef ds:uri="4873beb7-5857-4685-be1f-d57550cc96cc"/>
    <ds:schemaRef ds:uri="http://purl.org/dc/term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Академічна презентація, широкі та тонкі смужки (широкоформатна)</Template>
  <TotalTime>616</TotalTime>
  <Words>1106</Words>
  <Application>Microsoft Office PowerPoint</Application>
  <PresentationFormat>Широкоэкранный</PresentationFormat>
  <Paragraphs>94</Paragraphs>
  <Slides>18</Slides>
  <Notes>18</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18</vt:i4>
      </vt:variant>
    </vt:vector>
  </HeadingPairs>
  <TitlesOfParts>
    <vt:vector size="25" baseType="lpstr">
      <vt:lpstr>Arial</vt:lpstr>
      <vt:lpstr>Calibri</vt:lpstr>
      <vt:lpstr>Euphemia</vt:lpstr>
      <vt:lpstr>Plantagenet Cherokee</vt:lpstr>
      <vt:lpstr>Times New Roman</vt:lpstr>
      <vt:lpstr>Wingdings</vt:lpstr>
      <vt:lpstr>Навчальна література 16x9</vt:lpstr>
      <vt:lpstr>University libraries of Ukraine during the Russian invasion</vt:lpstr>
      <vt:lpstr>Maksymovych Scientific Library of the Taras Shevchenko National University of Kyiv</vt:lpstr>
      <vt:lpstr>The organizational structure  of methodological guidance and interaction</vt:lpstr>
      <vt:lpstr>Educational &amp; Scientific Literature Circulation Departments</vt:lpstr>
      <vt:lpstr>Information and Bibliographic Department </vt:lpstr>
      <vt:lpstr>Service of Information Monitoring</vt:lpstr>
      <vt:lpstr>Marketing and Promotion Department</vt:lpstr>
      <vt:lpstr>Continuation of international cooperation during the war</vt:lpstr>
      <vt:lpstr>«Victory Gardens»</vt:lpstr>
      <vt:lpstr>«Book Treats»</vt:lpstr>
      <vt:lpstr>Methodical guidance of the university libraries</vt:lpstr>
      <vt:lpstr>The main economics consequences of war for libraries</vt:lpstr>
      <vt:lpstr>University libraries affected by the Russian invasion</vt:lpstr>
      <vt:lpstr>University libraries affected by the Russian invasion</vt:lpstr>
      <vt:lpstr>How do other librarians help in safe regions of Ukraine?</vt:lpstr>
      <vt:lpstr>Scientific Library of the Ivan Franko National University of Lviv </vt:lpstr>
      <vt:lpstr>Scientific and Technical Library of the National University «Lviv Polytechnic» </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libraries of Ukraine during the Russian invasion</dc:title>
  <dc:creator>Антон</dc:creator>
  <cp:lastModifiedBy>Olga T</cp:lastModifiedBy>
  <cp:revision>21</cp:revision>
  <dcterms:created xsi:type="dcterms:W3CDTF">2022-05-09T08:37:26Z</dcterms:created>
  <dcterms:modified xsi:type="dcterms:W3CDTF">2022-10-05T07:23:13Z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