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</p:sldMasterIdLst>
  <p:notesMasterIdLst>
    <p:notesMasterId r:id="rId12"/>
  </p:notesMasterIdLst>
  <p:handoutMasterIdLst>
    <p:handoutMasterId r:id="rId13"/>
  </p:handoutMasterIdLst>
  <p:sldIdLst>
    <p:sldId id="257" r:id="rId2"/>
    <p:sldId id="308" r:id="rId3"/>
    <p:sldId id="318" r:id="rId4"/>
    <p:sldId id="312" r:id="rId5"/>
    <p:sldId id="313" r:id="rId6"/>
    <p:sldId id="314" r:id="rId7"/>
    <p:sldId id="315" r:id="rId8"/>
    <p:sldId id="316" r:id="rId9"/>
    <p:sldId id="317" r:id="rId10"/>
    <p:sldId id="311" r:id="rId11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C744A4D-320D-4329-97F8-2D8355AE1E82}">
          <p14:sldIdLst>
            <p14:sldId id="257"/>
            <p14:sldId id="308"/>
            <p14:sldId id="318"/>
            <p14:sldId id="312"/>
            <p14:sldId id="313"/>
            <p14:sldId id="314"/>
            <p14:sldId id="315"/>
            <p14:sldId id="316"/>
            <p14:sldId id="317"/>
            <p14:sldId id="31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3922"/>
    <a:srgbClr val="344529"/>
    <a:srgbClr val="2E3722"/>
    <a:srgbClr val="FCF7F1"/>
    <a:srgbClr val="B8D233"/>
    <a:srgbClr val="5CC6D6"/>
    <a:srgbClr val="F8D22F"/>
    <a:srgbClr val="F03F2B"/>
    <a:srgbClr val="3488A0"/>
    <a:srgbClr val="579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69" d="100"/>
          <a:sy n="69" d="100"/>
        </p:scale>
        <p:origin x="165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4" d="100"/>
          <a:sy n="124" d="100"/>
        </p:scale>
        <p:origin x="49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B5C320A-F5C8-4FD6-86FF-35D2EBF085B6}" type="datetime1">
              <a:rPr lang="ru-RU" smtClean="0"/>
              <a:t>02.10.2022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7ACF5E7-ACB0-497B-A8C6-F2E617B46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53396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5C702C7-E599-40D9-B30E-0392896973B5}" type="datetime1">
              <a:rPr lang="ru-RU" smtClean="0"/>
              <a:t>02.10.2022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  <a:endParaRPr lang="en-US"/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 lang="en-US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7A705E3-E620-489D-9973-6221209A4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8183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Прямоугольник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Прямоугольник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 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rtlCol="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Дата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 rtlCol="0"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fld id="{6506E9A3-1561-45B7-908B-DACC52528ABB}" type="datetime1">
              <a:rPr lang="ru-RU" smtClean="0"/>
              <a:t>02.10.2022</a:t>
            </a:fld>
            <a:endParaRPr lang="en-US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92B999-6CB2-48D4-8AF6-3D1A5D13436B}" type="datetime1">
              <a:rPr lang="ru-RU" smtClean="0"/>
              <a:t>02.10.2022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2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52C98DB-1092-48C4-AD4E-BD3E9D2E2345}" type="datetime1">
              <a:rPr lang="ru-RU" smtClean="0"/>
              <a:t>02.10.2022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7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29C2F20-7994-4D1E-A01C-96ECBA4612EB}" type="datetime1">
              <a:rPr lang="ru-RU" smtClean="0"/>
              <a:t>02.10.2022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23" name="Прямоугольник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Прямоугольник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Прямоугольник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rtlCol="0"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Прямая соединительная линия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fld id="{7B2CE4EA-3B49-4A00-ADF3-7C7272A626C1}" type="datetime1">
              <a:rPr lang="ru-RU" smtClean="0"/>
              <a:t>02.10.2022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A16848F-27AD-43B9-904C-1CF05D24EB3C}" type="datetime1">
              <a:rPr lang="ru-RU" smtClean="0"/>
              <a:t>02.10.2022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3090412-2DE5-405A-816E-F08FB54EB168}" type="datetime1">
              <a:rPr lang="ru-RU" smtClean="0"/>
              <a:t>02.10.2022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4C2D7CB-4DC1-4BB7-BF00-4C36160857E0}" type="datetime1">
              <a:rPr lang="ru-RU" smtClean="0"/>
              <a:t>02.10.2022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060D38F-E364-4ED4-9BF4-D7F00FFBE76A}" type="datetime1">
              <a:rPr lang="ru-RU" smtClean="0"/>
              <a:t>02.10.2022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 rtlCol="0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F183FEFD-AB08-4CB5-AE4D-2F6B12D8E3B0}" type="datetime1">
              <a:rPr lang="ru-RU" smtClean="0"/>
              <a:t>02.10.2022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Рисунок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 rtlCol="0"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EBEA1583-5CEF-4E36-A7FC-D34B7E954D76}" type="datetime1">
              <a:rPr lang="ru-RU" smtClean="0"/>
              <a:t>02.10.2022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 rtlCol="0"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 rtl="0"/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rtlCol="0"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Прямоугольник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Прямоугольник 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" dirty="0"/>
              <a:t>Стиль образца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068A786-B8BF-4988-ACBA-DD9B5BC8D522}" type="datetime1">
              <a:rPr lang="ru-RU" smtClean="0"/>
              <a:t>02.10.2022</a:t>
            </a:fld>
            <a:endParaRPr lang="en-US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  <p:sldLayoutId id="2147483664" r:id="rId10"/>
    <p:sldLayoutId id="214748366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рупный план логотипа&#10;&#10;Автоматически созданное описание">
            <a:extLst>
              <a:ext uri="{FF2B5EF4-FFF2-40B4-BE49-F238E27FC236}">
                <a16:creationId xmlns:a16="http://schemas.microsoft.com/office/drawing/2014/main" id="{8045422F-7258-40AC-BD2E-2469AA4489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/>
          <a:stretch/>
        </p:blipFill>
        <p:spPr>
          <a:xfrm>
            <a:off x="63395" y="89480"/>
            <a:ext cx="12191979" cy="6857990"/>
          </a:xfrm>
          <a:prstGeom prst="rect">
            <a:avLst/>
          </a:prstGeom>
        </p:spPr>
      </p:pic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5067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61010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92340" y="1866003"/>
            <a:ext cx="5657979" cy="2177834"/>
          </a:xfrm>
        </p:spPr>
        <p:txBody>
          <a:bodyPr rtlCol="0">
            <a:noAutofit/>
          </a:bodyPr>
          <a:lstStyle/>
          <a:p>
            <a:pPr>
              <a:lnSpc>
                <a:spcPct val="150000"/>
              </a:lnSpc>
            </a:pPr>
            <a:r>
              <a:rPr lang="ru-RU" sz="1800" b="1" dirty="0">
                <a:solidFill>
                  <a:srgbClr val="FFFF00"/>
                </a:solidFill>
              </a:rPr>
              <a:t>Искусственный интеллект и алгоритмы машинного обучения для оценки достоверности научной статьи в </a:t>
            </a:r>
            <a:r>
              <a:rPr lang="ru-RU" sz="1800" b="1" dirty="0" err="1">
                <a:solidFill>
                  <a:srgbClr val="FFFF00"/>
                </a:solidFill>
              </a:rPr>
              <a:t>Scopus</a:t>
            </a:r>
            <a:r>
              <a:rPr lang="ru-RU" sz="1800" b="1" dirty="0">
                <a:solidFill>
                  <a:srgbClr val="FFFF00"/>
                </a:solidFill>
              </a:rPr>
              <a:t>: </a:t>
            </a:r>
            <a:br>
              <a:rPr lang="en-US" sz="1800" b="1" dirty="0">
                <a:solidFill>
                  <a:srgbClr val="FFFF00"/>
                </a:solidFill>
              </a:rPr>
            </a:br>
            <a:r>
              <a:rPr lang="ru-RU" sz="1800" b="1" dirty="0">
                <a:solidFill>
                  <a:srgbClr val="FFFF00"/>
                </a:solidFill>
              </a:rPr>
              <a:t>опыт переводчика</a:t>
            </a:r>
            <a:endParaRPr lang="ru" sz="18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61010" y="3986996"/>
            <a:ext cx="5120639" cy="559656"/>
          </a:xfrm>
        </p:spPr>
        <p:txBody>
          <a:bodyPr rtlCol="0">
            <a:no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ru-RU" sz="900" b="1" dirty="0">
                <a:solidFill>
                  <a:schemeClr val="tx1"/>
                </a:solidFill>
              </a:rPr>
              <a:t>Осадчий Виталий Иванович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ru-RU" sz="900" b="1" dirty="0">
                <a:solidFill>
                  <a:schemeClr val="tx1"/>
                </a:solidFill>
              </a:rPr>
              <a:t>Директор Бюро научных переводов Translation.in.ua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ru-RU" sz="900" b="1" dirty="0">
                <a:solidFill>
                  <a:schemeClr val="tx1"/>
                </a:solidFill>
              </a:rPr>
              <a:t>Действительный член Американской Ассоциации продвижения науки 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ru-RU" sz="900" b="1" dirty="0">
                <a:solidFill>
                  <a:schemeClr val="tx1"/>
                </a:solidFill>
              </a:rPr>
              <a:t>expert@translation.in.ua</a:t>
            </a:r>
          </a:p>
        </p:txBody>
      </p:sp>
    </p:spTree>
    <p:extLst>
      <p:ext uri="{BB962C8B-B14F-4D97-AF65-F5344CB8AC3E}">
        <p14:creationId xmlns:p14="http://schemas.microsoft.com/office/powerpoint/2010/main" val="2584280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рупный план логотипа&#10;&#10;Автоматически созданное описание">
            <a:extLst>
              <a:ext uri="{FF2B5EF4-FFF2-40B4-BE49-F238E27FC236}">
                <a16:creationId xmlns:a16="http://schemas.microsoft.com/office/drawing/2014/main" id="{8045422F-7258-40AC-BD2E-2469AA4489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/>
          <a:stretch/>
        </p:blipFill>
        <p:spPr>
          <a:xfrm>
            <a:off x="63395" y="89480"/>
            <a:ext cx="12191979" cy="6857990"/>
          </a:xfrm>
          <a:prstGeom prst="rect">
            <a:avLst/>
          </a:prstGeom>
        </p:spPr>
      </p:pic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5067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61010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92339" y="1725876"/>
            <a:ext cx="5657979" cy="2177834"/>
          </a:xfrm>
        </p:spPr>
        <p:txBody>
          <a:bodyPr rtlCol="0">
            <a:noAutofit/>
          </a:bodyPr>
          <a:lstStyle/>
          <a:p>
            <a:pPr>
              <a:lnSpc>
                <a:spcPct val="150000"/>
              </a:lnSpc>
            </a:pPr>
            <a:r>
              <a:rPr lang="ru-RU" sz="1800" b="1" dirty="0">
                <a:solidFill>
                  <a:srgbClr val="FFFF00"/>
                </a:solidFill>
              </a:rPr>
              <a:t>Искусственный интеллект и алгоритмы машинного обучения для оценки достоверности научной статьи в </a:t>
            </a:r>
            <a:r>
              <a:rPr lang="ru-RU" sz="1800" b="1" dirty="0" err="1">
                <a:solidFill>
                  <a:srgbClr val="FFFF00"/>
                </a:solidFill>
              </a:rPr>
              <a:t>Scopus</a:t>
            </a:r>
            <a:r>
              <a:rPr lang="ru-RU" sz="1800" b="1" dirty="0">
                <a:solidFill>
                  <a:srgbClr val="FFFF00"/>
                </a:solidFill>
              </a:rPr>
              <a:t>: </a:t>
            </a:r>
            <a:br>
              <a:rPr lang="en-US" sz="1800" b="1" dirty="0">
                <a:solidFill>
                  <a:srgbClr val="FFFF00"/>
                </a:solidFill>
              </a:rPr>
            </a:br>
            <a:r>
              <a:rPr lang="ru-RU" sz="1800" b="1" dirty="0">
                <a:solidFill>
                  <a:srgbClr val="FFFF00"/>
                </a:solidFill>
              </a:rPr>
              <a:t>опыт переводчика</a:t>
            </a:r>
            <a:endParaRPr lang="ru" sz="18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61008" y="3833647"/>
            <a:ext cx="5120639" cy="559656"/>
          </a:xfrm>
        </p:spPr>
        <p:txBody>
          <a:bodyPr rtlCol="0">
            <a:no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ru-RU" sz="900" b="1" dirty="0">
                <a:solidFill>
                  <a:schemeClr val="tx1"/>
                </a:solidFill>
              </a:rPr>
              <a:t>Осадчий Виталий Иванович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ru-RU" sz="900" b="1" dirty="0">
                <a:solidFill>
                  <a:schemeClr val="tx1"/>
                </a:solidFill>
              </a:rPr>
              <a:t>Директор Бюро научных переводов Translation.in.ua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ru-RU" sz="900" b="1" dirty="0">
                <a:solidFill>
                  <a:schemeClr val="tx1"/>
                </a:solidFill>
              </a:rPr>
              <a:t>050 362 43 45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ru-RU" sz="900" b="1" dirty="0">
                <a:solidFill>
                  <a:schemeClr val="tx1"/>
                </a:solidFill>
              </a:rPr>
              <a:t>097 99 123 00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ru-RU" sz="900" b="1" dirty="0">
                <a:solidFill>
                  <a:schemeClr val="tx1"/>
                </a:solidFill>
              </a:rPr>
              <a:t>expert@translation.in.ua</a:t>
            </a:r>
          </a:p>
        </p:txBody>
      </p:sp>
    </p:spTree>
    <p:extLst>
      <p:ext uri="{BB962C8B-B14F-4D97-AF65-F5344CB8AC3E}">
        <p14:creationId xmlns:p14="http://schemas.microsoft.com/office/powerpoint/2010/main" val="27366175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09AC6F2-5838-456E-B495-A823215CAAAE}"/>
              </a:ext>
            </a:extLst>
          </p:cNvPr>
          <p:cNvSpPr txBox="1"/>
          <p:nvPr/>
        </p:nvSpPr>
        <p:spPr>
          <a:xfrm>
            <a:off x="463026" y="0"/>
            <a:ext cx="11479795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/>
          </a:p>
          <a:p>
            <a:pPr algn="ctr">
              <a:lnSpc>
                <a:spcPct val="150000"/>
              </a:lnSpc>
            </a:pPr>
            <a:r>
              <a:rPr lang="ru-RU" sz="2400" b="1" dirty="0"/>
              <a:t>Согласно пункту 4 статьи 42 Закона Украины  «Об образовании» (2017), </a:t>
            </a:r>
          </a:p>
          <a:p>
            <a:pPr algn="ctr">
              <a:lnSpc>
                <a:spcPct val="150000"/>
              </a:lnSpc>
            </a:pPr>
            <a:r>
              <a:rPr lang="ru-RU" sz="2400" b="1" dirty="0"/>
              <a:t>нарушением академической добросовестности считается:</a:t>
            </a:r>
          </a:p>
          <a:p>
            <a:pPr algn="ctr">
              <a:lnSpc>
                <a:spcPct val="150000"/>
              </a:lnSpc>
            </a:pPr>
            <a:r>
              <a:rPr lang="en-US" sz="2000" b="1" dirty="0"/>
              <a:t>	</a:t>
            </a:r>
            <a:endParaRPr lang="ru-RU" sz="2000" dirty="0"/>
          </a:p>
          <a:p>
            <a:pPr algn="ctr">
              <a:lnSpc>
                <a:spcPct val="150000"/>
              </a:lnSpc>
            </a:pPr>
            <a:r>
              <a:rPr lang="ru-RU" sz="2400" b="1" dirty="0"/>
              <a:t>- академический плагиат;</a:t>
            </a:r>
          </a:p>
          <a:p>
            <a:pPr algn="ctr">
              <a:lnSpc>
                <a:spcPct val="150000"/>
              </a:lnSpc>
            </a:pPr>
            <a:r>
              <a:rPr lang="ru-RU" sz="2400" b="1" dirty="0"/>
              <a:t>- </a:t>
            </a:r>
            <a:r>
              <a:rPr lang="ru-RU" sz="2400" b="1" dirty="0" err="1"/>
              <a:t>самоплагиат</a:t>
            </a:r>
            <a:r>
              <a:rPr lang="ru-RU" sz="2400" b="1" dirty="0"/>
              <a:t>;</a:t>
            </a:r>
          </a:p>
          <a:p>
            <a:pPr algn="ctr">
              <a:lnSpc>
                <a:spcPct val="150000"/>
              </a:lnSpc>
            </a:pPr>
            <a:r>
              <a:rPr lang="ru-RU" sz="2400" b="1" dirty="0"/>
              <a:t>- фабрикация;</a:t>
            </a:r>
          </a:p>
          <a:p>
            <a:pPr algn="ctr">
              <a:lnSpc>
                <a:spcPct val="150000"/>
              </a:lnSpc>
            </a:pPr>
            <a:r>
              <a:rPr lang="ru-RU" sz="2400" b="1" dirty="0"/>
              <a:t>- фальсификация;</a:t>
            </a:r>
          </a:p>
          <a:p>
            <a:pPr algn="ctr">
              <a:lnSpc>
                <a:spcPct val="150000"/>
              </a:lnSpc>
            </a:pPr>
            <a:r>
              <a:rPr lang="ru-RU" sz="2400" b="1" dirty="0"/>
              <a:t>- списывание;</a:t>
            </a:r>
          </a:p>
          <a:p>
            <a:pPr algn="ctr">
              <a:lnSpc>
                <a:spcPct val="150000"/>
              </a:lnSpc>
            </a:pPr>
            <a:r>
              <a:rPr lang="ru-RU" sz="2400" b="1" dirty="0"/>
              <a:t>- обман;</a:t>
            </a:r>
          </a:p>
          <a:p>
            <a:pPr algn="ctr">
              <a:lnSpc>
                <a:spcPct val="150000"/>
              </a:lnSpc>
            </a:pPr>
            <a:r>
              <a:rPr lang="ru-RU" sz="2400" b="1" dirty="0"/>
              <a:t>- взяточничество;</a:t>
            </a:r>
          </a:p>
          <a:p>
            <a:pPr algn="ctr">
              <a:lnSpc>
                <a:spcPct val="150000"/>
              </a:lnSpc>
            </a:pPr>
            <a:r>
              <a:rPr lang="ru-RU" sz="2400" b="1" dirty="0"/>
              <a:t>- предвзятая оценка.</a:t>
            </a:r>
          </a:p>
          <a:p>
            <a:endParaRPr lang="en-US" dirty="0"/>
          </a:p>
          <a:p>
            <a:r>
              <a:rPr lang="en-US" dirty="0"/>
              <a:t>	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CAF451A9-EBE5-438A-834D-F9433A2E44BE}"/>
              </a:ext>
            </a:extLst>
          </p:cNvPr>
          <p:cNvSpPr txBox="1">
            <a:spLocks/>
          </p:cNvSpPr>
          <p:nvPr/>
        </p:nvSpPr>
        <p:spPr>
          <a:xfrm>
            <a:off x="730318" y="5759668"/>
            <a:ext cx="10998656" cy="988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200" b="1" dirty="0"/>
              <a:t>Осадчий Виталий Иванович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rgbClr val="C00000"/>
                </a:solidFill>
              </a:rPr>
              <a:t>expert@translation.in.ua</a:t>
            </a:r>
            <a:endParaRPr lang="ru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801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09AC6F2-5838-456E-B495-A823215CAAAE}"/>
              </a:ext>
            </a:extLst>
          </p:cNvPr>
          <p:cNvSpPr txBox="1"/>
          <p:nvPr/>
        </p:nvSpPr>
        <p:spPr>
          <a:xfrm>
            <a:off x="463026" y="0"/>
            <a:ext cx="114797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/>
          </a:p>
          <a:p>
            <a:pPr algn="ctr">
              <a:lnSpc>
                <a:spcPct val="150000"/>
              </a:lnSpc>
            </a:pPr>
            <a:r>
              <a:rPr lang="en-US" sz="2000" b="1" dirty="0"/>
              <a:t>	</a:t>
            </a:r>
            <a:endParaRPr lang="ru-RU" sz="2000" dirty="0"/>
          </a:p>
          <a:p>
            <a:r>
              <a:rPr lang="en-US" dirty="0"/>
              <a:t>	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CAF451A9-EBE5-438A-834D-F9433A2E44BE}"/>
              </a:ext>
            </a:extLst>
          </p:cNvPr>
          <p:cNvSpPr txBox="1">
            <a:spLocks/>
          </p:cNvSpPr>
          <p:nvPr/>
        </p:nvSpPr>
        <p:spPr>
          <a:xfrm>
            <a:off x="730318" y="5759668"/>
            <a:ext cx="10998656" cy="988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200" b="1" dirty="0"/>
              <a:t>Осадчий Виталий Иванович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rgbClr val="C00000"/>
                </a:solidFill>
              </a:rPr>
              <a:t>expert@translation.in.ua</a:t>
            </a:r>
            <a:endParaRPr lang="ru" sz="1400" b="1" dirty="0">
              <a:solidFill>
                <a:srgbClr val="C00000"/>
              </a:solidFill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E00C044-8287-C71E-D01A-7401E6D189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6931" y="815265"/>
            <a:ext cx="7071983" cy="4944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012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09AC6F2-5838-456E-B495-A823215CAAAE}"/>
              </a:ext>
            </a:extLst>
          </p:cNvPr>
          <p:cNvSpPr txBox="1"/>
          <p:nvPr/>
        </p:nvSpPr>
        <p:spPr>
          <a:xfrm>
            <a:off x="443567" y="535046"/>
            <a:ext cx="11479795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Бесконечное теоретизирование об академической честности, к сожалению, практически не иллюстрируется реальными примерами выявленных нарушений, которые могут создать впечатление абсолютной прозрачности украинской науки. </a:t>
            </a:r>
          </a:p>
          <a:p>
            <a:endParaRPr lang="ru-RU" sz="2400" b="1" dirty="0"/>
          </a:p>
          <a:p>
            <a:r>
              <a:rPr lang="ru-RU" sz="2400" b="1" dirty="0"/>
              <a:t>Элементарный поиск в Google по ключевым словам «пример академической честности», «нарушение академической честности», «академическая нечестность» не дает ни одного примера!</a:t>
            </a:r>
            <a:endParaRPr lang="en-US" sz="2400" dirty="0"/>
          </a:p>
          <a:p>
            <a:r>
              <a:rPr lang="en-US" sz="2400" dirty="0"/>
              <a:t>	</a:t>
            </a:r>
            <a:endParaRPr lang="ru-RU" sz="2400" dirty="0"/>
          </a:p>
          <a:p>
            <a:r>
              <a:rPr lang="ru-RU" sz="2400" b="1" dirty="0"/>
              <a:t>Я считаю, что корпоративная этика украинской науки поощряет недобросовестную практику, в частности, научных публикаций. Именно этот аспект научной деятельности рассматривается в моем докладе.</a:t>
            </a:r>
          </a:p>
          <a:p>
            <a:endParaRPr lang="ru-RU" sz="18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CAF451A9-EBE5-438A-834D-F9433A2E44BE}"/>
              </a:ext>
            </a:extLst>
          </p:cNvPr>
          <p:cNvSpPr txBox="1">
            <a:spLocks/>
          </p:cNvSpPr>
          <p:nvPr/>
        </p:nvSpPr>
        <p:spPr>
          <a:xfrm>
            <a:off x="749777" y="5334794"/>
            <a:ext cx="10998656" cy="988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200" b="1" dirty="0"/>
              <a:t>О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endParaRPr lang="ru-RU" sz="1200" b="1" dirty="0"/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200" b="1" dirty="0"/>
              <a:t>Осадчий Виталий Иванович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rgbClr val="C00000"/>
                </a:solidFill>
              </a:rPr>
              <a:t>expert@translation.in.ua</a:t>
            </a:r>
            <a:endParaRPr lang="ru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155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09AC6F2-5838-456E-B495-A823215CAAAE}"/>
              </a:ext>
            </a:extLst>
          </p:cNvPr>
          <p:cNvSpPr txBox="1"/>
          <p:nvPr/>
        </p:nvSpPr>
        <p:spPr>
          <a:xfrm>
            <a:off x="443567" y="535046"/>
            <a:ext cx="11479795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/>
              <a:t>Гипотеза моего исследования основана на личном практическом опыте перевода на английский язык </a:t>
            </a:r>
            <a:r>
              <a:rPr lang="ru-RU" sz="2200" b="1" u="sng" dirty="0">
                <a:solidFill>
                  <a:srgbClr val="FF0000"/>
                </a:solidFill>
              </a:rPr>
              <a:t>4000</a:t>
            </a:r>
            <a:r>
              <a:rPr lang="ru-RU" sz="2200" b="1" dirty="0"/>
              <a:t> рецензируемых статей украинских, казахстанских, азербайджанских ученых для подтвержденных публикаций в журналах, индексируемых </a:t>
            </a:r>
            <a:r>
              <a:rPr lang="ru-RU" sz="2200" b="1" dirty="0" err="1"/>
              <a:t>Scopus</a:t>
            </a:r>
            <a:r>
              <a:rPr lang="ru-RU" sz="2200" b="1" dirty="0"/>
              <a:t> в период с 2016 по 2022 год. </a:t>
            </a:r>
          </a:p>
          <a:p>
            <a:endParaRPr lang="ru-RU" sz="2200" b="1" dirty="0"/>
          </a:p>
          <a:p>
            <a:r>
              <a:rPr lang="ru-RU" sz="2200" b="1" dirty="0"/>
              <a:t>Учитывая специфику деятельности, я прочитал </a:t>
            </a:r>
            <a:r>
              <a:rPr lang="ru-RU" sz="2200" b="1" u="sng" dirty="0"/>
              <a:t>все</a:t>
            </a:r>
            <a:r>
              <a:rPr lang="ru-RU" sz="2200" b="1" dirty="0"/>
              <a:t> без исключения статьи от начала до конца, включая рефераты, ссылки, и заверения в полной достоверности результатов.</a:t>
            </a:r>
          </a:p>
          <a:p>
            <a:endParaRPr lang="ru-RU" sz="2200" b="1" dirty="0"/>
          </a:p>
          <a:p>
            <a:r>
              <a:rPr lang="ru-RU" sz="2200" b="1" dirty="0"/>
              <a:t>Учитывая условия работы преподавателей украинских вузов, которые вынуждены ежегодно отчитываться о количестве публикаций, из этого исследования исключаются как статьи, написанные «для доклада о науке» (бесконечные повторы, научные штампы, точно скорректированное количество страниц), так и заказные статьи (пространные вымыслы о понятиях, которых зачастую просто не существует).</a:t>
            </a:r>
          </a:p>
          <a:p>
            <a:endParaRPr lang="ru-RU" sz="18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br>
              <a:rPr lang="en-US" sz="2000" b="1" dirty="0"/>
            </a:br>
            <a:endParaRPr lang="en-US" dirty="0"/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CAF451A9-EBE5-438A-834D-F9433A2E44BE}"/>
              </a:ext>
            </a:extLst>
          </p:cNvPr>
          <p:cNvSpPr txBox="1">
            <a:spLocks/>
          </p:cNvSpPr>
          <p:nvPr/>
        </p:nvSpPr>
        <p:spPr>
          <a:xfrm>
            <a:off x="749777" y="5334794"/>
            <a:ext cx="10998656" cy="988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200" b="1" dirty="0"/>
              <a:t>О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endParaRPr lang="ru-RU" sz="1200" b="1" dirty="0"/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200" b="1" dirty="0"/>
              <a:t>Осадчий Виталий Иванович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rgbClr val="C00000"/>
                </a:solidFill>
              </a:rPr>
              <a:t>expert@translation.in.ua</a:t>
            </a:r>
            <a:endParaRPr lang="ru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715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09AC6F2-5838-456E-B495-A823215CAAAE}"/>
              </a:ext>
            </a:extLst>
          </p:cNvPr>
          <p:cNvSpPr txBox="1"/>
          <p:nvPr/>
        </p:nvSpPr>
        <p:spPr>
          <a:xfrm>
            <a:off x="443567" y="535046"/>
            <a:ext cx="11479795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Рассматривается следующая гипотеза: </a:t>
            </a:r>
          </a:p>
          <a:p>
            <a:endParaRPr lang="ru-RU" sz="2000" b="1" dirty="0"/>
          </a:p>
          <a:p>
            <a:r>
              <a:rPr lang="ru-RU" sz="2000" b="1" dirty="0"/>
              <a:t>при написании статьи с помощью интернет-поисковиков заманчиво включить, например, в обзор литературы не просто первоисточник, а фразу (предложение, абзац) другого автора, при этом выдавая ее за свою. Ситуация предельно упрощается, если оригинал написан на русском или украинском языке, а статья переведена на английский, или наоборот.</a:t>
            </a:r>
          </a:p>
          <a:p>
            <a:endParaRPr lang="ru-RU" sz="2000" b="1" dirty="0"/>
          </a:p>
          <a:p>
            <a:r>
              <a:rPr lang="ru-RU" sz="2000" b="1" dirty="0"/>
              <a:t>С помощью такой простой манипуляции можно составить текст любой длины, что практически невозможно проверить плагиат программами (особенно в отношении русско-украинско-английских языков и наоборот). Косвенно это подтверждается, когда привычный авторский стиль изложения вдруг меняется на изысканный академический английский.</a:t>
            </a:r>
          </a:p>
          <a:p>
            <a:endParaRPr lang="ru-RU" sz="2000" b="1" dirty="0"/>
          </a:p>
          <a:p>
            <a:r>
              <a:rPr lang="ru-RU" sz="2000" b="1" dirty="0"/>
              <a:t>До </a:t>
            </a:r>
            <a:r>
              <a:rPr lang="ru-RU" sz="2000" b="1" dirty="0">
                <a:solidFill>
                  <a:srgbClr val="FF0000"/>
                </a:solidFill>
              </a:rPr>
              <a:t>августа 2022 </a:t>
            </a:r>
            <a:r>
              <a:rPr lang="ru-RU" sz="2000" b="1" dirty="0"/>
              <a:t>года у меня не было возможности подтвердить свою гипотезу, даже после неоднократного обращения в соответствующие сервисы Microsoft </a:t>
            </a:r>
            <a:r>
              <a:rPr lang="ru-RU" sz="2000" b="1" dirty="0" err="1"/>
              <a:t>Translator</a:t>
            </a:r>
            <a:r>
              <a:rPr lang="ru-RU" sz="2000" b="1" dirty="0"/>
              <a:t> и Google </a:t>
            </a:r>
            <a:r>
              <a:rPr lang="ru-RU" sz="2000" b="1" dirty="0" err="1"/>
              <a:t>Translate</a:t>
            </a:r>
            <a:r>
              <a:rPr lang="ru-RU" sz="2000" b="1" dirty="0"/>
              <a:t>.</a:t>
            </a:r>
          </a:p>
          <a:p>
            <a:endParaRPr lang="ru-RU" sz="18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br>
              <a:rPr lang="en-US" sz="2000" b="1" dirty="0"/>
            </a:br>
            <a:endParaRPr lang="en-US" dirty="0"/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CAF451A9-EBE5-438A-834D-F9433A2E44BE}"/>
              </a:ext>
            </a:extLst>
          </p:cNvPr>
          <p:cNvSpPr txBox="1">
            <a:spLocks/>
          </p:cNvSpPr>
          <p:nvPr/>
        </p:nvSpPr>
        <p:spPr>
          <a:xfrm>
            <a:off x="749777" y="5334794"/>
            <a:ext cx="10998656" cy="988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200" b="1" dirty="0"/>
              <a:t>О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endParaRPr lang="ru-RU" sz="1200" b="1" dirty="0"/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200" b="1" dirty="0"/>
              <a:t>Осадчий Виталий Иванович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rgbClr val="C00000"/>
                </a:solidFill>
              </a:rPr>
              <a:t>expert@translation.in.ua</a:t>
            </a:r>
            <a:endParaRPr lang="ru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89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09AC6F2-5838-456E-B495-A823215CAAAE}"/>
              </a:ext>
            </a:extLst>
          </p:cNvPr>
          <p:cNvSpPr txBox="1"/>
          <p:nvPr/>
        </p:nvSpPr>
        <p:spPr>
          <a:xfrm>
            <a:off x="443567" y="535046"/>
            <a:ext cx="11479795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Новейшая операционная система Windows 11 (</a:t>
            </a:r>
            <a:r>
              <a:rPr lang="ru-RU" sz="2000" b="1" dirty="0">
                <a:solidFill>
                  <a:srgbClr val="FF0000"/>
                </a:solidFill>
              </a:rPr>
              <a:t>2022</a:t>
            </a:r>
            <a:r>
              <a:rPr lang="ru-RU" sz="2000" b="1" dirty="0"/>
              <a:t>) в сочетании с украинской версией пакета облачного приложения Office 365 наконец-то включила многоязычную проверку подлинности текста в </a:t>
            </a:r>
            <a:r>
              <a:rPr lang="ru-RU" sz="2000" b="1" u="sng" dirty="0"/>
              <a:t>стандартный</a:t>
            </a:r>
            <a:r>
              <a:rPr lang="ru-RU" sz="2000" b="1" dirty="0"/>
              <a:t> текстовый редактор Word.</a:t>
            </a:r>
          </a:p>
          <a:p>
            <a:endParaRPr lang="ru-RU" sz="2000" b="1" dirty="0"/>
          </a:p>
          <a:p>
            <a:r>
              <a:rPr lang="ru-RU" sz="2000" b="1" dirty="0"/>
              <a:t>Теперь можно проверить мои предположения на реальных примерах тех статей, которые я перевожу в </a:t>
            </a:r>
            <a:r>
              <a:rPr lang="ru-RU" sz="2000" b="1" u="sng" dirty="0"/>
              <a:t>сентябре-октябре 2022 года</a:t>
            </a:r>
            <a:r>
              <a:rPr lang="ru-RU" sz="2000" b="1" dirty="0"/>
              <a:t>. Новая стандартная функция «Исправление» параллельно с переводом показывает, сколько источников в тексте совпадает с публикациями в интернете и обеспечивает прямую активную ссылку на журнал, статью, оригинальную страницу. </a:t>
            </a:r>
          </a:p>
          <a:p>
            <a:endParaRPr lang="ru-RU" sz="2000" b="1" dirty="0"/>
          </a:p>
          <a:p>
            <a:r>
              <a:rPr lang="ru-RU" sz="2000" b="1" dirty="0"/>
              <a:t>С одной стороны, публичные результаты такой проверки могут негативно сказаться на репутации автора, с другой стороны, гипотетически, специалисты </a:t>
            </a:r>
            <a:r>
              <a:rPr lang="ru-RU" sz="2000" b="1" dirty="0" err="1"/>
              <a:t>Scopus</a:t>
            </a:r>
            <a:r>
              <a:rPr lang="ru-RU" sz="2000" b="1" dirty="0"/>
              <a:t> теперь смогут проверять даже русскую и украинскую версии статьи, делая соответствующие выводы об авторе, рецензенте, журнале, учебном заведении и </a:t>
            </a:r>
            <a:r>
              <a:rPr lang="ru-RU" sz="2000" b="1" u="sng" dirty="0"/>
              <a:t>нашей стране в целом</a:t>
            </a:r>
            <a:r>
              <a:rPr lang="ru-RU" sz="2000" b="1" dirty="0"/>
              <a:t>.</a:t>
            </a:r>
          </a:p>
          <a:p>
            <a:endParaRPr lang="ru-RU" sz="18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br>
              <a:rPr lang="en-US" sz="2000" b="1" dirty="0"/>
            </a:br>
            <a:endParaRPr lang="en-US" dirty="0"/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CAF451A9-EBE5-438A-834D-F9433A2E44BE}"/>
              </a:ext>
            </a:extLst>
          </p:cNvPr>
          <p:cNvSpPr txBox="1">
            <a:spLocks/>
          </p:cNvSpPr>
          <p:nvPr/>
        </p:nvSpPr>
        <p:spPr>
          <a:xfrm>
            <a:off x="749777" y="5334794"/>
            <a:ext cx="10998656" cy="988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200" b="1" dirty="0"/>
              <a:t>О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endParaRPr lang="ru-RU" sz="1200" b="1" dirty="0"/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200" b="1" dirty="0"/>
              <a:t>Осадчий Виталий Иванович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rgbClr val="C00000"/>
                </a:solidFill>
              </a:rPr>
              <a:t>expert@translation.in.ua</a:t>
            </a:r>
            <a:endParaRPr lang="ru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097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09AC6F2-5838-456E-B495-A823215CAAAE}"/>
              </a:ext>
            </a:extLst>
          </p:cNvPr>
          <p:cNvSpPr txBox="1"/>
          <p:nvPr/>
        </p:nvSpPr>
        <p:spPr>
          <a:xfrm>
            <a:off x="443567" y="535046"/>
            <a:ext cx="114797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8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br>
              <a:rPr lang="en-US" sz="2000" b="1" dirty="0"/>
            </a:br>
            <a:endParaRPr lang="en-US" dirty="0"/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CAF451A9-EBE5-438A-834D-F9433A2E44BE}"/>
              </a:ext>
            </a:extLst>
          </p:cNvPr>
          <p:cNvSpPr txBox="1">
            <a:spLocks/>
          </p:cNvSpPr>
          <p:nvPr/>
        </p:nvSpPr>
        <p:spPr>
          <a:xfrm>
            <a:off x="749777" y="5334794"/>
            <a:ext cx="10998656" cy="988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200" b="1" dirty="0"/>
              <a:t>О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endParaRPr lang="ru-RU" sz="1200" b="1" dirty="0"/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200" b="1" dirty="0"/>
              <a:t>Осадчий Виталий Иванович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rgbClr val="C00000"/>
                </a:solidFill>
              </a:rPr>
              <a:t>expert@translation.in.ua</a:t>
            </a:r>
            <a:endParaRPr lang="ru" sz="1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BA37B4D-B044-2188-760D-6A0647767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226" y="535047"/>
            <a:ext cx="6106123" cy="257660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5E79FB3-66C1-DB24-0B68-3E082D8DF8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225" y="3712292"/>
            <a:ext cx="5938019" cy="250567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26B212B-62E3-7546-A25E-B55798603C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9210" y="2557800"/>
            <a:ext cx="5938019" cy="2505673"/>
          </a:xfrm>
          <a:prstGeom prst="rect">
            <a:avLst/>
          </a:prstGeom>
        </p:spPr>
      </p:pic>
      <p:sp>
        <p:nvSpPr>
          <p:cNvPr id="11" name="Стрелка: вправо 10">
            <a:extLst>
              <a:ext uri="{FF2B5EF4-FFF2-40B4-BE49-F238E27FC236}">
                <a16:creationId xmlns:a16="http://schemas.microsoft.com/office/drawing/2014/main" id="{B6D946DA-9B68-650A-5EBE-A0C842398751}"/>
              </a:ext>
            </a:extLst>
          </p:cNvPr>
          <p:cNvSpPr/>
          <p:nvPr/>
        </p:nvSpPr>
        <p:spPr>
          <a:xfrm>
            <a:off x="4662985" y="1696872"/>
            <a:ext cx="937146" cy="32754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459A94E-8AE1-34CF-DDD9-00A80DD861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2735" y="5645978"/>
            <a:ext cx="957155" cy="36579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CB6D271-3D61-5273-DC97-6509C13A4E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1804" y="4193695"/>
            <a:ext cx="957155" cy="36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944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09AC6F2-5838-456E-B495-A823215CAAAE}"/>
              </a:ext>
            </a:extLst>
          </p:cNvPr>
          <p:cNvSpPr txBox="1"/>
          <p:nvPr/>
        </p:nvSpPr>
        <p:spPr>
          <a:xfrm>
            <a:off x="443567" y="535046"/>
            <a:ext cx="114797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8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br>
              <a:rPr lang="en-US" sz="2000" b="1" dirty="0"/>
            </a:br>
            <a:endParaRPr lang="en-US" dirty="0"/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CAF451A9-EBE5-438A-834D-F9433A2E44BE}"/>
              </a:ext>
            </a:extLst>
          </p:cNvPr>
          <p:cNvSpPr txBox="1">
            <a:spLocks/>
          </p:cNvSpPr>
          <p:nvPr/>
        </p:nvSpPr>
        <p:spPr>
          <a:xfrm>
            <a:off x="749777" y="5334794"/>
            <a:ext cx="10998656" cy="988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200" b="1" dirty="0"/>
              <a:t>О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endParaRPr lang="ru-RU" sz="1200" b="1" dirty="0"/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200" b="1" dirty="0"/>
              <a:t>Осадчий Виталий Иванович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rgbClr val="C00000"/>
                </a:solidFill>
              </a:rPr>
              <a:t>expert@translation.in.ua</a:t>
            </a:r>
            <a:endParaRPr lang="ru" sz="1400" b="1" dirty="0">
              <a:solidFill>
                <a:srgbClr val="C00000"/>
              </a:solidFill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C14703F-E94A-7E9F-F169-4027066EB7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086" y="331846"/>
            <a:ext cx="5938019" cy="250567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91EC07E-C40F-E0B0-C60F-9F724527CB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567" y="3173447"/>
            <a:ext cx="5938019" cy="250567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09042D1-67B8-417E-3CB2-6D136E2D13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9105" y="923327"/>
            <a:ext cx="5938019" cy="250567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2D21979-F918-A90E-AB9C-4C65839EBD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567" y="1154996"/>
            <a:ext cx="957155" cy="36579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20CAFDC-1D19-E773-25C2-3E11B6BEE5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62043" y="2368098"/>
            <a:ext cx="957155" cy="36579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9A8A578-858D-DA1F-5078-CB1FC687FE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8646" y="4338917"/>
            <a:ext cx="957155" cy="36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0530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VTI">
  <a:themeElements>
    <a:clrScheme name="FIVE">
      <a:dk1>
        <a:sysClr val="windowText" lastClr="000000"/>
      </a:dk1>
      <a:lt1>
        <a:sysClr val="window" lastClr="FFFFFF"/>
      </a:lt1>
      <a:dk2>
        <a:srgbClr val="505046"/>
      </a:dk2>
      <a:lt2>
        <a:srgbClr val="F5F6F4"/>
      </a:lt2>
      <a:accent1>
        <a:srgbClr val="57903F"/>
      </a:accent1>
      <a:accent2>
        <a:srgbClr val="F03F2B"/>
      </a:accent2>
      <a:accent3>
        <a:srgbClr val="3488A0"/>
      </a:accent3>
      <a:accent4>
        <a:srgbClr val="F8D22F"/>
      </a:accent4>
      <a:accent5>
        <a:srgbClr val="5CC6D6"/>
      </a:accent5>
      <a:accent6>
        <a:srgbClr val="B8D233"/>
      </a:accent6>
      <a:hlink>
        <a:srgbClr val="00B0F0"/>
      </a:hlink>
      <a:folHlink>
        <a:srgbClr val="B2B2B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989_TF78438558" id="{9E57F44F-DA93-4254-91DF-B1426C3EFFA1}" vid="{65451059-DDF1-4B5B-9523-2E5E6136842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{F52B682D-8199-46ED-82B7-0087FC030677}tf78438558</Template>
  <TotalTime>0</TotalTime>
  <Words>691</Words>
  <Application>Microsoft Office PowerPoint</Application>
  <PresentationFormat>Широкоэкранный</PresentationFormat>
  <Paragraphs>88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Calibri</vt:lpstr>
      <vt:lpstr>Century Gothic</vt:lpstr>
      <vt:lpstr>Garamond</vt:lpstr>
      <vt:lpstr>СавонVTI</vt:lpstr>
      <vt:lpstr>Искусственный интеллект и алгоритмы машинного обучения для оценки достоверности научной статьи в Scopus:  опыт переводчика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Искусственный интеллект и алгоритмы машинного обучения для оценки достоверности научной статьи в Scopus:  опыт переводчика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2020-05-11T16:01:37Z</dcterms:created>
  <dcterms:modified xsi:type="dcterms:W3CDTF">2022-10-02T12:33:07Z</dcterms:modified>
</cp:coreProperties>
</file>