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Lst>
  <p:sldSz cy="10287000" cx="18288000"/>
  <p:notesSz cx="6858000" cy="9144000"/>
  <p:embeddedFontLst>
    <p:embeddedFont>
      <p:font typeface="Montserrat Black"/>
      <p:bold r:id="rId28"/>
      <p:boldItalic r:id="rId29"/>
    </p:embeddedFont>
    <p:embeddedFont>
      <p:font typeface="Montserrat"/>
      <p:regular r:id="rId30"/>
      <p:bold r:id="rId31"/>
      <p:italic r:id="rId32"/>
      <p:boldItalic r:id="rId33"/>
    </p:embeddedFont>
    <p:embeddedFont>
      <p:font typeface="Montserrat Medium"/>
      <p:regular r:id="rId34"/>
      <p:bold r:id="rId35"/>
      <p:italic r:id="rId36"/>
      <p:boldItalic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 uri="GoogleSlidesCustomDataVersion2">
      <go:slidesCustomData xmlns:go="http://customooxmlschemas.google.com/" r:id="rId38" roundtripDataSignature="AMtx7mhGyIaouFE6MZrHv99LaAgqltn4t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font" Target="fonts/MontserratBlack-bold.fntdata"/><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MontserratBlack-boldItalic.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Montserrat-bold.fntdata"/><Relationship Id="rId30" Type="http://schemas.openxmlformats.org/officeDocument/2006/relationships/font" Target="fonts/Montserrat-regular.fntdata"/><Relationship Id="rId11" Type="http://schemas.openxmlformats.org/officeDocument/2006/relationships/slide" Target="slides/slide6.xml"/><Relationship Id="rId33" Type="http://schemas.openxmlformats.org/officeDocument/2006/relationships/font" Target="fonts/Montserrat-boldItalic.fntdata"/><Relationship Id="rId10" Type="http://schemas.openxmlformats.org/officeDocument/2006/relationships/slide" Target="slides/slide5.xml"/><Relationship Id="rId32" Type="http://schemas.openxmlformats.org/officeDocument/2006/relationships/font" Target="fonts/Montserrat-italic.fntdata"/><Relationship Id="rId13" Type="http://schemas.openxmlformats.org/officeDocument/2006/relationships/slide" Target="slides/slide8.xml"/><Relationship Id="rId35" Type="http://schemas.openxmlformats.org/officeDocument/2006/relationships/font" Target="fonts/MontserratMedium-bold.fntdata"/><Relationship Id="rId12" Type="http://schemas.openxmlformats.org/officeDocument/2006/relationships/slide" Target="slides/slide7.xml"/><Relationship Id="rId34" Type="http://schemas.openxmlformats.org/officeDocument/2006/relationships/font" Target="fonts/MontserratMedium-regular.fntdata"/><Relationship Id="rId15" Type="http://schemas.openxmlformats.org/officeDocument/2006/relationships/slide" Target="slides/slide10.xml"/><Relationship Id="rId37" Type="http://schemas.openxmlformats.org/officeDocument/2006/relationships/font" Target="fonts/MontserratMedium-boldItalic.fntdata"/><Relationship Id="rId14" Type="http://schemas.openxmlformats.org/officeDocument/2006/relationships/slide" Target="slides/slide9.xml"/><Relationship Id="rId36" Type="http://schemas.openxmlformats.org/officeDocument/2006/relationships/font" Target="fonts/MontserratMedium-italic.fntdata"/><Relationship Id="rId17" Type="http://schemas.openxmlformats.org/officeDocument/2006/relationships/slide" Target="slides/slide12.xml"/><Relationship Id="rId16" Type="http://schemas.openxmlformats.org/officeDocument/2006/relationships/slide" Target="slides/slide11.xml"/><Relationship Id="rId38" Type="http://customschemas.google.com/relationships/presentationmetadata" Target="meta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6" name="Google Shape;226;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1" name="Google Shape;241;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6" name="Google Shape;256;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1" name="Google Shape;271;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p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6" name="Google Shape;286;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p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1" name="Google Shape;301;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p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6" name="Google Shape;316;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9" name="Shape 329"/>
        <p:cNvGrpSpPr/>
        <p:nvPr/>
      </p:nvGrpSpPr>
      <p:grpSpPr>
        <a:xfrm>
          <a:off x="0" y="0"/>
          <a:ext cx="0" cy="0"/>
          <a:chOff x="0" y="0"/>
          <a:chExt cx="0" cy="0"/>
        </a:xfrm>
      </p:grpSpPr>
      <p:sp>
        <p:nvSpPr>
          <p:cNvPr id="330" name="Google Shape;330;p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1" name="Google Shape;331;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4" name="Shape 344"/>
        <p:cNvGrpSpPr/>
        <p:nvPr/>
      </p:nvGrpSpPr>
      <p:grpSpPr>
        <a:xfrm>
          <a:off x="0" y="0"/>
          <a:ext cx="0" cy="0"/>
          <a:chOff x="0" y="0"/>
          <a:chExt cx="0" cy="0"/>
        </a:xfrm>
      </p:grpSpPr>
      <p:sp>
        <p:nvSpPr>
          <p:cNvPr id="345" name="Google Shape;345;p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46" name="Google Shape;346;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p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62" name="Google Shape;362;p1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5" name="Shape 375"/>
        <p:cNvGrpSpPr/>
        <p:nvPr/>
      </p:nvGrpSpPr>
      <p:grpSpPr>
        <a:xfrm>
          <a:off x="0" y="0"/>
          <a:ext cx="0" cy="0"/>
          <a:chOff x="0" y="0"/>
          <a:chExt cx="0" cy="0"/>
        </a:xfrm>
      </p:grpSpPr>
      <p:sp>
        <p:nvSpPr>
          <p:cNvPr id="376" name="Google Shape;376;p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77" name="Google Shape;377;p2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0" name="Shape 390"/>
        <p:cNvGrpSpPr/>
        <p:nvPr/>
      </p:nvGrpSpPr>
      <p:grpSpPr>
        <a:xfrm>
          <a:off x="0" y="0"/>
          <a:ext cx="0" cy="0"/>
          <a:chOff x="0" y="0"/>
          <a:chExt cx="0" cy="0"/>
        </a:xfrm>
      </p:grpSpPr>
      <p:sp>
        <p:nvSpPr>
          <p:cNvPr id="391" name="Google Shape;391;p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92" name="Google Shape;392;p2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5" name="Shape 405"/>
        <p:cNvGrpSpPr/>
        <p:nvPr/>
      </p:nvGrpSpPr>
      <p:grpSpPr>
        <a:xfrm>
          <a:off x="0" y="0"/>
          <a:ext cx="0" cy="0"/>
          <a:chOff x="0" y="0"/>
          <a:chExt cx="0" cy="0"/>
        </a:xfrm>
      </p:grpSpPr>
      <p:sp>
        <p:nvSpPr>
          <p:cNvPr id="406" name="Google Shape;406;p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07" name="Google Shape;407;p2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9" name="Google Shape;149;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5" name="Google Shape;195;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1" name="Google Shape;211;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 name="Google Shape;13;p2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2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3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33"/>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3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3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3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34"/>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34"/>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3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3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3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25"/>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25"/>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2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2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2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2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26"/>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2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2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2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27"/>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27"/>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2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2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2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2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28"/>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28"/>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2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2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2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2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29"/>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29"/>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29"/>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29"/>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2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2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2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3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3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3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3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31"/>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31"/>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31"/>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3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3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3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32"/>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32"/>
          <p:cNvSpPr/>
          <p:nvPr>
            <p:ph idx="2" type="pic"/>
          </p:nvPr>
        </p:nvSpPr>
        <p:spPr>
          <a:xfrm>
            <a:off x="1792288" y="612775"/>
            <a:ext cx="5486400" cy="4114800"/>
          </a:xfrm>
          <a:prstGeom prst="rect">
            <a:avLst/>
          </a:prstGeom>
          <a:noFill/>
          <a:ln>
            <a:noFill/>
          </a:ln>
        </p:spPr>
      </p:sp>
      <p:sp>
        <p:nvSpPr>
          <p:cNvPr id="64" name="Google Shape;64;p32"/>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3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3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3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2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23"/>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2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2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2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5.jpg"/><Relationship Id="rId4" Type="http://schemas.openxmlformats.org/officeDocument/2006/relationships/image" Target="../media/image11.gi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3.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4.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9.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5.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6.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8.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0.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2.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4.jpg"/><Relationship Id="rId4" Type="http://schemas.openxmlformats.org/officeDocument/2006/relationships/image" Target="../media/image1.gi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3.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5EE"/>
        </a:solidFill>
      </p:bgPr>
    </p:bg>
    <p:spTree>
      <p:nvGrpSpPr>
        <p:cNvPr id="83" name="Shape 83"/>
        <p:cNvGrpSpPr/>
        <p:nvPr/>
      </p:nvGrpSpPr>
      <p:grpSpPr>
        <a:xfrm>
          <a:off x="0" y="0"/>
          <a:ext cx="0" cy="0"/>
          <a:chOff x="0" y="0"/>
          <a:chExt cx="0" cy="0"/>
        </a:xfrm>
      </p:grpSpPr>
      <p:grpSp>
        <p:nvGrpSpPr>
          <p:cNvPr id="84" name="Google Shape;84;p1"/>
          <p:cNvGrpSpPr/>
          <p:nvPr/>
        </p:nvGrpSpPr>
        <p:grpSpPr>
          <a:xfrm>
            <a:off x="734435" y="309367"/>
            <a:ext cx="16819130" cy="9451274"/>
            <a:chOff x="0" y="-57150"/>
            <a:chExt cx="4429730" cy="2489225"/>
          </a:xfrm>
        </p:grpSpPr>
        <p:sp>
          <p:nvSpPr>
            <p:cNvPr id="85" name="Google Shape;85;p1"/>
            <p:cNvSpPr/>
            <p:nvPr/>
          </p:nvSpPr>
          <p:spPr>
            <a:xfrm>
              <a:off x="0" y="0"/>
              <a:ext cx="4429730" cy="2432075"/>
            </a:xfrm>
            <a:custGeom>
              <a:rect b="b" l="l" r="r" t="t"/>
              <a:pathLst>
                <a:path extrusionOk="0" h="2432075" w="4429730">
                  <a:moveTo>
                    <a:pt x="0" y="0"/>
                  </a:moveTo>
                  <a:lnTo>
                    <a:pt x="4429730" y="0"/>
                  </a:lnTo>
                  <a:lnTo>
                    <a:pt x="4429730" y="2432075"/>
                  </a:lnTo>
                  <a:lnTo>
                    <a:pt x="0" y="2432075"/>
                  </a:lnTo>
                  <a:close/>
                </a:path>
              </a:pathLst>
            </a:custGeom>
            <a:solidFill>
              <a:srgbClr val="000000">
                <a:alpha val="0"/>
              </a:srgbClr>
            </a:solidFill>
            <a:ln cap="sq" cmpd="sng" w="38100">
              <a:solidFill>
                <a:srgbClr val="121111"/>
              </a:solidFill>
              <a:prstDash val="solid"/>
              <a:miter lim="8000"/>
              <a:headEnd len="sm" w="sm" type="none"/>
              <a:tailEnd len="sm" w="sm" type="none"/>
            </a:ln>
          </p:spPr>
        </p:sp>
        <p:sp>
          <p:nvSpPr>
            <p:cNvPr id="86" name="Google Shape;86;p1"/>
            <p:cNvSpPr txBox="1"/>
            <p:nvPr/>
          </p:nvSpPr>
          <p:spPr>
            <a:xfrm>
              <a:off x="0" y="-57150"/>
              <a:ext cx="812800" cy="869950"/>
            </a:xfrm>
            <a:prstGeom prst="rect">
              <a:avLst/>
            </a:prstGeom>
            <a:noFill/>
            <a:ln>
              <a:noFill/>
            </a:ln>
          </p:spPr>
          <p:txBody>
            <a:bodyPr anchorCtr="0" anchor="ctr" bIns="50800" lIns="50800" spcFirstLastPara="1" rIns="50800" wrap="square" tIns="50800">
              <a:noAutofit/>
            </a:bodyPr>
            <a:lstStyle/>
            <a:p>
              <a:pPr indent="0" lvl="0" marL="0" marR="0" rtl="0" algn="ctr">
                <a:lnSpc>
                  <a:spcPct val="18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pic>
        <p:nvPicPr>
          <p:cNvPr id="87" name="Google Shape;87;p1"/>
          <p:cNvPicPr preferRelativeResize="0"/>
          <p:nvPr/>
        </p:nvPicPr>
        <p:blipFill rotWithShape="1">
          <a:blip r:embed="rId3">
            <a:alphaModFix/>
          </a:blip>
          <a:srcRect b="0" l="72033" r="1880" t="0"/>
          <a:stretch/>
        </p:blipFill>
        <p:spPr>
          <a:xfrm>
            <a:off x="12697803" y="564038"/>
            <a:ext cx="4822124" cy="9196604"/>
          </a:xfrm>
          <a:prstGeom prst="rect">
            <a:avLst/>
          </a:prstGeom>
          <a:noFill/>
          <a:ln>
            <a:noFill/>
          </a:ln>
        </p:spPr>
      </p:pic>
      <p:grpSp>
        <p:nvGrpSpPr>
          <p:cNvPr id="88" name="Google Shape;88;p1"/>
          <p:cNvGrpSpPr/>
          <p:nvPr/>
        </p:nvGrpSpPr>
        <p:grpSpPr>
          <a:xfrm>
            <a:off x="734435" y="8335881"/>
            <a:ext cx="11925268" cy="3303087"/>
            <a:chOff x="0" y="-57150"/>
            <a:chExt cx="3140811" cy="869950"/>
          </a:xfrm>
        </p:grpSpPr>
        <p:sp>
          <p:nvSpPr>
            <p:cNvPr id="89" name="Google Shape;89;p1"/>
            <p:cNvSpPr/>
            <p:nvPr/>
          </p:nvSpPr>
          <p:spPr>
            <a:xfrm>
              <a:off x="0" y="0"/>
              <a:ext cx="3140811" cy="318096"/>
            </a:xfrm>
            <a:custGeom>
              <a:rect b="b" l="l" r="r" t="t"/>
              <a:pathLst>
                <a:path extrusionOk="0" h="318096" w="3140811">
                  <a:moveTo>
                    <a:pt x="0" y="0"/>
                  </a:moveTo>
                  <a:lnTo>
                    <a:pt x="3140811" y="0"/>
                  </a:lnTo>
                  <a:lnTo>
                    <a:pt x="3140811" y="318096"/>
                  </a:lnTo>
                  <a:lnTo>
                    <a:pt x="0" y="318096"/>
                  </a:lnTo>
                  <a:close/>
                </a:path>
              </a:pathLst>
            </a:custGeom>
            <a:solidFill>
              <a:srgbClr val="121111"/>
            </a:solidFill>
            <a:ln>
              <a:noFill/>
            </a:ln>
          </p:spPr>
        </p:sp>
        <p:sp>
          <p:nvSpPr>
            <p:cNvPr id="90" name="Google Shape;90;p1"/>
            <p:cNvSpPr txBox="1"/>
            <p:nvPr/>
          </p:nvSpPr>
          <p:spPr>
            <a:xfrm>
              <a:off x="0" y="-57150"/>
              <a:ext cx="812800" cy="869950"/>
            </a:xfrm>
            <a:prstGeom prst="rect">
              <a:avLst/>
            </a:prstGeom>
            <a:noFill/>
            <a:ln>
              <a:noFill/>
            </a:ln>
          </p:spPr>
          <p:txBody>
            <a:bodyPr anchorCtr="0" anchor="ctr" bIns="50800" lIns="50800" spcFirstLastPara="1" rIns="50800" wrap="square" tIns="50800">
              <a:noAutofit/>
            </a:bodyPr>
            <a:lstStyle/>
            <a:p>
              <a:pPr indent="0" lvl="0" marL="0" marR="0" rtl="0" algn="ctr">
                <a:lnSpc>
                  <a:spcPct val="18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91" name="Google Shape;91;p1"/>
          <p:cNvSpPr txBox="1"/>
          <p:nvPr/>
        </p:nvSpPr>
        <p:spPr>
          <a:xfrm>
            <a:off x="857575" y="891550"/>
            <a:ext cx="11599500" cy="7612500"/>
          </a:xfrm>
          <a:prstGeom prst="rect">
            <a:avLst/>
          </a:prstGeom>
          <a:noFill/>
          <a:ln>
            <a:noFill/>
          </a:ln>
        </p:spPr>
        <p:txBody>
          <a:bodyPr anchorCtr="0" anchor="t" bIns="0" lIns="0" spcFirstLastPara="1" rIns="0" wrap="square" tIns="0">
            <a:spAutoFit/>
          </a:bodyPr>
          <a:lstStyle/>
          <a:p>
            <a:pPr indent="0" lvl="0" marL="0" marR="0" rtl="0" algn="l">
              <a:lnSpc>
                <a:spcPct val="82997"/>
              </a:lnSpc>
              <a:spcBef>
                <a:spcPts val="0"/>
              </a:spcBef>
              <a:spcAft>
                <a:spcPts val="0"/>
              </a:spcAft>
              <a:buNone/>
            </a:pPr>
            <a:r>
              <a:rPr b="1" i="0" lang="en-US" sz="5899" u="none" cap="none" strike="noStrike">
                <a:solidFill>
                  <a:srgbClr val="121111"/>
                </a:solidFill>
                <a:latin typeface="Montserrat Black"/>
                <a:ea typeface="Montserrat Black"/>
                <a:cs typeface="Montserrat Black"/>
                <a:sym typeface="Montserrat Black"/>
              </a:rPr>
              <a:t>Professional Competencies and Job Performance of Select Academic Librarians in the 21st Century</a:t>
            </a:r>
            <a:endParaRPr b="1" i="0" sz="5899" u="none" cap="none" strike="noStrike">
              <a:solidFill>
                <a:srgbClr val="121111"/>
              </a:solidFill>
              <a:latin typeface="Montserrat Black"/>
              <a:ea typeface="Montserrat Black"/>
              <a:cs typeface="Montserrat Black"/>
              <a:sym typeface="Montserrat Black"/>
            </a:endParaRPr>
          </a:p>
          <a:p>
            <a:pPr indent="0" lvl="0" marL="0" marR="0" rtl="0" algn="l">
              <a:lnSpc>
                <a:spcPct val="82997"/>
              </a:lnSpc>
              <a:spcBef>
                <a:spcPts val="0"/>
              </a:spcBef>
              <a:spcAft>
                <a:spcPts val="0"/>
              </a:spcAft>
              <a:buNone/>
            </a:pPr>
            <a:r>
              <a:t/>
            </a:r>
            <a:endParaRPr b="1" sz="5199">
              <a:solidFill>
                <a:srgbClr val="121111"/>
              </a:solidFill>
              <a:latin typeface="Montserrat Black"/>
              <a:ea typeface="Montserrat Black"/>
              <a:cs typeface="Montserrat Black"/>
              <a:sym typeface="Montserrat Black"/>
            </a:endParaRPr>
          </a:p>
          <a:p>
            <a:pPr indent="0" lvl="0" marL="0" marR="0" rtl="0" algn="l">
              <a:lnSpc>
                <a:spcPct val="82997"/>
              </a:lnSpc>
              <a:spcBef>
                <a:spcPts val="0"/>
              </a:spcBef>
              <a:spcAft>
                <a:spcPts val="0"/>
              </a:spcAft>
              <a:buNone/>
            </a:pPr>
            <a:r>
              <a:t/>
            </a:r>
            <a:endParaRPr b="1" sz="5199">
              <a:solidFill>
                <a:srgbClr val="121111"/>
              </a:solidFill>
              <a:latin typeface="Montserrat Black"/>
              <a:ea typeface="Montserrat Black"/>
              <a:cs typeface="Montserrat Black"/>
              <a:sym typeface="Montserrat Black"/>
            </a:endParaRPr>
          </a:p>
          <a:p>
            <a:pPr indent="0" lvl="0" marL="0" marR="0" rtl="0" algn="l">
              <a:lnSpc>
                <a:spcPct val="82997"/>
              </a:lnSpc>
              <a:spcBef>
                <a:spcPts val="0"/>
              </a:spcBef>
              <a:spcAft>
                <a:spcPts val="0"/>
              </a:spcAft>
              <a:buNone/>
            </a:pPr>
            <a:r>
              <a:rPr lang="en-US" sz="3799">
                <a:solidFill>
                  <a:srgbClr val="121111"/>
                </a:solidFill>
                <a:latin typeface="Calibri"/>
                <a:ea typeface="Calibri"/>
                <a:cs typeface="Calibri"/>
                <a:sym typeface="Calibri"/>
              </a:rPr>
              <a:t>Novie Claire Rambuyon</a:t>
            </a:r>
            <a:endParaRPr sz="3799">
              <a:solidFill>
                <a:srgbClr val="121111"/>
              </a:solidFill>
              <a:latin typeface="Calibri"/>
              <a:ea typeface="Calibri"/>
              <a:cs typeface="Calibri"/>
              <a:sym typeface="Calibri"/>
            </a:endParaRPr>
          </a:p>
          <a:p>
            <a:pPr indent="0" lvl="0" marL="0" marR="0" rtl="0" algn="l">
              <a:lnSpc>
                <a:spcPct val="82997"/>
              </a:lnSpc>
              <a:spcBef>
                <a:spcPts val="0"/>
              </a:spcBef>
              <a:spcAft>
                <a:spcPts val="0"/>
              </a:spcAft>
              <a:buNone/>
            </a:pPr>
            <a:r>
              <a:rPr lang="en-US" sz="3799">
                <a:solidFill>
                  <a:srgbClr val="121111"/>
                </a:solidFill>
                <a:latin typeface="Calibri"/>
                <a:ea typeface="Calibri"/>
                <a:cs typeface="Calibri"/>
                <a:sym typeface="Calibri"/>
              </a:rPr>
              <a:t>Joseph M. Yap</a:t>
            </a:r>
            <a:endParaRPr sz="3799">
              <a:solidFill>
                <a:srgbClr val="121111"/>
              </a:solidFill>
              <a:latin typeface="Calibri"/>
              <a:ea typeface="Calibri"/>
              <a:cs typeface="Calibri"/>
              <a:sym typeface="Calibri"/>
            </a:endParaRPr>
          </a:p>
          <a:p>
            <a:pPr indent="0" lvl="0" marL="0" marR="0" rtl="0" algn="l">
              <a:lnSpc>
                <a:spcPct val="82997"/>
              </a:lnSpc>
              <a:spcBef>
                <a:spcPts val="0"/>
              </a:spcBef>
              <a:spcAft>
                <a:spcPts val="0"/>
              </a:spcAft>
              <a:buNone/>
            </a:pPr>
            <a:r>
              <a:rPr lang="en-US" sz="3799">
                <a:solidFill>
                  <a:srgbClr val="121111"/>
                </a:solidFill>
                <a:latin typeface="Calibri"/>
                <a:ea typeface="Calibri"/>
                <a:cs typeface="Calibri"/>
                <a:sym typeface="Calibri"/>
              </a:rPr>
              <a:t>Analou P. Duguil</a:t>
            </a:r>
            <a:endParaRPr sz="3799">
              <a:solidFill>
                <a:srgbClr val="121111"/>
              </a:solidFill>
              <a:latin typeface="Calibri"/>
              <a:ea typeface="Calibri"/>
              <a:cs typeface="Calibri"/>
              <a:sym typeface="Calibri"/>
            </a:endParaRPr>
          </a:p>
          <a:p>
            <a:pPr indent="0" lvl="0" marL="0" marR="0" rtl="0" algn="l">
              <a:lnSpc>
                <a:spcPct val="82997"/>
              </a:lnSpc>
              <a:spcBef>
                <a:spcPts val="0"/>
              </a:spcBef>
              <a:spcAft>
                <a:spcPts val="0"/>
              </a:spcAft>
              <a:buNone/>
            </a:pPr>
            <a:r>
              <a:rPr lang="en-US" sz="3799">
                <a:solidFill>
                  <a:srgbClr val="121111"/>
                </a:solidFill>
                <a:latin typeface="Calibri"/>
                <a:ea typeface="Calibri"/>
                <a:cs typeface="Calibri"/>
                <a:sym typeface="Calibri"/>
              </a:rPr>
              <a:t>Jenefer D. Padilla</a:t>
            </a:r>
            <a:endParaRPr sz="3799">
              <a:solidFill>
                <a:srgbClr val="121111"/>
              </a:solidFill>
              <a:latin typeface="Calibri"/>
              <a:ea typeface="Calibri"/>
              <a:cs typeface="Calibri"/>
              <a:sym typeface="Calibri"/>
            </a:endParaRPr>
          </a:p>
          <a:p>
            <a:pPr indent="0" lvl="0" marL="0" marR="0" rtl="0" algn="l">
              <a:lnSpc>
                <a:spcPct val="82997"/>
              </a:lnSpc>
              <a:spcBef>
                <a:spcPts val="0"/>
              </a:spcBef>
              <a:spcAft>
                <a:spcPts val="0"/>
              </a:spcAft>
              <a:buNone/>
            </a:pPr>
            <a:r>
              <a:t/>
            </a:r>
            <a:endParaRPr b="1" sz="5199">
              <a:solidFill>
                <a:srgbClr val="121111"/>
              </a:solidFill>
              <a:latin typeface="Montserrat Black"/>
              <a:ea typeface="Montserrat Black"/>
              <a:cs typeface="Montserrat Black"/>
              <a:sym typeface="Montserrat Black"/>
            </a:endParaRPr>
          </a:p>
          <a:p>
            <a:pPr indent="0" lvl="0" marL="0" marR="0" rtl="0" algn="l">
              <a:lnSpc>
                <a:spcPct val="82997"/>
              </a:lnSpc>
              <a:spcBef>
                <a:spcPts val="0"/>
              </a:spcBef>
              <a:spcAft>
                <a:spcPts val="0"/>
              </a:spcAft>
              <a:buNone/>
            </a:pPr>
            <a:r>
              <a:t/>
            </a:r>
            <a:endParaRPr b="1" sz="5199">
              <a:solidFill>
                <a:srgbClr val="121111"/>
              </a:solidFill>
              <a:latin typeface="Montserrat Black"/>
              <a:ea typeface="Montserrat Black"/>
              <a:cs typeface="Montserrat Black"/>
              <a:sym typeface="Montserrat Black"/>
            </a:endParaRPr>
          </a:p>
        </p:txBody>
      </p:sp>
      <p:pic>
        <p:nvPicPr>
          <p:cNvPr id="92" name="Google Shape;92;p1"/>
          <p:cNvPicPr preferRelativeResize="0"/>
          <p:nvPr/>
        </p:nvPicPr>
        <p:blipFill rotWithShape="1">
          <a:blip r:embed="rId4">
            <a:alphaModFix/>
          </a:blip>
          <a:srcRect b="0" l="0" r="0" t="0"/>
          <a:stretch/>
        </p:blipFill>
        <p:spPr>
          <a:xfrm>
            <a:off x="8197880" y="7243603"/>
            <a:ext cx="2025590" cy="729213"/>
          </a:xfrm>
          <a:prstGeom prst="rect">
            <a:avLst/>
          </a:prstGeom>
          <a:noFill/>
          <a:ln>
            <a:noFill/>
          </a:ln>
        </p:spPr>
      </p:pic>
      <p:cxnSp>
        <p:nvCxnSpPr>
          <p:cNvPr id="93" name="Google Shape;93;p1"/>
          <p:cNvCxnSpPr/>
          <p:nvPr/>
        </p:nvCxnSpPr>
        <p:spPr>
          <a:xfrm>
            <a:off x="1297323" y="7608209"/>
            <a:ext cx="7181714" cy="0"/>
          </a:xfrm>
          <a:prstGeom prst="straightConnector1">
            <a:avLst/>
          </a:prstGeom>
          <a:noFill/>
          <a:ln cap="flat" cmpd="sng" w="85725">
            <a:solidFill>
              <a:srgbClr val="121111"/>
            </a:solidFill>
            <a:prstDash val="solid"/>
            <a:round/>
            <a:headEnd len="sm" w="sm" type="none"/>
            <a:tailEnd len="sm" w="sm" type="none"/>
          </a:ln>
        </p:spPr>
      </p:cxnSp>
      <p:sp>
        <p:nvSpPr>
          <p:cNvPr id="94" name="Google Shape;94;p1"/>
          <p:cNvSpPr txBox="1"/>
          <p:nvPr/>
        </p:nvSpPr>
        <p:spPr>
          <a:xfrm>
            <a:off x="7685400" y="8948393"/>
            <a:ext cx="4974303" cy="396172"/>
          </a:xfrm>
          <a:prstGeom prst="rect">
            <a:avLst/>
          </a:prstGeom>
          <a:noFill/>
          <a:ln>
            <a:noFill/>
          </a:ln>
        </p:spPr>
        <p:txBody>
          <a:bodyPr anchorCtr="0" anchor="t" bIns="0" lIns="0" spcFirstLastPara="1" rIns="0" wrap="square" tIns="0">
            <a:spAutoFit/>
          </a:bodyPr>
          <a:lstStyle/>
          <a:p>
            <a:pPr indent="0" lvl="0" marL="0" marR="0" rtl="0" algn="r">
              <a:lnSpc>
                <a:spcPct val="140000"/>
              </a:lnSpc>
              <a:spcBef>
                <a:spcPts val="0"/>
              </a:spcBef>
              <a:spcAft>
                <a:spcPts val="0"/>
              </a:spcAft>
              <a:buNone/>
            </a:pPr>
            <a:r>
              <a:rPr b="0" i="0" lang="en-US" sz="2400" u="none" cap="none" strike="noStrike">
                <a:solidFill>
                  <a:srgbClr val="FFF5EE"/>
                </a:solidFill>
                <a:latin typeface="Montserrat"/>
                <a:ea typeface="Montserrat"/>
                <a:cs typeface="Montserrat"/>
                <a:sym typeface="Montserrat"/>
              </a:rPr>
              <a:t>UniLibNSCD Conference| 2023</a:t>
            </a:r>
            <a:endParaRPr/>
          </a:p>
        </p:txBody>
      </p:sp>
      <p:sp>
        <p:nvSpPr>
          <p:cNvPr id="95" name="Google Shape;95;p1"/>
          <p:cNvSpPr txBox="1"/>
          <p:nvPr/>
        </p:nvSpPr>
        <p:spPr>
          <a:xfrm>
            <a:off x="774648" y="7245206"/>
            <a:ext cx="9489600" cy="363000"/>
          </a:xfrm>
          <a:prstGeom prst="rect">
            <a:avLst/>
          </a:prstGeom>
          <a:noFill/>
          <a:ln>
            <a:noFill/>
          </a:ln>
        </p:spPr>
        <p:txBody>
          <a:bodyPr anchorCtr="0" anchor="t" bIns="0" lIns="0" spcFirstLastPara="1" rIns="0" wrap="square" tIns="0">
            <a:spAutoFit/>
          </a:bodyPr>
          <a:lstStyle/>
          <a:p>
            <a:pPr indent="0" lvl="0" marL="0" marR="0" rtl="0" algn="l">
              <a:lnSpc>
                <a:spcPct val="139991"/>
              </a:lnSpc>
              <a:spcBef>
                <a:spcPts val="0"/>
              </a:spcBef>
              <a:spcAft>
                <a:spcPts val="0"/>
              </a:spcAft>
              <a:buNone/>
            </a:pPr>
            <a:r>
              <a:rPr b="0" i="0" lang="en-US" sz="2358" u="none" cap="none" strike="noStrike">
                <a:solidFill>
                  <a:srgbClr val="121111"/>
                </a:solidFill>
                <a:latin typeface="Montserrat"/>
                <a:ea typeface="Montserrat"/>
                <a:cs typeface="Montserrat"/>
                <a:sym typeface="Montserrat"/>
              </a:rPr>
              <a:t>University of Perpetual Help System - Binan </a:t>
            </a:r>
            <a:endParaRPr/>
          </a:p>
        </p:txBody>
      </p:sp>
      <p:sp>
        <p:nvSpPr>
          <p:cNvPr id="96" name="Google Shape;96;p1"/>
          <p:cNvSpPr txBox="1"/>
          <p:nvPr/>
        </p:nvSpPr>
        <p:spPr>
          <a:xfrm>
            <a:off x="734435" y="8891619"/>
            <a:ext cx="3497551" cy="473127"/>
          </a:xfrm>
          <a:prstGeom prst="rect">
            <a:avLst/>
          </a:prstGeom>
          <a:noFill/>
          <a:ln>
            <a:noFill/>
          </a:ln>
        </p:spPr>
        <p:txBody>
          <a:bodyPr anchorCtr="0" anchor="t" bIns="0" lIns="0" spcFirstLastPara="1" rIns="0" wrap="square" tIns="0">
            <a:spAutoFit/>
          </a:bodyPr>
          <a:lstStyle/>
          <a:p>
            <a:pPr indent="0" lvl="0" marL="0" marR="0" rtl="0" algn="l">
              <a:lnSpc>
                <a:spcPct val="140043"/>
              </a:lnSpc>
              <a:spcBef>
                <a:spcPts val="0"/>
              </a:spcBef>
              <a:spcAft>
                <a:spcPts val="0"/>
              </a:spcAft>
              <a:buNone/>
            </a:pPr>
            <a:r>
              <a:rPr b="0" i="0" lang="en-US" sz="2747" u="none" cap="none" strike="noStrike">
                <a:solidFill>
                  <a:srgbClr val="FFF5EE"/>
                </a:solidFill>
                <a:latin typeface="Montserrat"/>
                <a:ea typeface="Montserrat"/>
                <a:cs typeface="Montserrat"/>
                <a:sym typeface="Montserrat"/>
              </a:rPr>
              <a:t>Presented by</a:t>
            </a:r>
            <a:endParaRPr/>
          </a:p>
        </p:txBody>
      </p:sp>
      <p:sp>
        <p:nvSpPr>
          <p:cNvPr id="97" name="Google Shape;97;p1"/>
          <p:cNvSpPr txBox="1"/>
          <p:nvPr/>
        </p:nvSpPr>
        <p:spPr>
          <a:xfrm>
            <a:off x="3185556" y="8891619"/>
            <a:ext cx="4667782" cy="473188"/>
          </a:xfrm>
          <a:prstGeom prst="rect">
            <a:avLst/>
          </a:prstGeom>
          <a:noFill/>
          <a:ln>
            <a:noFill/>
          </a:ln>
        </p:spPr>
        <p:txBody>
          <a:bodyPr anchorCtr="0" anchor="t" bIns="0" lIns="0" spcFirstLastPara="1" rIns="0" wrap="square" tIns="0">
            <a:spAutoFit/>
          </a:bodyPr>
          <a:lstStyle/>
          <a:p>
            <a:pPr indent="0" lvl="0" marL="0" marR="0" rtl="0" algn="l">
              <a:lnSpc>
                <a:spcPct val="140021"/>
              </a:lnSpc>
              <a:spcBef>
                <a:spcPts val="0"/>
              </a:spcBef>
              <a:spcAft>
                <a:spcPts val="0"/>
              </a:spcAft>
              <a:buNone/>
            </a:pPr>
            <a:r>
              <a:rPr b="0" i="0" lang="en-US" sz="2741" u="none" cap="none" strike="noStrike">
                <a:solidFill>
                  <a:srgbClr val="C57849"/>
                </a:solidFill>
                <a:latin typeface="Montserrat Black"/>
                <a:ea typeface="Montserrat Black"/>
                <a:cs typeface="Montserrat Black"/>
                <a:sym typeface="Montserrat Black"/>
              </a:rPr>
              <a:t>Novie Claire Rambuyon</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5EE"/>
        </a:solidFill>
      </p:bgPr>
    </p:bg>
    <p:spTree>
      <p:nvGrpSpPr>
        <p:cNvPr id="227" name="Shape 227"/>
        <p:cNvGrpSpPr/>
        <p:nvPr/>
      </p:nvGrpSpPr>
      <p:grpSpPr>
        <a:xfrm>
          <a:off x="0" y="0"/>
          <a:ext cx="0" cy="0"/>
          <a:chOff x="0" y="0"/>
          <a:chExt cx="0" cy="0"/>
        </a:xfrm>
      </p:grpSpPr>
      <p:grpSp>
        <p:nvGrpSpPr>
          <p:cNvPr id="228" name="Google Shape;228;p10"/>
          <p:cNvGrpSpPr/>
          <p:nvPr/>
        </p:nvGrpSpPr>
        <p:grpSpPr>
          <a:xfrm>
            <a:off x="646206" y="611310"/>
            <a:ext cx="16995587" cy="8948933"/>
            <a:chOff x="0" y="-57150"/>
            <a:chExt cx="4476204" cy="2356921"/>
          </a:xfrm>
        </p:grpSpPr>
        <p:sp>
          <p:nvSpPr>
            <p:cNvPr id="229" name="Google Shape;229;p10"/>
            <p:cNvSpPr/>
            <p:nvPr/>
          </p:nvSpPr>
          <p:spPr>
            <a:xfrm>
              <a:off x="0" y="0"/>
              <a:ext cx="4476204" cy="2299771"/>
            </a:xfrm>
            <a:custGeom>
              <a:rect b="b" l="l" r="r" t="t"/>
              <a:pathLst>
                <a:path extrusionOk="0" h="2299771" w="4476204">
                  <a:moveTo>
                    <a:pt x="0" y="0"/>
                  </a:moveTo>
                  <a:lnTo>
                    <a:pt x="4476204" y="0"/>
                  </a:lnTo>
                  <a:lnTo>
                    <a:pt x="4476204" y="2299771"/>
                  </a:lnTo>
                  <a:lnTo>
                    <a:pt x="0" y="2299771"/>
                  </a:lnTo>
                  <a:close/>
                </a:path>
              </a:pathLst>
            </a:custGeom>
            <a:solidFill>
              <a:srgbClr val="000000">
                <a:alpha val="0"/>
              </a:srgbClr>
            </a:solidFill>
            <a:ln cap="sq" cmpd="sng" w="38100">
              <a:solidFill>
                <a:srgbClr val="121111"/>
              </a:solidFill>
              <a:prstDash val="solid"/>
              <a:miter lim="8000"/>
              <a:headEnd len="sm" w="sm" type="none"/>
              <a:tailEnd len="sm" w="sm" type="none"/>
            </a:ln>
          </p:spPr>
        </p:sp>
        <p:sp>
          <p:nvSpPr>
            <p:cNvPr id="230" name="Google Shape;230;p10"/>
            <p:cNvSpPr txBox="1"/>
            <p:nvPr/>
          </p:nvSpPr>
          <p:spPr>
            <a:xfrm>
              <a:off x="0" y="-57150"/>
              <a:ext cx="812800" cy="869950"/>
            </a:xfrm>
            <a:prstGeom prst="rect">
              <a:avLst/>
            </a:prstGeom>
            <a:noFill/>
            <a:ln>
              <a:noFill/>
            </a:ln>
          </p:spPr>
          <p:txBody>
            <a:bodyPr anchorCtr="0" anchor="ctr" bIns="50800" lIns="50800" spcFirstLastPara="1" rIns="50800" wrap="square" tIns="50800">
              <a:noAutofit/>
            </a:bodyPr>
            <a:lstStyle/>
            <a:p>
              <a:pPr indent="0" lvl="0" marL="0" marR="0" rtl="0" algn="ctr">
                <a:lnSpc>
                  <a:spcPct val="18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231" name="Google Shape;231;p10"/>
          <p:cNvGrpSpPr/>
          <p:nvPr/>
        </p:nvGrpSpPr>
        <p:grpSpPr>
          <a:xfrm>
            <a:off x="646206" y="509767"/>
            <a:ext cx="16995587" cy="3303087"/>
            <a:chOff x="0" y="-57150"/>
            <a:chExt cx="4476204" cy="869950"/>
          </a:xfrm>
        </p:grpSpPr>
        <p:sp>
          <p:nvSpPr>
            <p:cNvPr id="232" name="Google Shape;232;p10"/>
            <p:cNvSpPr/>
            <p:nvPr/>
          </p:nvSpPr>
          <p:spPr>
            <a:xfrm>
              <a:off x="0" y="0"/>
              <a:ext cx="4476204" cy="318096"/>
            </a:xfrm>
            <a:custGeom>
              <a:rect b="b" l="l" r="r" t="t"/>
              <a:pathLst>
                <a:path extrusionOk="0" h="318096" w="4476204">
                  <a:moveTo>
                    <a:pt x="0" y="0"/>
                  </a:moveTo>
                  <a:lnTo>
                    <a:pt x="4476204" y="0"/>
                  </a:lnTo>
                  <a:lnTo>
                    <a:pt x="4476204" y="318096"/>
                  </a:lnTo>
                  <a:lnTo>
                    <a:pt x="0" y="318096"/>
                  </a:lnTo>
                  <a:close/>
                </a:path>
              </a:pathLst>
            </a:custGeom>
            <a:solidFill>
              <a:srgbClr val="121111"/>
            </a:solidFill>
            <a:ln>
              <a:noFill/>
            </a:ln>
          </p:spPr>
        </p:sp>
        <p:sp>
          <p:nvSpPr>
            <p:cNvPr id="233" name="Google Shape;233;p10"/>
            <p:cNvSpPr txBox="1"/>
            <p:nvPr/>
          </p:nvSpPr>
          <p:spPr>
            <a:xfrm>
              <a:off x="0" y="-57150"/>
              <a:ext cx="812800" cy="869950"/>
            </a:xfrm>
            <a:prstGeom prst="rect">
              <a:avLst/>
            </a:prstGeom>
            <a:noFill/>
            <a:ln>
              <a:noFill/>
            </a:ln>
          </p:spPr>
          <p:txBody>
            <a:bodyPr anchorCtr="0" anchor="ctr" bIns="50800" lIns="50800" spcFirstLastPara="1" rIns="50800" wrap="square" tIns="50800">
              <a:noAutofit/>
            </a:bodyPr>
            <a:lstStyle/>
            <a:p>
              <a:pPr indent="0" lvl="0" marL="0" marR="0" rtl="0" algn="ctr">
                <a:lnSpc>
                  <a:spcPct val="18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34" name="Google Shape;234;p10"/>
          <p:cNvSpPr/>
          <p:nvPr/>
        </p:nvSpPr>
        <p:spPr>
          <a:xfrm>
            <a:off x="4506289" y="1934527"/>
            <a:ext cx="13135504" cy="7625715"/>
          </a:xfrm>
          <a:custGeom>
            <a:rect b="b" l="l" r="r" t="t"/>
            <a:pathLst>
              <a:path extrusionOk="0" h="7625715" w="13135504">
                <a:moveTo>
                  <a:pt x="0" y="0"/>
                </a:moveTo>
                <a:lnTo>
                  <a:pt x="13135505" y="0"/>
                </a:lnTo>
                <a:lnTo>
                  <a:pt x="13135505" y="7625715"/>
                </a:lnTo>
                <a:lnTo>
                  <a:pt x="0" y="7625715"/>
                </a:lnTo>
                <a:lnTo>
                  <a:pt x="0" y="0"/>
                </a:lnTo>
                <a:close/>
              </a:path>
            </a:pathLst>
          </a:custGeom>
          <a:blipFill rotWithShape="1">
            <a:blip r:embed="rId3">
              <a:alphaModFix/>
            </a:blip>
            <a:stretch>
              <a:fillRect b="0" l="0" r="0" t="0"/>
            </a:stretch>
          </a:blipFill>
          <a:ln>
            <a:noFill/>
          </a:ln>
        </p:spPr>
      </p:sp>
      <p:sp>
        <p:nvSpPr>
          <p:cNvPr id="235" name="Google Shape;235;p10"/>
          <p:cNvSpPr txBox="1"/>
          <p:nvPr/>
        </p:nvSpPr>
        <p:spPr>
          <a:xfrm>
            <a:off x="12284997" y="1093152"/>
            <a:ext cx="4974303" cy="396172"/>
          </a:xfrm>
          <a:prstGeom prst="rect">
            <a:avLst/>
          </a:prstGeom>
          <a:noFill/>
          <a:ln>
            <a:noFill/>
          </a:ln>
        </p:spPr>
        <p:txBody>
          <a:bodyPr anchorCtr="0" anchor="t" bIns="0" lIns="0" spcFirstLastPara="1" rIns="0" wrap="square" tIns="0">
            <a:spAutoFit/>
          </a:bodyPr>
          <a:lstStyle/>
          <a:p>
            <a:pPr indent="0" lvl="0" marL="0" marR="0" rtl="0" algn="r">
              <a:lnSpc>
                <a:spcPct val="140000"/>
              </a:lnSpc>
              <a:spcBef>
                <a:spcPts val="0"/>
              </a:spcBef>
              <a:spcAft>
                <a:spcPts val="0"/>
              </a:spcAft>
              <a:buNone/>
            </a:pPr>
            <a:r>
              <a:rPr b="0" i="0" lang="en-US" sz="2400" u="none" cap="none" strike="noStrike">
                <a:solidFill>
                  <a:srgbClr val="FFF5EE"/>
                </a:solidFill>
                <a:latin typeface="Montserrat"/>
                <a:ea typeface="Montserrat"/>
                <a:cs typeface="Montserrat"/>
                <a:sym typeface="Montserrat"/>
              </a:rPr>
              <a:t>UniLibNSCD Conference| 2023</a:t>
            </a:r>
            <a:endParaRPr/>
          </a:p>
        </p:txBody>
      </p:sp>
      <p:sp>
        <p:nvSpPr>
          <p:cNvPr id="236" name="Google Shape;236;p10"/>
          <p:cNvSpPr txBox="1"/>
          <p:nvPr/>
        </p:nvSpPr>
        <p:spPr>
          <a:xfrm>
            <a:off x="1297323" y="1074182"/>
            <a:ext cx="3497551" cy="473127"/>
          </a:xfrm>
          <a:prstGeom prst="rect">
            <a:avLst/>
          </a:prstGeom>
          <a:noFill/>
          <a:ln>
            <a:noFill/>
          </a:ln>
        </p:spPr>
        <p:txBody>
          <a:bodyPr anchorCtr="0" anchor="t" bIns="0" lIns="0" spcFirstLastPara="1" rIns="0" wrap="square" tIns="0">
            <a:spAutoFit/>
          </a:bodyPr>
          <a:lstStyle/>
          <a:p>
            <a:pPr indent="0" lvl="0" marL="0" marR="0" rtl="0" algn="l">
              <a:lnSpc>
                <a:spcPct val="140043"/>
              </a:lnSpc>
              <a:spcBef>
                <a:spcPts val="0"/>
              </a:spcBef>
              <a:spcAft>
                <a:spcPts val="0"/>
              </a:spcAft>
              <a:buNone/>
            </a:pPr>
            <a:r>
              <a:rPr b="0" i="0" lang="en-US" sz="2747" u="none" cap="none" strike="noStrike">
                <a:solidFill>
                  <a:srgbClr val="FFF5EE"/>
                </a:solidFill>
                <a:latin typeface="Montserrat"/>
                <a:ea typeface="Montserrat"/>
                <a:cs typeface="Montserrat"/>
                <a:sym typeface="Montserrat"/>
              </a:rPr>
              <a:t>Presented by</a:t>
            </a:r>
            <a:endParaRPr/>
          </a:p>
        </p:txBody>
      </p:sp>
      <p:sp>
        <p:nvSpPr>
          <p:cNvPr id="237" name="Google Shape;237;p10"/>
          <p:cNvSpPr txBox="1"/>
          <p:nvPr/>
        </p:nvSpPr>
        <p:spPr>
          <a:xfrm>
            <a:off x="3811255" y="1074102"/>
            <a:ext cx="4886142" cy="473188"/>
          </a:xfrm>
          <a:prstGeom prst="rect">
            <a:avLst/>
          </a:prstGeom>
          <a:noFill/>
          <a:ln>
            <a:noFill/>
          </a:ln>
        </p:spPr>
        <p:txBody>
          <a:bodyPr anchorCtr="0" anchor="t" bIns="0" lIns="0" spcFirstLastPara="1" rIns="0" wrap="square" tIns="0">
            <a:spAutoFit/>
          </a:bodyPr>
          <a:lstStyle/>
          <a:p>
            <a:pPr indent="0" lvl="0" marL="0" marR="0" rtl="0" algn="l">
              <a:lnSpc>
                <a:spcPct val="140021"/>
              </a:lnSpc>
              <a:spcBef>
                <a:spcPts val="0"/>
              </a:spcBef>
              <a:spcAft>
                <a:spcPts val="0"/>
              </a:spcAft>
              <a:buNone/>
            </a:pPr>
            <a:r>
              <a:rPr b="0" i="0" lang="en-US" sz="2741" u="none" cap="none" strike="noStrike">
                <a:solidFill>
                  <a:srgbClr val="C57849"/>
                </a:solidFill>
                <a:latin typeface="Montserrat Black"/>
                <a:ea typeface="Montserrat Black"/>
                <a:cs typeface="Montserrat Black"/>
                <a:sym typeface="Montserrat Black"/>
              </a:rPr>
              <a:t>Novie Claire Rambuyon</a:t>
            </a:r>
            <a:endParaRPr/>
          </a:p>
        </p:txBody>
      </p:sp>
      <p:sp>
        <p:nvSpPr>
          <p:cNvPr id="238" name="Google Shape;238;p10"/>
          <p:cNvSpPr txBox="1"/>
          <p:nvPr/>
        </p:nvSpPr>
        <p:spPr>
          <a:xfrm>
            <a:off x="871906" y="3934514"/>
            <a:ext cx="3634383" cy="2462365"/>
          </a:xfrm>
          <a:prstGeom prst="rect">
            <a:avLst/>
          </a:prstGeom>
          <a:noFill/>
          <a:ln>
            <a:noFill/>
          </a:ln>
        </p:spPr>
        <p:txBody>
          <a:bodyPr anchorCtr="0" anchor="t" bIns="0" lIns="0" spcFirstLastPara="1" rIns="0" wrap="square" tIns="0">
            <a:spAutoFit/>
          </a:bodyPr>
          <a:lstStyle/>
          <a:p>
            <a:pPr indent="0" lvl="0" marL="0" marR="0" rtl="0" algn="just">
              <a:lnSpc>
                <a:spcPct val="140014"/>
              </a:lnSpc>
              <a:spcBef>
                <a:spcPts val="0"/>
              </a:spcBef>
              <a:spcAft>
                <a:spcPts val="0"/>
              </a:spcAft>
              <a:buNone/>
            </a:pPr>
            <a:r>
              <a:rPr b="0" i="0" lang="en-US" sz="2799" u="none" cap="none" strike="noStrike">
                <a:solidFill>
                  <a:srgbClr val="000000"/>
                </a:solidFill>
                <a:latin typeface="Arial"/>
                <a:ea typeface="Arial"/>
                <a:cs typeface="Arial"/>
                <a:sym typeface="Arial"/>
              </a:rPr>
              <a:t>Respondents’ Level </a:t>
            </a:r>
            <a:endParaRPr/>
          </a:p>
          <a:p>
            <a:pPr indent="0" lvl="0" marL="0" marR="0" rtl="0" algn="just">
              <a:lnSpc>
                <a:spcPct val="140014"/>
              </a:lnSpc>
              <a:spcBef>
                <a:spcPts val="0"/>
              </a:spcBef>
              <a:spcAft>
                <a:spcPts val="0"/>
              </a:spcAft>
              <a:buNone/>
            </a:pPr>
            <a:r>
              <a:rPr b="0" i="0" lang="en-US" sz="2799" u="none" cap="none" strike="noStrike">
                <a:solidFill>
                  <a:srgbClr val="000000"/>
                </a:solidFill>
                <a:latin typeface="Arial"/>
                <a:ea typeface="Arial"/>
                <a:cs typeface="Arial"/>
                <a:sym typeface="Arial"/>
              </a:rPr>
              <a:t>of Professional </a:t>
            </a:r>
            <a:endParaRPr/>
          </a:p>
          <a:p>
            <a:pPr indent="0" lvl="0" marL="0" marR="0" rtl="0" algn="just">
              <a:lnSpc>
                <a:spcPct val="140014"/>
              </a:lnSpc>
              <a:spcBef>
                <a:spcPts val="0"/>
              </a:spcBef>
              <a:spcAft>
                <a:spcPts val="0"/>
              </a:spcAft>
              <a:buNone/>
            </a:pPr>
            <a:r>
              <a:rPr b="0" i="0" lang="en-US" sz="2799" u="none" cap="none" strike="noStrike">
                <a:solidFill>
                  <a:srgbClr val="000000"/>
                </a:solidFill>
                <a:latin typeface="Arial"/>
                <a:ea typeface="Arial"/>
                <a:cs typeface="Arial"/>
                <a:sym typeface="Arial"/>
              </a:rPr>
              <a:t>Competencies: </a:t>
            </a:r>
            <a:endParaRPr/>
          </a:p>
          <a:p>
            <a:pPr indent="0" lvl="0" marL="0" marR="0" rtl="0" algn="just">
              <a:lnSpc>
                <a:spcPct val="140014"/>
              </a:lnSpc>
              <a:spcBef>
                <a:spcPts val="0"/>
              </a:spcBef>
              <a:spcAft>
                <a:spcPts val="0"/>
              </a:spcAft>
              <a:buNone/>
            </a:pPr>
            <a:r>
              <a:rPr b="0" i="0" lang="en-US" sz="2799" u="none" cap="none" strike="noStrike">
                <a:solidFill>
                  <a:srgbClr val="000000"/>
                </a:solidFill>
                <a:latin typeface="Arial"/>
                <a:ea typeface="Arial"/>
                <a:cs typeface="Arial"/>
                <a:sym typeface="Arial"/>
              </a:rPr>
              <a:t>Managing </a:t>
            </a:r>
            <a:endParaRPr/>
          </a:p>
          <a:p>
            <a:pPr indent="0" lvl="0" marL="0" marR="0" rtl="0" algn="just">
              <a:lnSpc>
                <a:spcPct val="140014"/>
              </a:lnSpc>
              <a:spcBef>
                <a:spcPts val="0"/>
              </a:spcBef>
              <a:spcAft>
                <a:spcPts val="0"/>
              </a:spcAft>
              <a:buNone/>
            </a:pPr>
            <a:r>
              <a:rPr b="0" i="0" lang="en-US" sz="2799" u="none" cap="none" strike="noStrike">
                <a:solidFill>
                  <a:srgbClr val="000000"/>
                </a:solidFill>
                <a:latin typeface="Arial"/>
                <a:ea typeface="Arial"/>
                <a:cs typeface="Arial"/>
                <a:sym typeface="Arial"/>
              </a:rPr>
              <a:t>Information Services</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5EE"/>
        </a:solidFill>
      </p:bgPr>
    </p:bg>
    <p:spTree>
      <p:nvGrpSpPr>
        <p:cNvPr id="242" name="Shape 242"/>
        <p:cNvGrpSpPr/>
        <p:nvPr/>
      </p:nvGrpSpPr>
      <p:grpSpPr>
        <a:xfrm>
          <a:off x="0" y="0"/>
          <a:ext cx="0" cy="0"/>
          <a:chOff x="0" y="0"/>
          <a:chExt cx="0" cy="0"/>
        </a:xfrm>
      </p:grpSpPr>
      <p:grpSp>
        <p:nvGrpSpPr>
          <p:cNvPr id="243" name="Google Shape;243;p11"/>
          <p:cNvGrpSpPr/>
          <p:nvPr/>
        </p:nvGrpSpPr>
        <p:grpSpPr>
          <a:xfrm>
            <a:off x="646206" y="611310"/>
            <a:ext cx="16995587" cy="8948933"/>
            <a:chOff x="0" y="-57150"/>
            <a:chExt cx="4476204" cy="2356921"/>
          </a:xfrm>
        </p:grpSpPr>
        <p:sp>
          <p:nvSpPr>
            <p:cNvPr id="244" name="Google Shape;244;p11"/>
            <p:cNvSpPr/>
            <p:nvPr/>
          </p:nvSpPr>
          <p:spPr>
            <a:xfrm>
              <a:off x="0" y="0"/>
              <a:ext cx="4476204" cy="2299771"/>
            </a:xfrm>
            <a:custGeom>
              <a:rect b="b" l="l" r="r" t="t"/>
              <a:pathLst>
                <a:path extrusionOk="0" h="2299771" w="4476204">
                  <a:moveTo>
                    <a:pt x="0" y="0"/>
                  </a:moveTo>
                  <a:lnTo>
                    <a:pt x="4476204" y="0"/>
                  </a:lnTo>
                  <a:lnTo>
                    <a:pt x="4476204" y="2299771"/>
                  </a:lnTo>
                  <a:lnTo>
                    <a:pt x="0" y="2299771"/>
                  </a:lnTo>
                  <a:close/>
                </a:path>
              </a:pathLst>
            </a:custGeom>
            <a:solidFill>
              <a:srgbClr val="000000">
                <a:alpha val="0"/>
              </a:srgbClr>
            </a:solidFill>
            <a:ln cap="sq" cmpd="sng" w="38100">
              <a:solidFill>
                <a:srgbClr val="121111"/>
              </a:solidFill>
              <a:prstDash val="solid"/>
              <a:miter lim="8000"/>
              <a:headEnd len="sm" w="sm" type="none"/>
              <a:tailEnd len="sm" w="sm" type="none"/>
            </a:ln>
          </p:spPr>
        </p:sp>
        <p:sp>
          <p:nvSpPr>
            <p:cNvPr id="245" name="Google Shape;245;p11"/>
            <p:cNvSpPr txBox="1"/>
            <p:nvPr/>
          </p:nvSpPr>
          <p:spPr>
            <a:xfrm>
              <a:off x="0" y="-57150"/>
              <a:ext cx="812800" cy="869950"/>
            </a:xfrm>
            <a:prstGeom prst="rect">
              <a:avLst/>
            </a:prstGeom>
            <a:noFill/>
            <a:ln>
              <a:noFill/>
            </a:ln>
          </p:spPr>
          <p:txBody>
            <a:bodyPr anchorCtr="0" anchor="ctr" bIns="50800" lIns="50800" spcFirstLastPara="1" rIns="50800" wrap="square" tIns="50800">
              <a:noAutofit/>
            </a:bodyPr>
            <a:lstStyle/>
            <a:p>
              <a:pPr indent="0" lvl="0" marL="0" marR="0" rtl="0" algn="ctr">
                <a:lnSpc>
                  <a:spcPct val="18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246" name="Google Shape;246;p11"/>
          <p:cNvGrpSpPr/>
          <p:nvPr/>
        </p:nvGrpSpPr>
        <p:grpSpPr>
          <a:xfrm>
            <a:off x="646206" y="509767"/>
            <a:ext cx="16995587" cy="3303087"/>
            <a:chOff x="0" y="-57150"/>
            <a:chExt cx="4476204" cy="869950"/>
          </a:xfrm>
        </p:grpSpPr>
        <p:sp>
          <p:nvSpPr>
            <p:cNvPr id="247" name="Google Shape;247;p11"/>
            <p:cNvSpPr/>
            <p:nvPr/>
          </p:nvSpPr>
          <p:spPr>
            <a:xfrm>
              <a:off x="0" y="0"/>
              <a:ext cx="4476204" cy="318096"/>
            </a:xfrm>
            <a:custGeom>
              <a:rect b="b" l="l" r="r" t="t"/>
              <a:pathLst>
                <a:path extrusionOk="0" h="318096" w="4476204">
                  <a:moveTo>
                    <a:pt x="0" y="0"/>
                  </a:moveTo>
                  <a:lnTo>
                    <a:pt x="4476204" y="0"/>
                  </a:lnTo>
                  <a:lnTo>
                    <a:pt x="4476204" y="318096"/>
                  </a:lnTo>
                  <a:lnTo>
                    <a:pt x="0" y="318096"/>
                  </a:lnTo>
                  <a:close/>
                </a:path>
              </a:pathLst>
            </a:custGeom>
            <a:solidFill>
              <a:srgbClr val="121111"/>
            </a:solidFill>
            <a:ln>
              <a:noFill/>
            </a:ln>
          </p:spPr>
        </p:sp>
        <p:sp>
          <p:nvSpPr>
            <p:cNvPr id="248" name="Google Shape;248;p11"/>
            <p:cNvSpPr txBox="1"/>
            <p:nvPr/>
          </p:nvSpPr>
          <p:spPr>
            <a:xfrm>
              <a:off x="0" y="-57150"/>
              <a:ext cx="812800" cy="869950"/>
            </a:xfrm>
            <a:prstGeom prst="rect">
              <a:avLst/>
            </a:prstGeom>
            <a:noFill/>
            <a:ln>
              <a:noFill/>
            </a:ln>
          </p:spPr>
          <p:txBody>
            <a:bodyPr anchorCtr="0" anchor="ctr" bIns="50800" lIns="50800" spcFirstLastPara="1" rIns="50800" wrap="square" tIns="50800">
              <a:noAutofit/>
            </a:bodyPr>
            <a:lstStyle/>
            <a:p>
              <a:pPr indent="0" lvl="0" marL="0" marR="0" rtl="0" algn="ctr">
                <a:lnSpc>
                  <a:spcPct val="18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49" name="Google Shape;249;p11"/>
          <p:cNvSpPr/>
          <p:nvPr/>
        </p:nvSpPr>
        <p:spPr>
          <a:xfrm>
            <a:off x="1297323" y="2752142"/>
            <a:ext cx="15811580" cy="6718658"/>
          </a:xfrm>
          <a:custGeom>
            <a:rect b="b" l="l" r="r" t="t"/>
            <a:pathLst>
              <a:path extrusionOk="0" h="6718658" w="15811580">
                <a:moveTo>
                  <a:pt x="0" y="0"/>
                </a:moveTo>
                <a:lnTo>
                  <a:pt x="15811579" y="0"/>
                </a:lnTo>
                <a:lnTo>
                  <a:pt x="15811579" y="6718659"/>
                </a:lnTo>
                <a:lnTo>
                  <a:pt x="0" y="6718659"/>
                </a:lnTo>
                <a:lnTo>
                  <a:pt x="0" y="0"/>
                </a:lnTo>
                <a:close/>
              </a:path>
            </a:pathLst>
          </a:custGeom>
          <a:blipFill rotWithShape="1">
            <a:blip r:embed="rId3">
              <a:alphaModFix/>
            </a:blip>
            <a:stretch>
              <a:fillRect b="0" l="0" r="0" t="0"/>
            </a:stretch>
          </a:blipFill>
          <a:ln>
            <a:noFill/>
          </a:ln>
        </p:spPr>
      </p:sp>
      <p:sp>
        <p:nvSpPr>
          <p:cNvPr id="250" name="Google Shape;250;p11"/>
          <p:cNvSpPr txBox="1"/>
          <p:nvPr/>
        </p:nvSpPr>
        <p:spPr>
          <a:xfrm>
            <a:off x="12284997" y="1093152"/>
            <a:ext cx="4974303" cy="396172"/>
          </a:xfrm>
          <a:prstGeom prst="rect">
            <a:avLst/>
          </a:prstGeom>
          <a:noFill/>
          <a:ln>
            <a:noFill/>
          </a:ln>
        </p:spPr>
        <p:txBody>
          <a:bodyPr anchorCtr="0" anchor="t" bIns="0" lIns="0" spcFirstLastPara="1" rIns="0" wrap="square" tIns="0">
            <a:spAutoFit/>
          </a:bodyPr>
          <a:lstStyle/>
          <a:p>
            <a:pPr indent="0" lvl="0" marL="0" marR="0" rtl="0" algn="r">
              <a:lnSpc>
                <a:spcPct val="140000"/>
              </a:lnSpc>
              <a:spcBef>
                <a:spcPts val="0"/>
              </a:spcBef>
              <a:spcAft>
                <a:spcPts val="0"/>
              </a:spcAft>
              <a:buNone/>
            </a:pPr>
            <a:r>
              <a:rPr b="0" i="0" lang="en-US" sz="2400" u="none" cap="none" strike="noStrike">
                <a:solidFill>
                  <a:srgbClr val="FFF5EE"/>
                </a:solidFill>
                <a:latin typeface="Montserrat"/>
                <a:ea typeface="Montserrat"/>
                <a:cs typeface="Montserrat"/>
                <a:sym typeface="Montserrat"/>
              </a:rPr>
              <a:t>UniLibNSCD Conference| 2023</a:t>
            </a:r>
            <a:endParaRPr/>
          </a:p>
        </p:txBody>
      </p:sp>
      <p:sp>
        <p:nvSpPr>
          <p:cNvPr id="251" name="Google Shape;251;p11"/>
          <p:cNvSpPr txBox="1"/>
          <p:nvPr/>
        </p:nvSpPr>
        <p:spPr>
          <a:xfrm>
            <a:off x="1297323" y="1074182"/>
            <a:ext cx="3497551" cy="473127"/>
          </a:xfrm>
          <a:prstGeom prst="rect">
            <a:avLst/>
          </a:prstGeom>
          <a:noFill/>
          <a:ln>
            <a:noFill/>
          </a:ln>
        </p:spPr>
        <p:txBody>
          <a:bodyPr anchorCtr="0" anchor="t" bIns="0" lIns="0" spcFirstLastPara="1" rIns="0" wrap="square" tIns="0">
            <a:spAutoFit/>
          </a:bodyPr>
          <a:lstStyle/>
          <a:p>
            <a:pPr indent="0" lvl="0" marL="0" marR="0" rtl="0" algn="l">
              <a:lnSpc>
                <a:spcPct val="140043"/>
              </a:lnSpc>
              <a:spcBef>
                <a:spcPts val="0"/>
              </a:spcBef>
              <a:spcAft>
                <a:spcPts val="0"/>
              </a:spcAft>
              <a:buNone/>
            </a:pPr>
            <a:r>
              <a:rPr b="0" i="0" lang="en-US" sz="2747" u="none" cap="none" strike="noStrike">
                <a:solidFill>
                  <a:srgbClr val="FFF5EE"/>
                </a:solidFill>
                <a:latin typeface="Montserrat"/>
                <a:ea typeface="Montserrat"/>
                <a:cs typeface="Montserrat"/>
                <a:sym typeface="Montserrat"/>
              </a:rPr>
              <a:t>Presented by</a:t>
            </a:r>
            <a:endParaRPr/>
          </a:p>
        </p:txBody>
      </p:sp>
      <p:sp>
        <p:nvSpPr>
          <p:cNvPr id="252" name="Google Shape;252;p11"/>
          <p:cNvSpPr txBox="1"/>
          <p:nvPr/>
        </p:nvSpPr>
        <p:spPr>
          <a:xfrm>
            <a:off x="3811255" y="1074102"/>
            <a:ext cx="4886142" cy="473188"/>
          </a:xfrm>
          <a:prstGeom prst="rect">
            <a:avLst/>
          </a:prstGeom>
          <a:noFill/>
          <a:ln>
            <a:noFill/>
          </a:ln>
        </p:spPr>
        <p:txBody>
          <a:bodyPr anchorCtr="0" anchor="t" bIns="0" lIns="0" spcFirstLastPara="1" rIns="0" wrap="square" tIns="0">
            <a:spAutoFit/>
          </a:bodyPr>
          <a:lstStyle/>
          <a:p>
            <a:pPr indent="0" lvl="0" marL="0" marR="0" rtl="0" algn="l">
              <a:lnSpc>
                <a:spcPct val="140021"/>
              </a:lnSpc>
              <a:spcBef>
                <a:spcPts val="0"/>
              </a:spcBef>
              <a:spcAft>
                <a:spcPts val="0"/>
              </a:spcAft>
              <a:buNone/>
            </a:pPr>
            <a:r>
              <a:rPr b="0" i="0" lang="en-US" sz="2741" u="none" cap="none" strike="noStrike">
                <a:solidFill>
                  <a:srgbClr val="C57849"/>
                </a:solidFill>
                <a:latin typeface="Montserrat Black"/>
                <a:ea typeface="Montserrat Black"/>
                <a:cs typeface="Montserrat Black"/>
                <a:sym typeface="Montserrat Black"/>
              </a:rPr>
              <a:t>Novie Claire Rambuyon</a:t>
            </a:r>
            <a:endParaRPr/>
          </a:p>
        </p:txBody>
      </p:sp>
      <p:sp>
        <p:nvSpPr>
          <p:cNvPr id="253" name="Google Shape;253;p11"/>
          <p:cNvSpPr txBox="1"/>
          <p:nvPr/>
        </p:nvSpPr>
        <p:spPr>
          <a:xfrm>
            <a:off x="1590063" y="2074111"/>
            <a:ext cx="15107874" cy="481297"/>
          </a:xfrm>
          <a:prstGeom prst="rect">
            <a:avLst/>
          </a:prstGeom>
          <a:noFill/>
          <a:ln>
            <a:noFill/>
          </a:ln>
        </p:spPr>
        <p:txBody>
          <a:bodyPr anchorCtr="0" anchor="t" bIns="0" lIns="0" spcFirstLastPara="1" rIns="0" wrap="square" tIns="0">
            <a:spAutoFit/>
          </a:bodyPr>
          <a:lstStyle/>
          <a:p>
            <a:pPr indent="0" lvl="0" marL="0" marR="0" rtl="0" algn="ctr">
              <a:lnSpc>
                <a:spcPct val="140014"/>
              </a:lnSpc>
              <a:spcBef>
                <a:spcPts val="0"/>
              </a:spcBef>
              <a:spcAft>
                <a:spcPts val="0"/>
              </a:spcAft>
              <a:buNone/>
            </a:pPr>
            <a:r>
              <a:rPr b="0" i="0" lang="en-US" sz="2799" u="none" cap="none" strike="noStrike">
                <a:solidFill>
                  <a:srgbClr val="000000"/>
                </a:solidFill>
                <a:latin typeface="Arial"/>
                <a:ea typeface="Arial"/>
                <a:cs typeface="Arial"/>
                <a:sym typeface="Arial"/>
              </a:rPr>
              <a:t>Respondents’ Level of Professional Competencies: Managing Information Technologies</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5EE"/>
        </a:solidFill>
      </p:bgPr>
    </p:bg>
    <p:spTree>
      <p:nvGrpSpPr>
        <p:cNvPr id="257" name="Shape 257"/>
        <p:cNvGrpSpPr/>
        <p:nvPr/>
      </p:nvGrpSpPr>
      <p:grpSpPr>
        <a:xfrm>
          <a:off x="0" y="0"/>
          <a:ext cx="0" cy="0"/>
          <a:chOff x="0" y="0"/>
          <a:chExt cx="0" cy="0"/>
        </a:xfrm>
      </p:grpSpPr>
      <p:grpSp>
        <p:nvGrpSpPr>
          <p:cNvPr id="258" name="Google Shape;258;p12"/>
          <p:cNvGrpSpPr/>
          <p:nvPr/>
        </p:nvGrpSpPr>
        <p:grpSpPr>
          <a:xfrm>
            <a:off x="646206" y="611310"/>
            <a:ext cx="16995587" cy="8948933"/>
            <a:chOff x="0" y="-57150"/>
            <a:chExt cx="4476204" cy="2356921"/>
          </a:xfrm>
        </p:grpSpPr>
        <p:sp>
          <p:nvSpPr>
            <p:cNvPr id="259" name="Google Shape;259;p12"/>
            <p:cNvSpPr/>
            <p:nvPr/>
          </p:nvSpPr>
          <p:spPr>
            <a:xfrm>
              <a:off x="0" y="0"/>
              <a:ext cx="4476204" cy="2299771"/>
            </a:xfrm>
            <a:custGeom>
              <a:rect b="b" l="l" r="r" t="t"/>
              <a:pathLst>
                <a:path extrusionOk="0" h="2299771" w="4476204">
                  <a:moveTo>
                    <a:pt x="0" y="0"/>
                  </a:moveTo>
                  <a:lnTo>
                    <a:pt x="4476204" y="0"/>
                  </a:lnTo>
                  <a:lnTo>
                    <a:pt x="4476204" y="2299771"/>
                  </a:lnTo>
                  <a:lnTo>
                    <a:pt x="0" y="2299771"/>
                  </a:lnTo>
                  <a:close/>
                </a:path>
              </a:pathLst>
            </a:custGeom>
            <a:solidFill>
              <a:srgbClr val="000000">
                <a:alpha val="0"/>
              </a:srgbClr>
            </a:solidFill>
            <a:ln cap="sq" cmpd="sng" w="38100">
              <a:solidFill>
                <a:srgbClr val="121111"/>
              </a:solidFill>
              <a:prstDash val="solid"/>
              <a:miter lim="8000"/>
              <a:headEnd len="sm" w="sm" type="none"/>
              <a:tailEnd len="sm" w="sm" type="none"/>
            </a:ln>
          </p:spPr>
        </p:sp>
        <p:sp>
          <p:nvSpPr>
            <p:cNvPr id="260" name="Google Shape;260;p12"/>
            <p:cNvSpPr txBox="1"/>
            <p:nvPr/>
          </p:nvSpPr>
          <p:spPr>
            <a:xfrm>
              <a:off x="0" y="-57150"/>
              <a:ext cx="812800" cy="869950"/>
            </a:xfrm>
            <a:prstGeom prst="rect">
              <a:avLst/>
            </a:prstGeom>
            <a:noFill/>
            <a:ln>
              <a:noFill/>
            </a:ln>
          </p:spPr>
          <p:txBody>
            <a:bodyPr anchorCtr="0" anchor="ctr" bIns="50800" lIns="50800" spcFirstLastPara="1" rIns="50800" wrap="square" tIns="50800">
              <a:noAutofit/>
            </a:bodyPr>
            <a:lstStyle/>
            <a:p>
              <a:pPr indent="0" lvl="0" marL="0" marR="0" rtl="0" algn="ctr">
                <a:lnSpc>
                  <a:spcPct val="18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261" name="Google Shape;261;p12"/>
          <p:cNvGrpSpPr/>
          <p:nvPr/>
        </p:nvGrpSpPr>
        <p:grpSpPr>
          <a:xfrm>
            <a:off x="646206" y="509767"/>
            <a:ext cx="16995587" cy="3303087"/>
            <a:chOff x="0" y="-57150"/>
            <a:chExt cx="4476204" cy="869950"/>
          </a:xfrm>
        </p:grpSpPr>
        <p:sp>
          <p:nvSpPr>
            <p:cNvPr id="262" name="Google Shape;262;p12"/>
            <p:cNvSpPr/>
            <p:nvPr/>
          </p:nvSpPr>
          <p:spPr>
            <a:xfrm>
              <a:off x="0" y="0"/>
              <a:ext cx="4476204" cy="318096"/>
            </a:xfrm>
            <a:custGeom>
              <a:rect b="b" l="l" r="r" t="t"/>
              <a:pathLst>
                <a:path extrusionOk="0" h="318096" w="4476204">
                  <a:moveTo>
                    <a:pt x="0" y="0"/>
                  </a:moveTo>
                  <a:lnTo>
                    <a:pt x="4476204" y="0"/>
                  </a:lnTo>
                  <a:lnTo>
                    <a:pt x="4476204" y="318096"/>
                  </a:lnTo>
                  <a:lnTo>
                    <a:pt x="0" y="318096"/>
                  </a:lnTo>
                  <a:close/>
                </a:path>
              </a:pathLst>
            </a:custGeom>
            <a:solidFill>
              <a:srgbClr val="121111"/>
            </a:solidFill>
            <a:ln>
              <a:noFill/>
            </a:ln>
          </p:spPr>
        </p:sp>
        <p:sp>
          <p:nvSpPr>
            <p:cNvPr id="263" name="Google Shape;263;p12"/>
            <p:cNvSpPr txBox="1"/>
            <p:nvPr/>
          </p:nvSpPr>
          <p:spPr>
            <a:xfrm>
              <a:off x="0" y="-57150"/>
              <a:ext cx="812800" cy="869950"/>
            </a:xfrm>
            <a:prstGeom prst="rect">
              <a:avLst/>
            </a:prstGeom>
            <a:noFill/>
            <a:ln>
              <a:noFill/>
            </a:ln>
          </p:spPr>
          <p:txBody>
            <a:bodyPr anchorCtr="0" anchor="ctr" bIns="50800" lIns="50800" spcFirstLastPara="1" rIns="50800" wrap="square" tIns="50800">
              <a:noAutofit/>
            </a:bodyPr>
            <a:lstStyle/>
            <a:p>
              <a:pPr indent="0" lvl="0" marL="0" marR="0" rtl="0" algn="ctr">
                <a:lnSpc>
                  <a:spcPct val="18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64" name="Google Shape;264;p12"/>
          <p:cNvSpPr/>
          <p:nvPr/>
        </p:nvSpPr>
        <p:spPr>
          <a:xfrm>
            <a:off x="2066253" y="2658252"/>
            <a:ext cx="14630875" cy="6600048"/>
          </a:xfrm>
          <a:custGeom>
            <a:rect b="b" l="l" r="r" t="t"/>
            <a:pathLst>
              <a:path extrusionOk="0" h="6600048" w="14630875">
                <a:moveTo>
                  <a:pt x="0" y="0"/>
                </a:moveTo>
                <a:lnTo>
                  <a:pt x="14630875" y="0"/>
                </a:lnTo>
                <a:lnTo>
                  <a:pt x="14630875" y="6600048"/>
                </a:lnTo>
                <a:lnTo>
                  <a:pt x="0" y="6600048"/>
                </a:lnTo>
                <a:lnTo>
                  <a:pt x="0" y="0"/>
                </a:lnTo>
                <a:close/>
              </a:path>
            </a:pathLst>
          </a:custGeom>
          <a:blipFill rotWithShape="1">
            <a:blip r:embed="rId3">
              <a:alphaModFix/>
            </a:blip>
            <a:stretch>
              <a:fillRect b="0" l="0" r="0" t="0"/>
            </a:stretch>
          </a:blipFill>
          <a:ln>
            <a:noFill/>
          </a:ln>
        </p:spPr>
      </p:sp>
      <p:sp>
        <p:nvSpPr>
          <p:cNvPr id="265" name="Google Shape;265;p12"/>
          <p:cNvSpPr txBox="1"/>
          <p:nvPr/>
        </p:nvSpPr>
        <p:spPr>
          <a:xfrm>
            <a:off x="12284997" y="1093152"/>
            <a:ext cx="4974303" cy="396172"/>
          </a:xfrm>
          <a:prstGeom prst="rect">
            <a:avLst/>
          </a:prstGeom>
          <a:noFill/>
          <a:ln>
            <a:noFill/>
          </a:ln>
        </p:spPr>
        <p:txBody>
          <a:bodyPr anchorCtr="0" anchor="t" bIns="0" lIns="0" spcFirstLastPara="1" rIns="0" wrap="square" tIns="0">
            <a:spAutoFit/>
          </a:bodyPr>
          <a:lstStyle/>
          <a:p>
            <a:pPr indent="0" lvl="0" marL="0" marR="0" rtl="0" algn="r">
              <a:lnSpc>
                <a:spcPct val="140000"/>
              </a:lnSpc>
              <a:spcBef>
                <a:spcPts val="0"/>
              </a:spcBef>
              <a:spcAft>
                <a:spcPts val="0"/>
              </a:spcAft>
              <a:buNone/>
            </a:pPr>
            <a:r>
              <a:rPr b="0" i="0" lang="en-US" sz="2400" u="none" cap="none" strike="noStrike">
                <a:solidFill>
                  <a:srgbClr val="FFF5EE"/>
                </a:solidFill>
                <a:latin typeface="Montserrat"/>
                <a:ea typeface="Montserrat"/>
                <a:cs typeface="Montserrat"/>
                <a:sym typeface="Montserrat"/>
              </a:rPr>
              <a:t>UniLibNSCD Conference| 2023</a:t>
            </a:r>
            <a:endParaRPr/>
          </a:p>
        </p:txBody>
      </p:sp>
      <p:sp>
        <p:nvSpPr>
          <p:cNvPr id="266" name="Google Shape;266;p12"/>
          <p:cNvSpPr txBox="1"/>
          <p:nvPr/>
        </p:nvSpPr>
        <p:spPr>
          <a:xfrm>
            <a:off x="1297323" y="1074182"/>
            <a:ext cx="3497551" cy="473127"/>
          </a:xfrm>
          <a:prstGeom prst="rect">
            <a:avLst/>
          </a:prstGeom>
          <a:noFill/>
          <a:ln>
            <a:noFill/>
          </a:ln>
        </p:spPr>
        <p:txBody>
          <a:bodyPr anchorCtr="0" anchor="t" bIns="0" lIns="0" spcFirstLastPara="1" rIns="0" wrap="square" tIns="0">
            <a:spAutoFit/>
          </a:bodyPr>
          <a:lstStyle/>
          <a:p>
            <a:pPr indent="0" lvl="0" marL="0" marR="0" rtl="0" algn="l">
              <a:lnSpc>
                <a:spcPct val="140043"/>
              </a:lnSpc>
              <a:spcBef>
                <a:spcPts val="0"/>
              </a:spcBef>
              <a:spcAft>
                <a:spcPts val="0"/>
              </a:spcAft>
              <a:buNone/>
            </a:pPr>
            <a:r>
              <a:rPr b="0" i="0" lang="en-US" sz="2747" u="none" cap="none" strike="noStrike">
                <a:solidFill>
                  <a:srgbClr val="FFF5EE"/>
                </a:solidFill>
                <a:latin typeface="Montserrat"/>
                <a:ea typeface="Montserrat"/>
                <a:cs typeface="Montserrat"/>
                <a:sym typeface="Montserrat"/>
              </a:rPr>
              <a:t>Presented by</a:t>
            </a:r>
            <a:endParaRPr/>
          </a:p>
        </p:txBody>
      </p:sp>
      <p:sp>
        <p:nvSpPr>
          <p:cNvPr id="267" name="Google Shape;267;p12"/>
          <p:cNvSpPr txBox="1"/>
          <p:nvPr/>
        </p:nvSpPr>
        <p:spPr>
          <a:xfrm>
            <a:off x="3811255" y="1074102"/>
            <a:ext cx="4886142" cy="473188"/>
          </a:xfrm>
          <a:prstGeom prst="rect">
            <a:avLst/>
          </a:prstGeom>
          <a:noFill/>
          <a:ln>
            <a:noFill/>
          </a:ln>
        </p:spPr>
        <p:txBody>
          <a:bodyPr anchorCtr="0" anchor="t" bIns="0" lIns="0" spcFirstLastPara="1" rIns="0" wrap="square" tIns="0">
            <a:spAutoFit/>
          </a:bodyPr>
          <a:lstStyle/>
          <a:p>
            <a:pPr indent="0" lvl="0" marL="0" marR="0" rtl="0" algn="l">
              <a:lnSpc>
                <a:spcPct val="140021"/>
              </a:lnSpc>
              <a:spcBef>
                <a:spcPts val="0"/>
              </a:spcBef>
              <a:spcAft>
                <a:spcPts val="0"/>
              </a:spcAft>
              <a:buNone/>
            </a:pPr>
            <a:r>
              <a:rPr b="0" i="0" lang="en-US" sz="2741" u="none" cap="none" strike="noStrike">
                <a:solidFill>
                  <a:srgbClr val="C57849"/>
                </a:solidFill>
                <a:latin typeface="Montserrat Black"/>
                <a:ea typeface="Montserrat Black"/>
                <a:cs typeface="Montserrat Black"/>
                <a:sym typeface="Montserrat Black"/>
              </a:rPr>
              <a:t>Novie Claire Rambuyon</a:t>
            </a:r>
            <a:endParaRPr/>
          </a:p>
        </p:txBody>
      </p:sp>
      <p:sp>
        <p:nvSpPr>
          <p:cNvPr id="268" name="Google Shape;268;p12"/>
          <p:cNvSpPr txBox="1"/>
          <p:nvPr/>
        </p:nvSpPr>
        <p:spPr>
          <a:xfrm>
            <a:off x="1867771" y="2141395"/>
            <a:ext cx="15027839" cy="976564"/>
          </a:xfrm>
          <a:prstGeom prst="rect">
            <a:avLst/>
          </a:prstGeom>
          <a:noFill/>
          <a:ln>
            <a:noFill/>
          </a:ln>
        </p:spPr>
        <p:txBody>
          <a:bodyPr anchorCtr="0" anchor="t" bIns="0" lIns="0" spcFirstLastPara="1" rIns="0" wrap="square" tIns="0">
            <a:spAutoFit/>
          </a:bodyPr>
          <a:lstStyle/>
          <a:p>
            <a:pPr indent="0" lvl="0" marL="0" marR="0" rtl="0" algn="ctr">
              <a:lnSpc>
                <a:spcPct val="140014"/>
              </a:lnSpc>
              <a:spcBef>
                <a:spcPts val="0"/>
              </a:spcBef>
              <a:spcAft>
                <a:spcPts val="0"/>
              </a:spcAft>
              <a:buNone/>
            </a:pPr>
            <a:r>
              <a:rPr b="0" i="0" lang="en-US" sz="2799" u="none" cap="none" strike="noStrike">
                <a:solidFill>
                  <a:srgbClr val="000000"/>
                </a:solidFill>
                <a:latin typeface="Arial"/>
                <a:ea typeface="Arial"/>
                <a:cs typeface="Arial"/>
                <a:sym typeface="Arial"/>
              </a:rPr>
              <a:t>Respondents’ Level of Professional Competencies: Managing Information Organization</a:t>
            </a:r>
            <a:endParaRPr/>
          </a:p>
          <a:p>
            <a:pPr indent="0" lvl="0" marL="0" marR="0" rtl="0" algn="ctr">
              <a:lnSpc>
                <a:spcPct val="140014"/>
              </a:lnSpc>
              <a:spcBef>
                <a:spcPts val="0"/>
              </a:spcBef>
              <a:spcAft>
                <a:spcPts val="0"/>
              </a:spcAft>
              <a:buNone/>
            </a:pPr>
            <a:r>
              <a:t/>
            </a:r>
            <a:endParaRPr b="0" i="0" sz="2799" u="none" cap="none" strike="noStrik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5EE"/>
        </a:solidFill>
      </p:bgPr>
    </p:bg>
    <p:spTree>
      <p:nvGrpSpPr>
        <p:cNvPr id="272" name="Shape 272"/>
        <p:cNvGrpSpPr/>
        <p:nvPr/>
      </p:nvGrpSpPr>
      <p:grpSpPr>
        <a:xfrm>
          <a:off x="0" y="0"/>
          <a:ext cx="0" cy="0"/>
          <a:chOff x="0" y="0"/>
          <a:chExt cx="0" cy="0"/>
        </a:xfrm>
      </p:grpSpPr>
      <p:grpSp>
        <p:nvGrpSpPr>
          <p:cNvPr id="273" name="Google Shape;273;p13"/>
          <p:cNvGrpSpPr/>
          <p:nvPr/>
        </p:nvGrpSpPr>
        <p:grpSpPr>
          <a:xfrm>
            <a:off x="646206" y="611310"/>
            <a:ext cx="16995587" cy="8948933"/>
            <a:chOff x="0" y="-57150"/>
            <a:chExt cx="4476204" cy="2356921"/>
          </a:xfrm>
        </p:grpSpPr>
        <p:sp>
          <p:nvSpPr>
            <p:cNvPr id="274" name="Google Shape;274;p13"/>
            <p:cNvSpPr/>
            <p:nvPr/>
          </p:nvSpPr>
          <p:spPr>
            <a:xfrm>
              <a:off x="0" y="0"/>
              <a:ext cx="4476204" cy="2299771"/>
            </a:xfrm>
            <a:custGeom>
              <a:rect b="b" l="l" r="r" t="t"/>
              <a:pathLst>
                <a:path extrusionOk="0" h="2299771" w="4476204">
                  <a:moveTo>
                    <a:pt x="0" y="0"/>
                  </a:moveTo>
                  <a:lnTo>
                    <a:pt x="4476204" y="0"/>
                  </a:lnTo>
                  <a:lnTo>
                    <a:pt x="4476204" y="2299771"/>
                  </a:lnTo>
                  <a:lnTo>
                    <a:pt x="0" y="2299771"/>
                  </a:lnTo>
                  <a:close/>
                </a:path>
              </a:pathLst>
            </a:custGeom>
            <a:solidFill>
              <a:srgbClr val="000000">
                <a:alpha val="0"/>
              </a:srgbClr>
            </a:solidFill>
            <a:ln cap="sq" cmpd="sng" w="38100">
              <a:solidFill>
                <a:srgbClr val="121111"/>
              </a:solidFill>
              <a:prstDash val="solid"/>
              <a:miter lim="8000"/>
              <a:headEnd len="sm" w="sm" type="none"/>
              <a:tailEnd len="sm" w="sm" type="none"/>
            </a:ln>
          </p:spPr>
        </p:sp>
        <p:sp>
          <p:nvSpPr>
            <p:cNvPr id="275" name="Google Shape;275;p13"/>
            <p:cNvSpPr txBox="1"/>
            <p:nvPr/>
          </p:nvSpPr>
          <p:spPr>
            <a:xfrm>
              <a:off x="0" y="-57150"/>
              <a:ext cx="812800" cy="869950"/>
            </a:xfrm>
            <a:prstGeom prst="rect">
              <a:avLst/>
            </a:prstGeom>
            <a:noFill/>
            <a:ln>
              <a:noFill/>
            </a:ln>
          </p:spPr>
          <p:txBody>
            <a:bodyPr anchorCtr="0" anchor="ctr" bIns="50800" lIns="50800" spcFirstLastPara="1" rIns="50800" wrap="square" tIns="50800">
              <a:noAutofit/>
            </a:bodyPr>
            <a:lstStyle/>
            <a:p>
              <a:pPr indent="0" lvl="0" marL="0" marR="0" rtl="0" algn="ctr">
                <a:lnSpc>
                  <a:spcPct val="18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276" name="Google Shape;276;p13"/>
          <p:cNvGrpSpPr/>
          <p:nvPr/>
        </p:nvGrpSpPr>
        <p:grpSpPr>
          <a:xfrm>
            <a:off x="646206" y="509767"/>
            <a:ext cx="16995587" cy="3303087"/>
            <a:chOff x="0" y="-57150"/>
            <a:chExt cx="4476204" cy="869950"/>
          </a:xfrm>
        </p:grpSpPr>
        <p:sp>
          <p:nvSpPr>
            <p:cNvPr id="277" name="Google Shape;277;p13"/>
            <p:cNvSpPr/>
            <p:nvPr/>
          </p:nvSpPr>
          <p:spPr>
            <a:xfrm>
              <a:off x="0" y="0"/>
              <a:ext cx="4476204" cy="318096"/>
            </a:xfrm>
            <a:custGeom>
              <a:rect b="b" l="l" r="r" t="t"/>
              <a:pathLst>
                <a:path extrusionOk="0" h="318096" w="4476204">
                  <a:moveTo>
                    <a:pt x="0" y="0"/>
                  </a:moveTo>
                  <a:lnTo>
                    <a:pt x="4476204" y="0"/>
                  </a:lnTo>
                  <a:lnTo>
                    <a:pt x="4476204" y="318096"/>
                  </a:lnTo>
                  <a:lnTo>
                    <a:pt x="0" y="318096"/>
                  </a:lnTo>
                  <a:close/>
                </a:path>
              </a:pathLst>
            </a:custGeom>
            <a:solidFill>
              <a:srgbClr val="121111"/>
            </a:solidFill>
            <a:ln>
              <a:noFill/>
            </a:ln>
          </p:spPr>
        </p:sp>
        <p:sp>
          <p:nvSpPr>
            <p:cNvPr id="278" name="Google Shape;278;p13"/>
            <p:cNvSpPr txBox="1"/>
            <p:nvPr/>
          </p:nvSpPr>
          <p:spPr>
            <a:xfrm>
              <a:off x="0" y="-57150"/>
              <a:ext cx="812800" cy="869950"/>
            </a:xfrm>
            <a:prstGeom prst="rect">
              <a:avLst/>
            </a:prstGeom>
            <a:noFill/>
            <a:ln>
              <a:noFill/>
            </a:ln>
          </p:spPr>
          <p:txBody>
            <a:bodyPr anchorCtr="0" anchor="ctr" bIns="50800" lIns="50800" spcFirstLastPara="1" rIns="50800" wrap="square" tIns="50800">
              <a:noAutofit/>
            </a:bodyPr>
            <a:lstStyle/>
            <a:p>
              <a:pPr indent="0" lvl="0" marL="0" marR="0" rtl="0" algn="ctr">
                <a:lnSpc>
                  <a:spcPct val="18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79" name="Google Shape;279;p13"/>
          <p:cNvSpPr/>
          <p:nvPr/>
        </p:nvSpPr>
        <p:spPr>
          <a:xfrm>
            <a:off x="1971824" y="4151982"/>
            <a:ext cx="14867669" cy="3233128"/>
          </a:xfrm>
          <a:custGeom>
            <a:rect b="b" l="l" r="r" t="t"/>
            <a:pathLst>
              <a:path extrusionOk="0" h="3233128" w="14867669">
                <a:moveTo>
                  <a:pt x="0" y="0"/>
                </a:moveTo>
                <a:lnTo>
                  <a:pt x="14867669" y="0"/>
                </a:lnTo>
                <a:lnTo>
                  <a:pt x="14867669" y="3233128"/>
                </a:lnTo>
                <a:lnTo>
                  <a:pt x="0" y="3233128"/>
                </a:lnTo>
                <a:lnTo>
                  <a:pt x="0" y="0"/>
                </a:lnTo>
                <a:close/>
              </a:path>
            </a:pathLst>
          </a:custGeom>
          <a:blipFill rotWithShape="1">
            <a:blip r:embed="rId3">
              <a:alphaModFix/>
            </a:blip>
            <a:stretch>
              <a:fillRect b="0" l="0" r="0" t="0"/>
            </a:stretch>
          </a:blipFill>
          <a:ln>
            <a:noFill/>
          </a:ln>
        </p:spPr>
      </p:sp>
      <p:sp>
        <p:nvSpPr>
          <p:cNvPr id="280" name="Google Shape;280;p13"/>
          <p:cNvSpPr txBox="1"/>
          <p:nvPr/>
        </p:nvSpPr>
        <p:spPr>
          <a:xfrm>
            <a:off x="12284997" y="1093152"/>
            <a:ext cx="4974303" cy="396172"/>
          </a:xfrm>
          <a:prstGeom prst="rect">
            <a:avLst/>
          </a:prstGeom>
          <a:noFill/>
          <a:ln>
            <a:noFill/>
          </a:ln>
        </p:spPr>
        <p:txBody>
          <a:bodyPr anchorCtr="0" anchor="t" bIns="0" lIns="0" spcFirstLastPara="1" rIns="0" wrap="square" tIns="0">
            <a:spAutoFit/>
          </a:bodyPr>
          <a:lstStyle/>
          <a:p>
            <a:pPr indent="0" lvl="0" marL="0" marR="0" rtl="0" algn="r">
              <a:lnSpc>
                <a:spcPct val="140000"/>
              </a:lnSpc>
              <a:spcBef>
                <a:spcPts val="0"/>
              </a:spcBef>
              <a:spcAft>
                <a:spcPts val="0"/>
              </a:spcAft>
              <a:buNone/>
            </a:pPr>
            <a:r>
              <a:rPr b="0" i="0" lang="en-US" sz="2400" u="none" cap="none" strike="noStrike">
                <a:solidFill>
                  <a:srgbClr val="FFF5EE"/>
                </a:solidFill>
                <a:latin typeface="Montserrat"/>
                <a:ea typeface="Montserrat"/>
                <a:cs typeface="Montserrat"/>
                <a:sym typeface="Montserrat"/>
              </a:rPr>
              <a:t>UniLibNSCD Conference| 2023</a:t>
            </a:r>
            <a:endParaRPr/>
          </a:p>
        </p:txBody>
      </p:sp>
      <p:sp>
        <p:nvSpPr>
          <p:cNvPr id="281" name="Google Shape;281;p13"/>
          <p:cNvSpPr txBox="1"/>
          <p:nvPr/>
        </p:nvSpPr>
        <p:spPr>
          <a:xfrm>
            <a:off x="1297323" y="1074182"/>
            <a:ext cx="3497551" cy="473127"/>
          </a:xfrm>
          <a:prstGeom prst="rect">
            <a:avLst/>
          </a:prstGeom>
          <a:noFill/>
          <a:ln>
            <a:noFill/>
          </a:ln>
        </p:spPr>
        <p:txBody>
          <a:bodyPr anchorCtr="0" anchor="t" bIns="0" lIns="0" spcFirstLastPara="1" rIns="0" wrap="square" tIns="0">
            <a:spAutoFit/>
          </a:bodyPr>
          <a:lstStyle/>
          <a:p>
            <a:pPr indent="0" lvl="0" marL="0" marR="0" rtl="0" algn="l">
              <a:lnSpc>
                <a:spcPct val="140043"/>
              </a:lnSpc>
              <a:spcBef>
                <a:spcPts val="0"/>
              </a:spcBef>
              <a:spcAft>
                <a:spcPts val="0"/>
              </a:spcAft>
              <a:buNone/>
            </a:pPr>
            <a:r>
              <a:rPr b="0" i="0" lang="en-US" sz="2747" u="none" cap="none" strike="noStrike">
                <a:solidFill>
                  <a:srgbClr val="FFF5EE"/>
                </a:solidFill>
                <a:latin typeface="Montserrat"/>
                <a:ea typeface="Montserrat"/>
                <a:cs typeface="Montserrat"/>
                <a:sym typeface="Montserrat"/>
              </a:rPr>
              <a:t>Presented by</a:t>
            </a:r>
            <a:endParaRPr/>
          </a:p>
        </p:txBody>
      </p:sp>
      <p:sp>
        <p:nvSpPr>
          <p:cNvPr id="282" name="Google Shape;282;p13"/>
          <p:cNvSpPr txBox="1"/>
          <p:nvPr/>
        </p:nvSpPr>
        <p:spPr>
          <a:xfrm>
            <a:off x="3811255" y="1074102"/>
            <a:ext cx="4886142" cy="473188"/>
          </a:xfrm>
          <a:prstGeom prst="rect">
            <a:avLst/>
          </a:prstGeom>
          <a:noFill/>
          <a:ln>
            <a:noFill/>
          </a:ln>
        </p:spPr>
        <p:txBody>
          <a:bodyPr anchorCtr="0" anchor="t" bIns="0" lIns="0" spcFirstLastPara="1" rIns="0" wrap="square" tIns="0">
            <a:spAutoFit/>
          </a:bodyPr>
          <a:lstStyle/>
          <a:p>
            <a:pPr indent="0" lvl="0" marL="0" marR="0" rtl="0" algn="l">
              <a:lnSpc>
                <a:spcPct val="140021"/>
              </a:lnSpc>
              <a:spcBef>
                <a:spcPts val="0"/>
              </a:spcBef>
              <a:spcAft>
                <a:spcPts val="0"/>
              </a:spcAft>
              <a:buNone/>
            </a:pPr>
            <a:r>
              <a:rPr b="0" i="0" lang="en-US" sz="2741" u="none" cap="none" strike="noStrike">
                <a:solidFill>
                  <a:srgbClr val="C57849"/>
                </a:solidFill>
                <a:latin typeface="Montserrat Black"/>
                <a:ea typeface="Montserrat Black"/>
                <a:cs typeface="Montserrat Black"/>
                <a:sym typeface="Montserrat Black"/>
              </a:rPr>
              <a:t>Novie Claire Rambuyon</a:t>
            </a:r>
            <a:endParaRPr/>
          </a:p>
        </p:txBody>
      </p:sp>
      <p:sp>
        <p:nvSpPr>
          <p:cNvPr id="283" name="Google Shape;283;p13"/>
          <p:cNvSpPr txBox="1"/>
          <p:nvPr/>
        </p:nvSpPr>
        <p:spPr>
          <a:xfrm>
            <a:off x="907865" y="2807068"/>
            <a:ext cx="16995587" cy="481297"/>
          </a:xfrm>
          <a:prstGeom prst="rect">
            <a:avLst/>
          </a:prstGeom>
          <a:noFill/>
          <a:ln>
            <a:noFill/>
          </a:ln>
        </p:spPr>
        <p:txBody>
          <a:bodyPr anchorCtr="0" anchor="t" bIns="0" lIns="0" spcFirstLastPara="1" rIns="0" wrap="square" tIns="0">
            <a:spAutoFit/>
          </a:bodyPr>
          <a:lstStyle/>
          <a:p>
            <a:pPr indent="0" lvl="0" marL="0" marR="0" rtl="0" algn="ctr">
              <a:lnSpc>
                <a:spcPct val="140014"/>
              </a:lnSpc>
              <a:spcBef>
                <a:spcPts val="0"/>
              </a:spcBef>
              <a:spcAft>
                <a:spcPts val="0"/>
              </a:spcAft>
              <a:buNone/>
            </a:pPr>
            <a:r>
              <a:rPr b="0" i="0" lang="en-US" sz="2799" u="none" cap="none" strike="noStrike">
                <a:solidFill>
                  <a:srgbClr val="000000"/>
                </a:solidFill>
                <a:latin typeface="Arial"/>
                <a:ea typeface="Arial"/>
                <a:cs typeface="Arial"/>
                <a:sym typeface="Arial"/>
              </a:rPr>
              <a:t>Summary Table of the Respondents’ Level of Professional Competencies</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5EE"/>
        </a:solidFill>
      </p:bgPr>
    </p:bg>
    <p:spTree>
      <p:nvGrpSpPr>
        <p:cNvPr id="287" name="Shape 287"/>
        <p:cNvGrpSpPr/>
        <p:nvPr/>
      </p:nvGrpSpPr>
      <p:grpSpPr>
        <a:xfrm>
          <a:off x="0" y="0"/>
          <a:ext cx="0" cy="0"/>
          <a:chOff x="0" y="0"/>
          <a:chExt cx="0" cy="0"/>
        </a:xfrm>
      </p:grpSpPr>
      <p:grpSp>
        <p:nvGrpSpPr>
          <p:cNvPr id="288" name="Google Shape;288;p14"/>
          <p:cNvGrpSpPr/>
          <p:nvPr/>
        </p:nvGrpSpPr>
        <p:grpSpPr>
          <a:xfrm>
            <a:off x="646206" y="611310"/>
            <a:ext cx="16995587" cy="8948933"/>
            <a:chOff x="0" y="-57150"/>
            <a:chExt cx="4476204" cy="2356921"/>
          </a:xfrm>
        </p:grpSpPr>
        <p:sp>
          <p:nvSpPr>
            <p:cNvPr id="289" name="Google Shape;289;p14"/>
            <p:cNvSpPr/>
            <p:nvPr/>
          </p:nvSpPr>
          <p:spPr>
            <a:xfrm>
              <a:off x="0" y="0"/>
              <a:ext cx="4476204" cy="2299771"/>
            </a:xfrm>
            <a:custGeom>
              <a:rect b="b" l="l" r="r" t="t"/>
              <a:pathLst>
                <a:path extrusionOk="0" h="2299771" w="4476204">
                  <a:moveTo>
                    <a:pt x="0" y="0"/>
                  </a:moveTo>
                  <a:lnTo>
                    <a:pt x="4476204" y="0"/>
                  </a:lnTo>
                  <a:lnTo>
                    <a:pt x="4476204" y="2299771"/>
                  </a:lnTo>
                  <a:lnTo>
                    <a:pt x="0" y="2299771"/>
                  </a:lnTo>
                  <a:close/>
                </a:path>
              </a:pathLst>
            </a:custGeom>
            <a:solidFill>
              <a:srgbClr val="000000">
                <a:alpha val="0"/>
              </a:srgbClr>
            </a:solidFill>
            <a:ln cap="sq" cmpd="sng" w="38100">
              <a:solidFill>
                <a:srgbClr val="121111"/>
              </a:solidFill>
              <a:prstDash val="solid"/>
              <a:miter lim="8000"/>
              <a:headEnd len="sm" w="sm" type="none"/>
              <a:tailEnd len="sm" w="sm" type="none"/>
            </a:ln>
          </p:spPr>
        </p:sp>
        <p:sp>
          <p:nvSpPr>
            <p:cNvPr id="290" name="Google Shape;290;p14"/>
            <p:cNvSpPr txBox="1"/>
            <p:nvPr/>
          </p:nvSpPr>
          <p:spPr>
            <a:xfrm>
              <a:off x="0" y="-57150"/>
              <a:ext cx="812800" cy="869950"/>
            </a:xfrm>
            <a:prstGeom prst="rect">
              <a:avLst/>
            </a:prstGeom>
            <a:noFill/>
            <a:ln>
              <a:noFill/>
            </a:ln>
          </p:spPr>
          <p:txBody>
            <a:bodyPr anchorCtr="0" anchor="ctr" bIns="50800" lIns="50800" spcFirstLastPara="1" rIns="50800" wrap="square" tIns="50800">
              <a:noAutofit/>
            </a:bodyPr>
            <a:lstStyle/>
            <a:p>
              <a:pPr indent="0" lvl="0" marL="0" marR="0" rtl="0" algn="ctr">
                <a:lnSpc>
                  <a:spcPct val="18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291" name="Google Shape;291;p14"/>
          <p:cNvGrpSpPr/>
          <p:nvPr/>
        </p:nvGrpSpPr>
        <p:grpSpPr>
          <a:xfrm>
            <a:off x="646206" y="509767"/>
            <a:ext cx="16995587" cy="3303087"/>
            <a:chOff x="0" y="-57150"/>
            <a:chExt cx="4476204" cy="869950"/>
          </a:xfrm>
        </p:grpSpPr>
        <p:sp>
          <p:nvSpPr>
            <p:cNvPr id="292" name="Google Shape;292;p14"/>
            <p:cNvSpPr/>
            <p:nvPr/>
          </p:nvSpPr>
          <p:spPr>
            <a:xfrm>
              <a:off x="0" y="0"/>
              <a:ext cx="4476204" cy="318096"/>
            </a:xfrm>
            <a:custGeom>
              <a:rect b="b" l="l" r="r" t="t"/>
              <a:pathLst>
                <a:path extrusionOk="0" h="318096" w="4476204">
                  <a:moveTo>
                    <a:pt x="0" y="0"/>
                  </a:moveTo>
                  <a:lnTo>
                    <a:pt x="4476204" y="0"/>
                  </a:lnTo>
                  <a:lnTo>
                    <a:pt x="4476204" y="318096"/>
                  </a:lnTo>
                  <a:lnTo>
                    <a:pt x="0" y="318096"/>
                  </a:lnTo>
                  <a:close/>
                </a:path>
              </a:pathLst>
            </a:custGeom>
            <a:solidFill>
              <a:srgbClr val="121111"/>
            </a:solidFill>
            <a:ln>
              <a:noFill/>
            </a:ln>
          </p:spPr>
        </p:sp>
        <p:sp>
          <p:nvSpPr>
            <p:cNvPr id="293" name="Google Shape;293;p14"/>
            <p:cNvSpPr txBox="1"/>
            <p:nvPr/>
          </p:nvSpPr>
          <p:spPr>
            <a:xfrm>
              <a:off x="0" y="-57150"/>
              <a:ext cx="812800" cy="869950"/>
            </a:xfrm>
            <a:prstGeom prst="rect">
              <a:avLst/>
            </a:prstGeom>
            <a:noFill/>
            <a:ln>
              <a:noFill/>
            </a:ln>
          </p:spPr>
          <p:txBody>
            <a:bodyPr anchorCtr="0" anchor="ctr" bIns="50800" lIns="50800" spcFirstLastPara="1" rIns="50800" wrap="square" tIns="50800">
              <a:noAutofit/>
            </a:bodyPr>
            <a:lstStyle/>
            <a:p>
              <a:pPr indent="0" lvl="0" marL="0" marR="0" rtl="0" algn="ctr">
                <a:lnSpc>
                  <a:spcPct val="18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94" name="Google Shape;294;p14"/>
          <p:cNvSpPr/>
          <p:nvPr/>
        </p:nvSpPr>
        <p:spPr>
          <a:xfrm>
            <a:off x="6680900" y="1629612"/>
            <a:ext cx="10960893" cy="7930631"/>
          </a:xfrm>
          <a:custGeom>
            <a:rect b="b" l="l" r="r" t="t"/>
            <a:pathLst>
              <a:path extrusionOk="0" h="7930631" w="10960893">
                <a:moveTo>
                  <a:pt x="0" y="0"/>
                </a:moveTo>
                <a:lnTo>
                  <a:pt x="10960894" y="0"/>
                </a:lnTo>
                <a:lnTo>
                  <a:pt x="10960894" y="7930630"/>
                </a:lnTo>
                <a:lnTo>
                  <a:pt x="0" y="7930630"/>
                </a:lnTo>
                <a:lnTo>
                  <a:pt x="0" y="0"/>
                </a:lnTo>
                <a:close/>
              </a:path>
            </a:pathLst>
          </a:custGeom>
          <a:blipFill rotWithShape="1">
            <a:blip r:embed="rId3">
              <a:alphaModFix/>
            </a:blip>
            <a:stretch>
              <a:fillRect b="0" l="0" r="0" t="0"/>
            </a:stretch>
          </a:blipFill>
          <a:ln>
            <a:noFill/>
          </a:ln>
        </p:spPr>
      </p:sp>
      <p:sp>
        <p:nvSpPr>
          <p:cNvPr id="295" name="Google Shape;295;p14"/>
          <p:cNvSpPr txBox="1"/>
          <p:nvPr/>
        </p:nvSpPr>
        <p:spPr>
          <a:xfrm>
            <a:off x="12284997" y="1093152"/>
            <a:ext cx="4974303" cy="396172"/>
          </a:xfrm>
          <a:prstGeom prst="rect">
            <a:avLst/>
          </a:prstGeom>
          <a:noFill/>
          <a:ln>
            <a:noFill/>
          </a:ln>
        </p:spPr>
        <p:txBody>
          <a:bodyPr anchorCtr="0" anchor="t" bIns="0" lIns="0" spcFirstLastPara="1" rIns="0" wrap="square" tIns="0">
            <a:spAutoFit/>
          </a:bodyPr>
          <a:lstStyle/>
          <a:p>
            <a:pPr indent="0" lvl="0" marL="0" marR="0" rtl="0" algn="r">
              <a:lnSpc>
                <a:spcPct val="140000"/>
              </a:lnSpc>
              <a:spcBef>
                <a:spcPts val="0"/>
              </a:spcBef>
              <a:spcAft>
                <a:spcPts val="0"/>
              </a:spcAft>
              <a:buNone/>
            </a:pPr>
            <a:r>
              <a:rPr b="0" i="0" lang="en-US" sz="2400" u="none" cap="none" strike="noStrike">
                <a:solidFill>
                  <a:srgbClr val="FFF5EE"/>
                </a:solidFill>
                <a:latin typeface="Montserrat"/>
                <a:ea typeface="Montserrat"/>
                <a:cs typeface="Montserrat"/>
                <a:sym typeface="Montserrat"/>
              </a:rPr>
              <a:t>UniLibNSCD Conference| 2023</a:t>
            </a:r>
            <a:endParaRPr/>
          </a:p>
        </p:txBody>
      </p:sp>
      <p:sp>
        <p:nvSpPr>
          <p:cNvPr id="296" name="Google Shape;296;p14"/>
          <p:cNvSpPr txBox="1"/>
          <p:nvPr/>
        </p:nvSpPr>
        <p:spPr>
          <a:xfrm>
            <a:off x="1297323" y="1074182"/>
            <a:ext cx="3497551" cy="473127"/>
          </a:xfrm>
          <a:prstGeom prst="rect">
            <a:avLst/>
          </a:prstGeom>
          <a:noFill/>
          <a:ln>
            <a:noFill/>
          </a:ln>
        </p:spPr>
        <p:txBody>
          <a:bodyPr anchorCtr="0" anchor="t" bIns="0" lIns="0" spcFirstLastPara="1" rIns="0" wrap="square" tIns="0">
            <a:spAutoFit/>
          </a:bodyPr>
          <a:lstStyle/>
          <a:p>
            <a:pPr indent="0" lvl="0" marL="0" marR="0" rtl="0" algn="l">
              <a:lnSpc>
                <a:spcPct val="140043"/>
              </a:lnSpc>
              <a:spcBef>
                <a:spcPts val="0"/>
              </a:spcBef>
              <a:spcAft>
                <a:spcPts val="0"/>
              </a:spcAft>
              <a:buNone/>
            </a:pPr>
            <a:r>
              <a:rPr b="0" i="0" lang="en-US" sz="2747" u="none" cap="none" strike="noStrike">
                <a:solidFill>
                  <a:srgbClr val="FFF5EE"/>
                </a:solidFill>
                <a:latin typeface="Montserrat"/>
                <a:ea typeface="Montserrat"/>
                <a:cs typeface="Montserrat"/>
                <a:sym typeface="Montserrat"/>
              </a:rPr>
              <a:t>Presented by</a:t>
            </a:r>
            <a:endParaRPr/>
          </a:p>
        </p:txBody>
      </p:sp>
      <p:sp>
        <p:nvSpPr>
          <p:cNvPr id="297" name="Google Shape;297;p14"/>
          <p:cNvSpPr txBox="1"/>
          <p:nvPr/>
        </p:nvSpPr>
        <p:spPr>
          <a:xfrm>
            <a:off x="3811255" y="1074102"/>
            <a:ext cx="4886142" cy="473188"/>
          </a:xfrm>
          <a:prstGeom prst="rect">
            <a:avLst/>
          </a:prstGeom>
          <a:noFill/>
          <a:ln>
            <a:noFill/>
          </a:ln>
        </p:spPr>
        <p:txBody>
          <a:bodyPr anchorCtr="0" anchor="t" bIns="0" lIns="0" spcFirstLastPara="1" rIns="0" wrap="square" tIns="0">
            <a:spAutoFit/>
          </a:bodyPr>
          <a:lstStyle/>
          <a:p>
            <a:pPr indent="0" lvl="0" marL="0" marR="0" rtl="0" algn="l">
              <a:lnSpc>
                <a:spcPct val="140021"/>
              </a:lnSpc>
              <a:spcBef>
                <a:spcPts val="0"/>
              </a:spcBef>
              <a:spcAft>
                <a:spcPts val="0"/>
              </a:spcAft>
              <a:buNone/>
            </a:pPr>
            <a:r>
              <a:rPr b="0" i="0" lang="en-US" sz="2741" u="none" cap="none" strike="noStrike">
                <a:solidFill>
                  <a:srgbClr val="C57849"/>
                </a:solidFill>
                <a:latin typeface="Montserrat Black"/>
                <a:ea typeface="Montserrat Black"/>
                <a:cs typeface="Montserrat Black"/>
                <a:sym typeface="Montserrat Black"/>
              </a:rPr>
              <a:t>Novie Claire Rambuyon</a:t>
            </a:r>
            <a:endParaRPr/>
          </a:p>
        </p:txBody>
      </p:sp>
      <p:sp>
        <p:nvSpPr>
          <p:cNvPr id="298" name="Google Shape;298;p14"/>
          <p:cNvSpPr txBox="1"/>
          <p:nvPr/>
        </p:nvSpPr>
        <p:spPr>
          <a:xfrm>
            <a:off x="1671885" y="4677415"/>
            <a:ext cx="3931709" cy="976564"/>
          </a:xfrm>
          <a:prstGeom prst="rect">
            <a:avLst/>
          </a:prstGeom>
          <a:noFill/>
          <a:ln>
            <a:noFill/>
          </a:ln>
        </p:spPr>
        <p:txBody>
          <a:bodyPr anchorCtr="0" anchor="t" bIns="0" lIns="0" spcFirstLastPara="1" rIns="0" wrap="square" tIns="0">
            <a:spAutoFit/>
          </a:bodyPr>
          <a:lstStyle/>
          <a:p>
            <a:pPr indent="0" lvl="0" marL="0" marR="0" rtl="0" algn="ctr">
              <a:lnSpc>
                <a:spcPct val="140014"/>
              </a:lnSpc>
              <a:spcBef>
                <a:spcPts val="0"/>
              </a:spcBef>
              <a:spcAft>
                <a:spcPts val="0"/>
              </a:spcAft>
              <a:buNone/>
            </a:pPr>
            <a:r>
              <a:rPr b="0" i="0" lang="en-US" sz="2799" u="none" cap="none" strike="noStrike">
                <a:solidFill>
                  <a:srgbClr val="000000"/>
                </a:solidFill>
                <a:latin typeface="Arial"/>
                <a:ea typeface="Arial"/>
                <a:cs typeface="Arial"/>
                <a:sym typeface="Arial"/>
              </a:rPr>
              <a:t>Respondents’ Level of </a:t>
            </a:r>
            <a:endParaRPr/>
          </a:p>
          <a:p>
            <a:pPr indent="0" lvl="0" marL="0" marR="0" rtl="0" algn="ctr">
              <a:lnSpc>
                <a:spcPct val="140014"/>
              </a:lnSpc>
              <a:spcBef>
                <a:spcPts val="0"/>
              </a:spcBef>
              <a:spcAft>
                <a:spcPts val="0"/>
              </a:spcAft>
              <a:buNone/>
            </a:pPr>
            <a:r>
              <a:rPr b="0" i="0" lang="en-US" sz="2799" u="none" cap="none" strike="noStrike">
                <a:solidFill>
                  <a:srgbClr val="000000"/>
                </a:solidFill>
                <a:latin typeface="Arial"/>
                <a:ea typeface="Arial"/>
                <a:cs typeface="Arial"/>
                <a:sym typeface="Arial"/>
              </a:rPr>
              <a:t>Job Performance</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5EE"/>
        </a:solidFill>
      </p:bgPr>
    </p:bg>
    <p:spTree>
      <p:nvGrpSpPr>
        <p:cNvPr id="302" name="Shape 302"/>
        <p:cNvGrpSpPr/>
        <p:nvPr/>
      </p:nvGrpSpPr>
      <p:grpSpPr>
        <a:xfrm>
          <a:off x="0" y="0"/>
          <a:ext cx="0" cy="0"/>
          <a:chOff x="0" y="0"/>
          <a:chExt cx="0" cy="0"/>
        </a:xfrm>
      </p:grpSpPr>
      <p:grpSp>
        <p:nvGrpSpPr>
          <p:cNvPr id="303" name="Google Shape;303;p15"/>
          <p:cNvGrpSpPr/>
          <p:nvPr/>
        </p:nvGrpSpPr>
        <p:grpSpPr>
          <a:xfrm>
            <a:off x="646206" y="611310"/>
            <a:ext cx="16995587" cy="8948933"/>
            <a:chOff x="0" y="-57150"/>
            <a:chExt cx="4476204" cy="2356921"/>
          </a:xfrm>
        </p:grpSpPr>
        <p:sp>
          <p:nvSpPr>
            <p:cNvPr id="304" name="Google Shape;304;p15"/>
            <p:cNvSpPr/>
            <p:nvPr/>
          </p:nvSpPr>
          <p:spPr>
            <a:xfrm>
              <a:off x="0" y="0"/>
              <a:ext cx="4476204" cy="2299771"/>
            </a:xfrm>
            <a:custGeom>
              <a:rect b="b" l="l" r="r" t="t"/>
              <a:pathLst>
                <a:path extrusionOk="0" h="2299771" w="4476204">
                  <a:moveTo>
                    <a:pt x="0" y="0"/>
                  </a:moveTo>
                  <a:lnTo>
                    <a:pt x="4476204" y="0"/>
                  </a:lnTo>
                  <a:lnTo>
                    <a:pt x="4476204" y="2299771"/>
                  </a:lnTo>
                  <a:lnTo>
                    <a:pt x="0" y="2299771"/>
                  </a:lnTo>
                  <a:close/>
                </a:path>
              </a:pathLst>
            </a:custGeom>
            <a:solidFill>
              <a:srgbClr val="000000">
                <a:alpha val="0"/>
              </a:srgbClr>
            </a:solidFill>
            <a:ln cap="sq" cmpd="sng" w="38100">
              <a:solidFill>
                <a:srgbClr val="121111"/>
              </a:solidFill>
              <a:prstDash val="solid"/>
              <a:miter lim="8000"/>
              <a:headEnd len="sm" w="sm" type="none"/>
              <a:tailEnd len="sm" w="sm" type="none"/>
            </a:ln>
          </p:spPr>
        </p:sp>
        <p:sp>
          <p:nvSpPr>
            <p:cNvPr id="305" name="Google Shape;305;p15"/>
            <p:cNvSpPr txBox="1"/>
            <p:nvPr/>
          </p:nvSpPr>
          <p:spPr>
            <a:xfrm>
              <a:off x="0" y="-57150"/>
              <a:ext cx="812800" cy="869950"/>
            </a:xfrm>
            <a:prstGeom prst="rect">
              <a:avLst/>
            </a:prstGeom>
            <a:noFill/>
            <a:ln>
              <a:noFill/>
            </a:ln>
          </p:spPr>
          <p:txBody>
            <a:bodyPr anchorCtr="0" anchor="ctr" bIns="50800" lIns="50800" spcFirstLastPara="1" rIns="50800" wrap="square" tIns="50800">
              <a:noAutofit/>
            </a:bodyPr>
            <a:lstStyle/>
            <a:p>
              <a:pPr indent="0" lvl="0" marL="0" marR="0" rtl="0" algn="ctr">
                <a:lnSpc>
                  <a:spcPct val="18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306" name="Google Shape;306;p15"/>
          <p:cNvGrpSpPr/>
          <p:nvPr/>
        </p:nvGrpSpPr>
        <p:grpSpPr>
          <a:xfrm>
            <a:off x="646206" y="509767"/>
            <a:ext cx="16995587" cy="3303087"/>
            <a:chOff x="0" y="-57150"/>
            <a:chExt cx="4476204" cy="869950"/>
          </a:xfrm>
        </p:grpSpPr>
        <p:sp>
          <p:nvSpPr>
            <p:cNvPr id="307" name="Google Shape;307;p15"/>
            <p:cNvSpPr/>
            <p:nvPr/>
          </p:nvSpPr>
          <p:spPr>
            <a:xfrm>
              <a:off x="0" y="0"/>
              <a:ext cx="4476204" cy="318096"/>
            </a:xfrm>
            <a:custGeom>
              <a:rect b="b" l="l" r="r" t="t"/>
              <a:pathLst>
                <a:path extrusionOk="0" h="318096" w="4476204">
                  <a:moveTo>
                    <a:pt x="0" y="0"/>
                  </a:moveTo>
                  <a:lnTo>
                    <a:pt x="4476204" y="0"/>
                  </a:lnTo>
                  <a:lnTo>
                    <a:pt x="4476204" y="318096"/>
                  </a:lnTo>
                  <a:lnTo>
                    <a:pt x="0" y="318096"/>
                  </a:lnTo>
                  <a:close/>
                </a:path>
              </a:pathLst>
            </a:custGeom>
            <a:solidFill>
              <a:srgbClr val="121111"/>
            </a:solidFill>
            <a:ln>
              <a:noFill/>
            </a:ln>
          </p:spPr>
        </p:sp>
        <p:sp>
          <p:nvSpPr>
            <p:cNvPr id="308" name="Google Shape;308;p15"/>
            <p:cNvSpPr txBox="1"/>
            <p:nvPr/>
          </p:nvSpPr>
          <p:spPr>
            <a:xfrm>
              <a:off x="0" y="-57150"/>
              <a:ext cx="812800" cy="869950"/>
            </a:xfrm>
            <a:prstGeom prst="rect">
              <a:avLst/>
            </a:prstGeom>
            <a:noFill/>
            <a:ln>
              <a:noFill/>
            </a:ln>
          </p:spPr>
          <p:txBody>
            <a:bodyPr anchorCtr="0" anchor="ctr" bIns="50800" lIns="50800" spcFirstLastPara="1" rIns="50800" wrap="square" tIns="50800">
              <a:noAutofit/>
            </a:bodyPr>
            <a:lstStyle/>
            <a:p>
              <a:pPr indent="0" lvl="0" marL="0" marR="0" rtl="0" algn="ctr">
                <a:lnSpc>
                  <a:spcPct val="18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09" name="Google Shape;309;p15"/>
          <p:cNvSpPr/>
          <p:nvPr/>
        </p:nvSpPr>
        <p:spPr>
          <a:xfrm>
            <a:off x="5128286" y="2096618"/>
            <a:ext cx="12300947" cy="7161682"/>
          </a:xfrm>
          <a:custGeom>
            <a:rect b="b" l="l" r="r" t="t"/>
            <a:pathLst>
              <a:path extrusionOk="0" h="7161682" w="12300947">
                <a:moveTo>
                  <a:pt x="0" y="0"/>
                </a:moveTo>
                <a:lnTo>
                  <a:pt x="12300947" y="0"/>
                </a:lnTo>
                <a:lnTo>
                  <a:pt x="12300947" y="7161682"/>
                </a:lnTo>
                <a:lnTo>
                  <a:pt x="0" y="7161682"/>
                </a:lnTo>
                <a:lnTo>
                  <a:pt x="0" y="0"/>
                </a:lnTo>
                <a:close/>
              </a:path>
            </a:pathLst>
          </a:custGeom>
          <a:blipFill rotWithShape="1">
            <a:blip r:embed="rId3">
              <a:alphaModFix/>
            </a:blip>
            <a:stretch>
              <a:fillRect b="-9688" l="0" r="0" t="0"/>
            </a:stretch>
          </a:blipFill>
          <a:ln>
            <a:noFill/>
          </a:ln>
        </p:spPr>
      </p:sp>
      <p:sp>
        <p:nvSpPr>
          <p:cNvPr id="310" name="Google Shape;310;p15"/>
          <p:cNvSpPr txBox="1"/>
          <p:nvPr/>
        </p:nvSpPr>
        <p:spPr>
          <a:xfrm>
            <a:off x="12284997" y="1093152"/>
            <a:ext cx="4974303" cy="396172"/>
          </a:xfrm>
          <a:prstGeom prst="rect">
            <a:avLst/>
          </a:prstGeom>
          <a:noFill/>
          <a:ln>
            <a:noFill/>
          </a:ln>
        </p:spPr>
        <p:txBody>
          <a:bodyPr anchorCtr="0" anchor="t" bIns="0" lIns="0" spcFirstLastPara="1" rIns="0" wrap="square" tIns="0">
            <a:spAutoFit/>
          </a:bodyPr>
          <a:lstStyle/>
          <a:p>
            <a:pPr indent="0" lvl="0" marL="0" marR="0" rtl="0" algn="r">
              <a:lnSpc>
                <a:spcPct val="140000"/>
              </a:lnSpc>
              <a:spcBef>
                <a:spcPts val="0"/>
              </a:spcBef>
              <a:spcAft>
                <a:spcPts val="0"/>
              </a:spcAft>
              <a:buNone/>
            </a:pPr>
            <a:r>
              <a:rPr b="0" i="0" lang="en-US" sz="2400" u="none" cap="none" strike="noStrike">
                <a:solidFill>
                  <a:srgbClr val="FFF5EE"/>
                </a:solidFill>
                <a:latin typeface="Montserrat"/>
                <a:ea typeface="Montserrat"/>
                <a:cs typeface="Montserrat"/>
                <a:sym typeface="Montserrat"/>
              </a:rPr>
              <a:t>UniLibNSCD Conference| 2023</a:t>
            </a:r>
            <a:endParaRPr/>
          </a:p>
        </p:txBody>
      </p:sp>
      <p:sp>
        <p:nvSpPr>
          <p:cNvPr id="311" name="Google Shape;311;p15"/>
          <p:cNvSpPr txBox="1"/>
          <p:nvPr/>
        </p:nvSpPr>
        <p:spPr>
          <a:xfrm>
            <a:off x="1297323" y="1074182"/>
            <a:ext cx="3497551" cy="473127"/>
          </a:xfrm>
          <a:prstGeom prst="rect">
            <a:avLst/>
          </a:prstGeom>
          <a:noFill/>
          <a:ln>
            <a:noFill/>
          </a:ln>
        </p:spPr>
        <p:txBody>
          <a:bodyPr anchorCtr="0" anchor="t" bIns="0" lIns="0" spcFirstLastPara="1" rIns="0" wrap="square" tIns="0">
            <a:spAutoFit/>
          </a:bodyPr>
          <a:lstStyle/>
          <a:p>
            <a:pPr indent="0" lvl="0" marL="0" marR="0" rtl="0" algn="l">
              <a:lnSpc>
                <a:spcPct val="140043"/>
              </a:lnSpc>
              <a:spcBef>
                <a:spcPts val="0"/>
              </a:spcBef>
              <a:spcAft>
                <a:spcPts val="0"/>
              </a:spcAft>
              <a:buNone/>
            </a:pPr>
            <a:r>
              <a:rPr b="0" i="0" lang="en-US" sz="2747" u="none" cap="none" strike="noStrike">
                <a:solidFill>
                  <a:srgbClr val="FFF5EE"/>
                </a:solidFill>
                <a:latin typeface="Montserrat"/>
                <a:ea typeface="Montserrat"/>
                <a:cs typeface="Montserrat"/>
                <a:sym typeface="Montserrat"/>
              </a:rPr>
              <a:t>Presented by</a:t>
            </a:r>
            <a:endParaRPr/>
          </a:p>
        </p:txBody>
      </p:sp>
      <p:sp>
        <p:nvSpPr>
          <p:cNvPr id="312" name="Google Shape;312;p15"/>
          <p:cNvSpPr txBox="1"/>
          <p:nvPr/>
        </p:nvSpPr>
        <p:spPr>
          <a:xfrm>
            <a:off x="3811255" y="1074102"/>
            <a:ext cx="4886142" cy="473188"/>
          </a:xfrm>
          <a:prstGeom prst="rect">
            <a:avLst/>
          </a:prstGeom>
          <a:noFill/>
          <a:ln>
            <a:noFill/>
          </a:ln>
        </p:spPr>
        <p:txBody>
          <a:bodyPr anchorCtr="0" anchor="t" bIns="0" lIns="0" spcFirstLastPara="1" rIns="0" wrap="square" tIns="0">
            <a:spAutoFit/>
          </a:bodyPr>
          <a:lstStyle/>
          <a:p>
            <a:pPr indent="0" lvl="0" marL="0" marR="0" rtl="0" algn="l">
              <a:lnSpc>
                <a:spcPct val="140021"/>
              </a:lnSpc>
              <a:spcBef>
                <a:spcPts val="0"/>
              </a:spcBef>
              <a:spcAft>
                <a:spcPts val="0"/>
              </a:spcAft>
              <a:buNone/>
            </a:pPr>
            <a:r>
              <a:rPr b="0" i="0" lang="en-US" sz="2741" u="none" cap="none" strike="noStrike">
                <a:solidFill>
                  <a:srgbClr val="C57849"/>
                </a:solidFill>
                <a:latin typeface="Montserrat Black"/>
                <a:ea typeface="Montserrat Black"/>
                <a:cs typeface="Montserrat Black"/>
                <a:sym typeface="Montserrat Black"/>
              </a:rPr>
              <a:t>Novie Claire Rambuyon</a:t>
            </a:r>
            <a:endParaRPr/>
          </a:p>
        </p:txBody>
      </p:sp>
      <p:sp>
        <p:nvSpPr>
          <p:cNvPr id="313" name="Google Shape;313;p15"/>
          <p:cNvSpPr txBox="1"/>
          <p:nvPr/>
        </p:nvSpPr>
        <p:spPr>
          <a:xfrm>
            <a:off x="1061061" y="3846661"/>
            <a:ext cx="3970073" cy="2957632"/>
          </a:xfrm>
          <a:prstGeom prst="rect">
            <a:avLst/>
          </a:prstGeom>
          <a:noFill/>
          <a:ln>
            <a:noFill/>
          </a:ln>
        </p:spPr>
        <p:txBody>
          <a:bodyPr anchorCtr="0" anchor="t" bIns="0" lIns="0" spcFirstLastPara="1" rIns="0" wrap="square" tIns="0">
            <a:spAutoFit/>
          </a:bodyPr>
          <a:lstStyle/>
          <a:p>
            <a:pPr indent="0" lvl="0" marL="0" marR="0" rtl="0" algn="ctr">
              <a:lnSpc>
                <a:spcPct val="140014"/>
              </a:lnSpc>
              <a:spcBef>
                <a:spcPts val="0"/>
              </a:spcBef>
              <a:spcAft>
                <a:spcPts val="0"/>
              </a:spcAft>
              <a:buNone/>
            </a:pPr>
            <a:r>
              <a:rPr b="0" i="0" lang="en-US" sz="2799" u="none" cap="none" strike="noStrike">
                <a:solidFill>
                  <a:srgbClr val="000000"/>
                </a:solidFill>
                <a:latin typeface="Arial"/>
                <a:ea typeface="Arial"/>
                <a:cs typeface="Arial"/>
                <a:sym typeface="Arial"/>
              </a:rPr>
              <a:t>Difference in the </a:t>
            </a:r>
            <a:endParaRPr/>
          </a:p>
          <a:p>
            <a:pPr indent="0" lvl="0" marL="0" marR="0" rtl="0" algn="ctr">
              <a:lnSpc>
                <a:spcPct val="140014"/>
              </a:lnSpc>
              <a:spcBef>
                <a:spcPts val="0"/>
              </a:spcBef>
              <a:spcAft>
                <a:spcPts val="0"/>
              </a:spcAft>
              <a:buNone/>
            </a:pPr>
            <a:r>
              <a:rPr b="0" i="0" lang="en-US" sz="2799" u="none" cap="none" strike="noStrike">
                <a:solidFill>
                  <a:srgbClr val="000000"/>
                </a:solidFill>
                <a:latin typeface="Arial"/>
                <a:ea typeface="Arial"/>
                <a:cs typeface="Arial"/>
                <a:sym typeface="Arial"/>
              </a:rPr>
              <a:t>Respondents’ Level </a:t>
            </a:r>
            <a:endParaRPr/>
          </a:p>
          <a:p>
            <a:pPr indent="0" lvl="0" marL="0" marR="0" rtl="0" algn="ctr">
              <a:lnSpc>
                <a:spcPct val="140014"/>
              </a:lnSpc>
              <a:spcBef>
                <a:spcPts val="0"/>
              </a:spcBef>
              <a:spcAft>
                <a:spcPts val="0"/>
              </a:spcAft>
              <a:buNone/>
            </a:pPr>
            <a:r>
              <a:rPr b="0" i="0" lang="en-US" sz="2799" u="none" cap="none" strike="noStrike">
                <a:solidFill>
                  <a:srgbClr val="000000"/>
                </a:solidFill>
                <a:latin typeface="Arial"/>
                <a:ea typeface="Arial"/>
                <a:cs typeface="Arial"/>
                <a:sym typeface="Arial"/>
              </a:rPr>
              <a:t>of Professional </a:t>
            </a:r>
            <a:endParaRPr/>
          </a:p>
          <a:p>
            <a:pPr indent="0" lvl="0" marL="0" marR="0" rtl="0" algn="ctr">
              <a:lnSpc>
                <a:spcPct val="140014"/>
              </a:lnSpc>
              <a:spcBef>
                <a:spcPts val="0"/>
              </a:spcBef>
              <a:spcAft>
                <a:spcPts val="0"/>
              </a:spcAft>
              <a:buNone/>
            </a:pPr>
            <a:r>
              <a:rPr b="0" i="0" lang="en-US" sz="2799" u="none" cap="none" strike="noStrike">
                <a:solidFill>
                  <a:srgbClr val="000000"/>
                </a:solidFill>
                <a:latin typeface="Arial"/>
                <a:ea typeface="Arial"/>
                <a:cs typeface="Arial"/>
                <a:sym typeface="Arial"/>
              </a:rPr>
              <a:t>Competencies When </a:t>
            </a:r>
            <a:endParaRPr/>
          </a:p>
          <a:p>
            <a:pPr indent="0" lvl="0" marL="0" marR="0" rtl="0" algn="ctr">
              <a:lnSpc>
                <a:spcPct val="140014"/>
              </a:lnSpc>
              <a:spcBef>
                <a:spcPts val="0"/>
              </a:spcBef>
              <a:spcAft>
                <a:spcPts val="0"/>
              </a:spcAft>
              <a:buNone/>
            </a:pPr>
            <a:r>
              <a:rPr b="0" i="0" lang="en-US" sz="2799" u="none" cap="none" strike="noStrike">
                <a:solidFill>
                  <a:srgbClr val="000000"/>
                </a:solidFill>
                <a:latin typeface="Arial"/>
                <a:ea typeface="Arial"/>
                <a:cs typeface="Arial"/>
                <a:sym typeface="Arial"/>
              </a:rPr>
              <a:t>Grouped According to</a:t>
            </a:r>
            <a:endParaRPr/>
          </a:p>
          <a:p>
            <a:pPr indent="0" lvl="0" marL="0" marR="0" rtl="0" algn="ctr">
              <a:lnSpc>
                <a:spcPct val="140014"/>
              </a:lnSpc>
              <a:spcBef>
                <a:spcPts val="0"/>
              </a:spcBef>
              <a:spcAft>
                <a:spcPts val="0"/>
              </a:spcAft>
              <a:buNone/>
            </a:pPr>
            <a:r>
              <a:rPr b="0" i="0" lang="en-US" sz="2799" u="none" cap="none" strike="noStrike">
                <a:solidFill>
                  <a:srgbClr val="000000"/>
                </a:solidFill>
                <a:latin typeface="Arial"/>
                <a:ea typeface="Arial"/>
                <a:cs typeface="Arial"/>
                <a:sym typeface="Arial"/>
              </a:rPr>
              <a:t> their Profile Variables.</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5EE"/>
        </a:solidFill>
      </p:bgPr>
    </p:bg>
    <p:spTree>
      <p:nvGrpSpPr>
        <p:cNvPr id="317" name="Shape 317"/>
        <p:cNvGrpSpPr/>
        <p:nvPr/>
      </p:nvGrpSpPr>
      <p:grpSpPr>
        <a:xfrm>
          <a:off x="0" y="0"/>
          <a:ext cx="0" cy="0"/>
          <a:chOff x="0" y="0"/>
          <a:chExt cx="0" cy="0"/>
        </a:xfrm>
      </p:grpSpPr>
      <p:grpSp>
        <p:nvGrpSpPr>
          <p:cNvPr id="318" name="Google Shape;318;p16"/>
          <p:cNvGrpSpPr/>
          <p:nvPr/>
        </p:nvGrpSpPr>
        <p:grpSpPr>
          <a:xfrm>
            <a:off x="646206" y="611310"/>
            <a:ext cx="16995587" cy="8948933"/>
            <a:chOff x="0" y="-57150"/>
            <a:chExt cx="4476204" cy="2356921"/>
          </a:xfrm>
        </p:grpSpPr>
        <p:sp>
          <p:nvSpPr>
            <p:cNvPr id="319" name="Google Shape;319;p16"/>
            <p:cNvSpPr/>
            <p:nvPr/>
          </p:nvSpPr>
          <p:spPr>
            <a:xfrm>
              <a:off x="0" y="0"/>
              <a:ext cx="4476204" cy="2299771"/>
            </a:xfrm>
            <a:custGeom>
              <a:rect b="b" l="l" r="r" t="t"/>
              <a:pathLst>
                <a:path extrusionOk="0" h="2299771" w="4476204">
                  <a:moveTo>
                    <a:pt x="0" y="0"/>
                  </a:moveTo>
                  <a:lnTo>
                    <a:pt x="4476204" y="0"/>
                  </a:lnTo>
                  <a:lnTo>
                    <a:pt x="4476204" y="2299771"/>
                  </a:lnTo>
                  <a:lnTo>
                    <a:pt x="0" y="2299771"/>
                  </a:lnTo>
                  <a:close/>
                </a:path>
              </a:pathLst>
            </a:custGeom>
            <a:solidFill>
              <a:srgbClr val="000000">
                <a:alpha val="0"/>
              </a:srgbClr>
            </a:solidFill>
            <a:ln cap="sq" cmpd="sng" w="38100">
              <a:solidFill>
                <a:srgbClr val="121111"/>
              </a:solidFill>
              <a:prstDash val="solid"/>
              <a:miter lim="8000"/>
              <a:headEnd len="sm" w="sm" type="none"/>
              <a:tailEnd len="sm" w="sm" type="none"/>
            </a:ln>
          </p:spPr>
        </p:sp>
        <p:sp>
          <p:nvSpPr>
            <p:cNvPr id="320" name="Google Shape;320;p16"/>
            <p:cNvSpPr txBox="1"/>
            <p:nvPr/>
          </p:nvSpPr>
          <p:spPr>
            <a:xfrm>
              <a:off x="0" y="-57150"/>
              <a:ext cx="812800" cy="869950"/>
            </a:xfrm>
            <a:prstGeom prst="rect">
              <a:avLst/>
            </a:prstGeom>
            <a:noFill/>
            <a:ln>
              <a:noFill/>
            </a:ln>
          </p:spPr>
          <p:txBody>
            <a:bodyPr anchorCtr="0" anchor="ctr" bIns="50800" lIns="50800" spcFirstLastPara="1" rIns="50800" wrap="square" tIns="50800">
              <a:noAutofit/>
            </a:bodyPr>
            <a:lstStyle/>
            <a:p>
              <a:pPr indent="0" lvl="0" marL="0" marR="0" rtl="0" algn="ctr">
                <a:lnSpc>
                  <a:spcPct val="18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321" name="Google Shape;321;p16"/>
          <p:cNvGrpSpPr/>
          <p:nvPr/>
        </p:nvGrpSpPr>
        <p:grpSpPr>
          <a:xfrm>
            <a:off x="646206" y="509767"/>
            <a:ext cx="16995587" cy="3303087"/>
            <a:chOff x="0" y="-57150"/>
            <a:chExt cx="4476204" cy="869950"/>
          </a:xfrm>
        </p:grpSpPr>
        <p:sp>
          <p:nvSpPr>
            <p:cNvPr id="322" name="Google Shape;322;p16"/>
            <p:cNvSpPr/>
            <p:nvPr/>
          </p:nvSpPr>
          <p:spPr>
            <a:xfrm>
              <a:off x="0" y="0"/>
              <a:ext cx="4476204" cy="318096"/>
            </a:xfrm>
            <a:custGeom>
              <a:rect b="b" l="l" r="r" t="t"/>
              <a:pathLst>
                <a:path extrusionOk="0" h="318096" w="4476204">
                  <a:moveTo>
                    <a:pt x="0" y="0"/>
                  </a:moveTo>
                  <a:lnTo>
                    <a:pt x="4476204" y="0"/>
                  </a:lnTo>
                  <a:lnTo>
                    <a:pt x="4476204" y="318096"/>
                  </a:lnTo>
                  <a:lnTo>
                    <a:pt x="0" y="318096"/>
                  </a:lnTo>
                  <a:close/>
                </a:path>
              </a:pathLst>
            </a:custGeom>
            <a:solidFill>
              <a:srgbClr val="121111"/>
            </a:solidFill>
            <a:ln>
              <a:noFill/>
            </a:ln>
          </p:spPr>
        </p:sp>
        <p:sp>
          <p:nvSpPr>
            <p:cNvPr id="323" name="Google Shape;323;p16"/>
            <p:cNvSpPr txBox="1"/>
            <p:nvPr/>
          </p:nvSpPr>
          <p:spPr>
            <a:xfrm>
              <a:off x="0" y="-57150"/>
              <a:ext cx="812800" cy="869950"/>
            </a:xfrm>
            <a:prstGeom prst="rect">
              <a:avLst/>
            </a:prstGeom>
            <a:noFill/>
            <a:ln>
              <a:noFill/>
            </a:ln>
          </p:spPr>
          <p:txBody>
            <a:bodyPr anchorCtr="0" anchor="ctr" bIns="50800" lIns="50800" spcFirstLastPara="1" rIns="50800" wrap="square" tIns="50800">
              <a:noAutofit/>
            </a:bodyPr>
            <a:lstStyle/>
            <a:p>
              <a:pPr indent="0" lvl="0" marL="0" marR="0" rtl="0" algn="ctr">
                <a:lnSpc>
                  <a:spcPct val="18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24" name="Google Shape;324;p16"/>
          <p:cNvSpPr/>
          <p:nvPr/>
        </p:nvSpPr>
        <p:spPr>
          <a:xfrm>
            <a:off x="5457139" y="1934527"/>
            <a:ext cx="11958313" cy="7485790"/>
          </a:xfrm>
          <a:custGeom>
            <a:rect b="b" l="l" r="r" t="t"/>
            <a:pathLst>
              <a:path extrusionOk="0" h="7485790" w="11958313">
                <a:moveTo>
                  <a:pt x="0" y="0"/>
                </a:moveTo>
                <a:lnTo>
                  <a:pt x="11958313" y="0"/>
                </a:lnTo>
                <a:lnTo>
                  <a:pt x="11958313" y="7485790"/>
                </a:lnTo>
                <a:lnTo>
                  <a:pt x="0" y="7485790"/>
                </a:lnTo>
                <a:lnTo>
                  <a:pt x="0" y="0"/>
                </a:lnTo>
                <a:close/>
              </a:path>
            </a:pathLst>
          </a:custGeom>
          <a:blipFill rotWithShape="1">
            <a:blip r:embed="rId3">
              <a:alphaModFix/>
            </a:blip>
            <a:stretch>
              <a:fillRect b="0" l="0" r="0" t="0"/>
            </a:stretch>
          </a:blipFill>
          <a:ln>
            <a:noFill/>
          </a:ln>
        </p:spPr>
      </p:sp>
      <p:sp>
        <p:nvSpPr>
          <p:cNvPr id="325" name="Google Shape;325;p16"/>
          <p:cNvSpPr txBox="1"/>
          <p:nvPr/>
        </p:nvSpPr>
        <p:spPr>
          <a:xfrm>
            <a:off x="12284997" y="1093152"/>
            <a:ext cx="4974303" cy="396172"/>
          </a:xfrm>
          <a:prstGeom prst="rect">
            <a:avLst/>
          </a:prstGeom>
          <a:noFill/>
          <a:ln>
            <a:noFill/>
          </a:ln>
        </p:spPr>
        <p:txBody>
          <a:bodyPr anchorCtr="0" anchor="t" bIns="0" lIns="0" spcFirstLastPara="1" rIns="0" wrap="square" tIns="0">
            <a:spAutoFit/>
          </a:bodyPr>
          <a:lstStyle/>
          <a:p>
            <a:pPr indent="0" lvl="0" marL="0" marR="0" rtl="0" algn="r">
              <a:lnSpc>
                <a:spcPct val="140000"/>
              </a:lnSpc>
              <a:spcBef>
                <a:spcPts val="0"/>
              </a:spcBef>
              <a:spcAft>
                <a:spcPts val="0"/>
              </a:spcAft>
              <a:buNone/>
            </a:pPr>
            <a:r>
              <a:rPr b="0" i="0" lang="en-US" sz="2400" u="none" cap="none" strike="noStrike">
                <a:solidFill>
                  <a:srgbClr val="FFF5EE"/>
                </a:solidFill>
                <a:latin typeface="Montserrat"/>
                <a:ea typeface="Montserrat"/>
                <a:cs typeface="Montserrat"/>
                <a:sym typeface="Montserrat"/>
              </a:rPr>
              <a:t>UniLibNSCD Conference| 2023</a:t>
            </a:r>
            <a:endParaRPr/>
          </a:p>
        </p:txBody>
      </p:sp>
      <p:sp>
        <p:nvSpPr>
          <p:cNvPr id="326" name="Google Shape;326;p16"/>
          <p:cNvSpPr txBox="1"/>
          <p:nvPr/>
        </p:nvSpPr>
        <p:spPr>
          <a:xfrm>
            <a:off x="1297323" y="1074182"/>
            <a:ext cx="3497551" cy="473127"/>
          </a:xfrm>
          <a:prstGeom prst="rect">
            <a:avLst/>
          </a:prstGeom>
          <a:noFill/>
          <a:ln>
            <a:noFill/>
          </a:ln>
        </p:spPr>
        <p:txBody>
          <a:bodyPr anchorCtr="0" anchor="t" bIns="0" lIns="0" spcFirstLastPara="1" rIns="0" wrap="square" tIns="0">
            <a:spAutoFit/>
          </a:bodyPr>
          <a:lstStyle/>
          <a:p>
            <a:pPr indent="0" lvl="0" marL="0" marR="0" rtl="0" algn="l">
              <a:lnSpc>
                <a:spcPct val="140043"/>
              </a:lnSpc>
              <a:spcBef>
                <a:spcPts val="0"/>
              </a:spcBef>
              <a:spcAft>
                <a:spcPts val="0"/>
              </a:spcAft>
              <a:buNone/>
            </a:pPr>
            <a:r>
              <a:rPr b="0" i="0" lang="en-US" sz="2747" u="none" cap="none" strike="noStrike">
                <a:solidFill>
                  <a:srgbClr val="FFF5EE"/>
                </a:solidFill>
                <a:latin typeface="Montserrat"/>
                <a:ea typeface="Montserrat"/>
                <a:cs typeface="Montserrat"/>
                <a:sym typeface="Montserrat"/>
              </a:rPr>
              <a:t>Presented by</a:t>
            </a:r>
            <a:endParaRPr/>
          </a:p>
        </p:txBody>
      </p:sp>
      <p:sp>
        <p:nvSpPr>
          <p:cNvPr id="327" name="Google Shape;327;p16"/>
          <p:cNvSpPr txBox="1"/>
          <p:nvPr/>
        </p:nvSpPr>
        <p:spPr>
          <a:xfrm>
            <a:off x="3811255" y="1074102"/>
            <a:ext cx="4886142" cy="473188"/>
          </a:xfrm>
          <a:prstGeom prst="rect">
            <a:avLst/>
          </a:prstGeom>
          <a:noFill/>
          <a:ln>
            <a:noFill/>
          </a:ln>
        </p:spPr>
        <p:txBody>
          <a:bodyPr anchorCtr="0" anchor="t" bIns="0" lIns="0" spcFirstLastPara="1" rIns="0" wrap="square" tIns="0">
            <a:spAutoFit/>
          </a:bodyPr>
          <a:lstStyle/>
          <a:p>
            <a:pPr indent="0" lvl="0" marL="0" marR="0" rtl="0" algn="l">
              <a:lnSpc>
                <a:spcPct val="140021"/>
              </a:lnSpc>
              <a:spcBef>
                <a:spcPts val="0"/>
              </a:spcBef>
              <a:spcAft>
                <a:spcPts val="0"/>
              </a:spcAft>
              <a:buNone/>
            </a:pPr>
            <a:r>
              <a:rPr b="0" i="0" lang="en-US" sz="2741" u="none" cap="none" strike="noStrike">
                <a:solidFill>
                  <a:srgbClr val="C57849"/>
                </a:solidFill>
                <a:latin typeface="Montserrat Black"/>
                <a:ea typeface="Montserrat Black"/>
                <a:cs typeface="Montserrat Black"/>
                <a:sym typeface="Montserrat Black"/>
              </a:rPr>
              <a:t>Novie Claire Rambuyon</a:t>
            </a:r>
            <a:endParaRPr/>
          </a:p>
        </p:txBody>
      </p:sp>
      <p:sp>
        <p:nvSpPr>
          <p:cNvPr id="328" name="Google Shape;328;p16"/>
          <p:cNvSpPr txBox="1"/>
          <p:nvPr/>
        </p:nvSpPr>
        <p:spPr>
          <a:xfrm>
            <a:off x="894020" y="4282116"/>
            <a:ext cx="4304157" cy="2733462"/>
          </a:xfrm>
          <a:prstGeom prst="rect">
            <a:avLst/>
          </a:prstGeom>
          <a:noFill/>
          <a:ln>
            <a:noFill/>
          </a:ln>
        </p:spPr>
        <p:txBody>
          <a:bodyPr anchorCtr="0" anchor="t" bIns="0" lIns="0" spcFirstLastPara="1" rIns="0" wrap="square" tIns="0">
            <a:spAutoFit/>
          </a:bodyPr>
          <a:lstStyle/>
          <a:p>
            <a:pPr indent="0" lvl="0" marL="0" marR="0" rtl="0" algn="l">
              <a:lnSpc>
                <a:spcPct val="139969"/>
              </a:lnSpc>
              <a:spcBef>
                <a:spcPts val="0"/>
              </a:spcBef>
              <a:spcAft>
                <a:spcPts val="0"/>
              </a:spcAft>
              <a:buNone/>
            </a:pPr>
            <a:r>
              <a:rPr b="0" i="0" lang="en-US" sz="2602" u="none" cap="none" strike="noStrike">
                <a:solidFill>
                  <a:srgbClr val="000000"/>
                </a:solidFill>
                <a:latin typeface="Arial"/>
                <a:ea typeface="Arial"/>
                <a:cs typeface="Arial"/>
                <a:sym typeface="Arial"/>
              </a:rPr>
              <a:t>Difference in the </a:t>
            </a:r>
            <a:endParaRPr/>
          </a:p>
          <a:p>
            <a:pPr indent="0" lvl="0" marL="0" marR="0" rtl="0" algn="l">
              <a:lnSpc>
                <a:spcPct val="139969"/>
              </a:lnSpc>
              <a:spcBef>
                <a:spcPts val="0"/>
              </a:spcBef>
              <a:spcAft>
                <a:spcPts val="0"/>
              </a:spcAft>
              <a:buNone/>
            </a:pPr>
            <a:r>
              <a:rPr b="0" i="0" lang="en-US" sz="2602" u="none" cap="none" strike="noStrike">
                <a:solidFill>
                  <a:srgbClr val="000000"/>
                </a:solidFill>
                <a:latin typeface="Arial"/>
                <a:ea typeface="Arial"/>
                <a:cs typeface="Arial"/>
                <a:sym typeface="Arial"/>
              </a:rPr>
              <a:t>Respondents’ Level of Job </a:t>
            </a:r>
            <a:endParaRPr/>
          </a:p>
          <a:p>
            <a:pPr indent="0" lvl="0" marL="0" marR="0" rtl="0" algn="l">
              <a:lnSpc>
                <a:spcPct val="139969"/>
              </a:lnSpc>
              <a:spcBef>
                <a:spcPts val="0"/>
              </a:spcBef>
              <a:spcAft>
                <a:spcPts val="0"/>
              </a:spcAft>
              <a:buNone/>
            </a:pPr>
            <a:r>
              <a:rPr b="0" i="0" lang="en-US" sz="2602" u="none" cap="none" strike="noStrike">
                <a:solidFill>
                  <a:srgbClr val="000000"/>
                </a:solidFill>
                <a:latin typeface="Arial"/>
                <a:ea typeface="Arial"/>
                <a:cs typeface="Arial"/>
                <a:sym typeface="Arial"/>
              </a:rPr>
              <a:t>Performance When Grouped According to their Profile Variables</a:t>
            </a:r>
            <a:endParaRPr/>
          </a:p>
          <a:p>
            <a:pPr indent="0" lvl="0" marL="0" marR="0" rtl="0" algn="l">
              <a:lnSpc>
                <a:spcPct val="139969"/>
              </a:lnSpc>
              <a:spcBef>
                <a:spcPts val="0"/>
              </a:spcBef>
              <a:spcAft>
                <a:spcPts val="0"/>
              </a:spcAft>
              <a:buNone/>
            </a:pPr>
            <a:r>
              <a:t/>
            </a:r>
            <a:endParaRPr b="0" i="0" sz="2602" u="none" cap="none" strike="noStrik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5EE"/>
        </a:solidFill>
      </p:bgPr>
    </p:bg>
    <p:spTree>
      <p:nvGrpSpPr>
        <p:cNvPr id="332" name="Shape 332"/>
        <p:cNvGrpSpPr/>
        <p:nvPr/>
      </p:nvGrpSpPr>
      <p:grpSpPr>
        <a:xfrm>
          <a:off x="0" y="0"/>
          <a:ext cx="0" cy="0"/>
          <a:chOff x="0" y="0"/>
          <a:chExt cx="0" cy="0"/>
        </a:xfrm>
      </p:grpSpPr>
      <p:grpSp>
        <p:nvGrpSpPr>
          <p:cNvPr id="333" name="Google Shape;333;p17"/>
          <p:cNvGrpSpPr/>
          <p:nvPr/>
        </p:nvGrpSpPr>
        <p:grpSpPr>
          <a:xfrm>
            <a:off x="646206" y="611310"/>
            <a:ext cx="16995587" cy="8948933"/>
            <a:chOff x="0" y="-57150"/>
            <a:chExt cx="4476204" cy="2356921"/>
          </a:xfrm>
        </p:grpSpPr>
        <p:sp>
          <p:nvSpPr>
            <p:cNvPr id="334" name="Google Shape;334;p17"/>
            <p:cNvSpPr/>
            <p:nvPr/>
          </p:nvSpPr>
          <p:spPr>
            <a:xfrm>
              <a:off x="0" y="0"/>
              <a:ext cx="4476204" cy="2299771"/>
            </a:xfrm>
            <a:custGeom>
              <a:rect b="b" l="l" r="r" t="t"/>
              <a:pathLst>
                <a:path extrusionOk="0" h="2299771" w="4476204">
                  <a:moveTo>
                    <a:pt x="0" y="0"/>
                  </a:moveTo>
                  <a:lnTo>
                    <a:pt x="4476204" y="0"/>
                  </a:lnTo>
                  <a:lnTo>
                    <a:pt x="4476204" y="2299771"/>
                  </a:lnTo>
                  <a:lnTo>
                    <a:pt x="0" y="2299771"/>
                  </a:lnTo>
                  <a:close/>
                </a:path>
              </a:pathLst>
            </a:custGeom>
            <a:solidFill>
              <a:srgbClr val="000000">
                <a:alpha val="0"/>
              </a:srgbClr>
            </a:solidFill>
            <a:ln cap="sq" cmpd="sng" w="38100">
              <a:solidFill>
                <a:srgbClr val="121111"/>
              </a:solidFill>
              <a:prstDash val="solid"/>
              <a:miter lim="8000"/>
              <a:headEnd len="sm" w="sm" type="none"/>
              <a:tailEnd len="sm" w="sm" type="none"/>
            </a:ln>
          </p:spPr>
        </p:sp>
        <p:sp>
          <p:nvSpPr>
            <p:cNvPr id="335" name="Google Shape;335;p17"/>
            <p:cNvSpPr txBox="1"/>
            <p:nvPr/>
          </p:nvSpPr>
          <p:spPr>
            <a:xfrm>
              <a:off x="0" y="-57150"/>
              <a:ext cx="812800" cy="869950"/>
            </a:xfrm>
            <a:prstGeom prst="rect">
              <a:avLst/>
            </a:prstGeom>
            <a:noFill/>
            <a:ln>
              <a:noFill/>
            </a:ln>
          </p:spPr>
          <p:txBody>
            <a:bodyPr anchorCtr="0" anchor="ctr" bIns="50800" lIns="50800" spcFirstLastPara="1" rIns="50800" wrap="square" tIns="50800">
              <a:noAutofit/>
            </a:bodyPr>
            <a:lstStyle/>
            <a:p>
              <a:pPr indent="0" lvl="0" marL="0" marR="0" rtl="0" algn="ctr">
                <a:lnSpc>
                  <a:spcPct val="18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336" name="Google Shape;336;p17"/>
          <p:cNvGrpSpPr/>
          <p:nvPr/>
        </p:nvGrpSpPr>
        <p:grpSpPr>
          <a:xfrm>
            <a:off x="646206" y="509767"/>
            <a:ext cx="16995587" cy="3303087"/>
            <a:chOff x="0" y="-57150"/>
            <a:chExt cx="4476204" cy="869950"/>
          </a:xfrm>
        </p:grpSpPr>
        <p:sp>
          <p:nvSpPr>
            <p:cNvPr id="337" name="Google Shape;337;p17"/>
            <p:cNvSpPr/>
            <p:nvPr/>
          </p:nvSpPr>
          <p:spPr>
            <a:xfrm>
              <a:off x="0" y="0"/>
              <a:ext cx="4476204" cy="318096"/>
            </a:xfrm>
            <a:custGeom>
              <a:rect b="b" l="l" r="r" t="t"/>
              <a:pathLst>
                <a:path extrusionOk="0" h="318096" w="4476204">
                  <a:moveTo>
                    <a:pt x="0" y="0"/>
                  </a:moveTo>
                  <a:lnTo>
                    <a:pt x="4476204" y="0"/>
                  </a:lnTo>
                  <a:lnTo>
                    <a:pt x="4476204" y="318096"/>
                  </a:lnTo>
                  <a:lnTo>
                    <a:pt x="0" y="318096"/>
                  </a:lnTo>
                  <a:close/>
                </a:path>
              </a:pathLst>
            </a:custGeom>
            <a:solidFill>
              <a:srgbClr val="121111"/>
            </a:solidFill>
            <a:ln>
              <a:noFill/>
            </a:ln>
          </p:spPr>
        </p:sp>
        <p:sp>
          <p:nvSpPr>
            <p:cNvPr id="338" name="Google Shape;338;p17"/>
            <p:cNvSpPr txBox="1"/>
            <p:nvPr/>
          </p:nvSpPr>
          <p:spPr>
            <a:xfrm>
              <a:off x="0" y="-57150"/>
              <a:ext cx="812800" cy="869950"/>
            </a:xfrm>
            <a:prstGeom prst="rect">
              <a:avLst/>
            </a:prstGeom>
            <a:noFill/>
            <a:ln>
              <a:noFill/>
            </a:ln>
          </p:spPr>
          <p:txBody>
            <a:bodyPr anchorCtr="0" anchor="ctr" bIns="50800" lIns="50800" spcFirstLastPara="1" rIns="50800" wrap="square" tIns="50800">
              <a:noAutofit/>
            </a:bodyPr>
            <a:lstStyle/>
            <a:p>
              <a:pPr indent="0" lvl="0" marL="0" marR="0" rtl="0" algn="ctr">
                <a:lnSpc>
                  <a:spcPct val="18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39" name="Google Shape;339;p17"/>
          <p:cNvSpPr/>
          <p:nvPr/>
        </p:nvSpPr>
        <p:spPr>
          <a:xfrm>
            <a:off x="2740250" y="2985966"/>
            <a:ext cx="13624322" cy="6574276"/>
          </a:xfrm>
          <a:custGeom>
            <a:rect b="b" l="l" r="r" t="t"/>
            <a:pathLst>
              <a:path extrusionOk="0" h="6574276" w="13624322">
                <a:moveTo>
                  <a:pt x="0" y="0"/>
                </a:moveTo>
                <a:lnTo>
                  <a:pt x="13624322" y="0"/>
                </a:lnTo>
                <a:lnTo>
                  <a:pt x="13624322" y="6574276"/>
                </a:lnTo>
                <a:lnTo>
                  <a:pt x="0" y="6574276"/>
                </a:lnTo>
                <a:lnTo>
                  <a:pt x="0" y="0"/>
                </a:lnTo>
                <a:close/>
              </a:path>
            </a:pathLst>
          </a:custGeom>
          <a:blipFill rotWithShape="1">
            <a:blip r:embed="rId3">
              <a:alphaModFix/>
            </a:blip>
            <a:stretch>
              <a:fillRect b="0" l="0" r="0" t="0"/>
            </a:stretch>
          </a:blipFill>
          <a:ln>
            <a:noFill/>
          </a:ln>
        </p:spPr>
      </p:sp>
      <p:sp>
        <p:nvSpPr>
          <p:cNvPr id="340" name="Google Shape;340;p17"/>
          <p:cNvSpPr txBox="1"/>
          <p:nvPr/>
        </p:nvSpPr>
        <p:spPr>
          <a:xfrm>
            <a:off x="12284997" y="1093152"/>
            <a:ext cx="4974303" cy="396172"/>
          </a:xfrm>
          <a:prstGeom prst="rect">
            <a:avLst/>
          </a:prstGeom>
          <a:noFill/>
          <a:ln>
            <a:noFill/>
          </a:ln>
        </p:spPr>
        <p:txBody>
          <a:bodyPr anchorCtr="0" anchor="t" bIns="0" lIns="0" spcFirstLastPara="1" rIns="0" wrap="square" tIns="0">
            <a:spAutoFit/>
          </a:bodyPr>
          <a:lstStyle/>
          <a:p>
            <a:pPr indent="0" lvl="0" marL="0" marR="0" rtl="0" algn="r">
              <a:lnSpc>
                <a:spcPct val="140000"/>
              </a:lnSpc>
              <a:spcBef>
                <a:spcPts val="0"/>
              </a:spcBef>
              <a:spcAft>
                <a:spcPts val="0"/>
              </a:spcAft>
              <a:buNone/>
            </a:pPr>
            <a:r>
              <a:rPr b="0" i="0" lang="en-US" sz="2400" u="none" cap="none" strike="noStrike">
                <a:solidFill>
                  <a:srgbClr val="FFF5EE"/>
                </a:solidFill>
                <a:latin typeface="Montserrat"/>
                <a:ea typeface="Montserrat"/>
                <a:cs typeface="Montserrat"/>
                <a:sym typeface="Montserrat"/>
              </a:rPr>
              <a:t>UniLibNSCD Conference| 2023</a:t>
            </a:r>
            <a:endParaRPr/>
          </a:p>
        </p:txBody>
      </p:sp>
      <p:sp>
        <p:nvSpPr>
          <p:cNvPr id="341" name="Google Shape;341;p17"/>
          <p:cNvSpPr txBox="1"/>
          <p:nvPr/>
        </p:nvSpPr>
        <p:spPr>
          <a:xfrm>
            <a:off x="1297323" y="1074182"/>
            <a:ext cx="3497551" cy="473127"/>
          </a:xfrm>
          <a:prstGeom prst="rect">
            <a:avLst/>
          </a:prstGeom>
          <a:noFill/>
          <a:ln>
            <a:noFill/>
          </a:ln>
        </p:spPr>
        <p:txBody>
          <a:bodyPr anchorCtr="0" anchor="t" bIns="0" lIns="0" spcFirstLastPara="1" rIns="0" wrap="square" tIns="0">
            <a:spAutoFit/>
          </a:bodyPr>
          <a:lstStyle/>
          <a:p>
            <a:pPr indent="0" lvl="0" marL="0" marR="0" rtl="0" algn="l">
              <a:lnSpc>
                <a:spcPct val="140043"/>
              </a:lnSpc>
              <a:spcBef>
                <a:spcPts val="0"/>
              </a:spcBef>
              <a:spcAft>
                <a:spcPts val="0"/>
              </a:spcAft>
              <a:buNone/>
            </a:pPr>
            <a:r>
              <a:rPr b="0" i="0" lang="en-US" sz="2747" u="none" cap="none" strike="noStrike">
                <a:solidFill>
                  <a:srgbClr val="FFF5EE"/>
                </a:solidFill>
                <a:latin typeface="Montserrat"/>
                <a:ea typeface="Montserrat"/>
                <a:cs typeface="Montserrat"/>
                <a:sym typeface="Montserrat"/>
              </a:rPr>
              <a:t>Presented by</a:t>
            </a:r>
            <a:endParaRPr/>
          </a:p>
        </p:txBody>
      </p:sp>
      <p:sp>
        <p:nvSpPr>
          <p:cNvPr id="342" name="Google Shape;342;p17"/>
          <p:cNvSpPr txBox="1"/>
          <p:nvPr/>
        </p:nvSpPr>
        <p:spPr>
          <a:xfrm>
            <a:off x="3811255" y="1074102"/>
            <a:ext cx="4886142" cy="473188"/>
          </a:xfrm>
          <a:prstGeom prst="rect">
            <a:avLst/>
          </a:prstGeom>
          <a:noFill/>
          <a:ln>
            <a:noFill/>
          </a:ln>
        </p:spPr>
        <p:txBody>
          <a:bodyPr anchorCtr="0" anchor="t" bIns="0" lIns="0" spcFirstLastPara="1" rIns="0" wrap="square" tIns="0">
            <a:spAutoFit/>
          </a:bodyPr>
          <a:lstStyle/>
          <a:p>
            <a:pPr indent="0" lvl="0" marL="0" marR="0" rtl="0" algn="l">
              <a:lnSpc>
                <a:spcPct val="140021"/>
              </a:lnSpc>
              <a:spcBef>
                <a:spcPts val="0"/>
              </a:spcBef>
              <a:spcAft>
                <a:spcPts val="0"/>
              </a:spcAft>
              <a:buNone/>
            </a:pPr>
            <a:r>
              <a:rPr b="0" i="0" lang="en-US" sz="2741" u="none" cap="none" strike="noStrike">
                <a:solidFill>
                  <a:srgbClr val="C57849"/>
                </a:solidFill>
                <a:latin typeface="Montserrat Black"/>
                <a:ea typeface="Montserrat Black"/>
                <a:cs typeface="Montserrat Black"/>
                <a:sym typeface="Montserrat Black"/>
              </a:rPr>
              <a:t>Novie Claire Rambuyon</a:t>
            </a:r>
            <a:endParaRPr/>
          </a:p>
        </p:txBody>
      </p:sp>
      <p:sp>
        <p:nvSpPr>
          <p:cNvPr id="343" name="Google Shape;343;p17"/>
          <p:cNvSpPr txBox="1"/>
          <p:nvPr/>
        </p:nvSpPr>
        <p:spPr>
          <a:xfrm>
            <a:off x="646206" y="2243677"/>
            <a:ext cx="16995600" cy="961200"/>
          </a:xfrm>
          <a:prstGeom prst="rect">
            <a:avLst/>
          </a:prstGeom>
          <a:noFill/>
          <a:ln>
            <a:noFill/>
          </a:ln>
        </p:spPr>
        <p:txBody>
          <a:bodyPr anchorCtr="0" anchor="t" bIns="0" lIns="0" spcFirstLastPara="1" rIns="0" wrap="square" tIns="0">
            <a:spAutoFit/>
          </a:bodyPr>
          <a:lstStyle/>
          <a:p>
            <a:pPr indent="0" lvl="0" marL="0" marR="0" rtl="0" algn="ctr">
              <a:lnSpc>
                <a:spcPct val="139969"/>
              </a:lnSpc>
              <a:spcBef>
                <a:spcPts val="0"/>
              </a:spcBef>
              <a:spcAft>
                <a:spcPts val="0"/>
              </a:spcAft>
              <a:buNone/>
            </a:pPr>
            <a:r>
              <a:rPr b="0" i="0" lang="en-US" sz="2602" u="none" cap="none" strike="noStrike">
                <a:solidFill>
                  <a:srgbClr val="000000"/>
                </a:solidFill>
                <a:latin typeface="Arial"/>
                <a:ea typeface="Arial"/>
                <a:cs typeface="Arial"/>
                <a:sym typeface="Arial"/>
              </a:rPr>
              <a:t>Relationship Between the Respondents’ Level of Professional Competencies and Level of Job Performance.</a:t>
            </a:r>
            <a:endParaRPr/>
          </a:p>
          <a:p>
            <a:pPr indent="0" lvl="0" marL="0" marR="0" rtl="0" algn="ctr">
              <a:lnSpc>
                <a:spcPct val="139969"/>
              </a:lnSpc>
              <a:spcBef>
                <a:spcPts val="0"/>
              </a:spcBef>
              <a:spcAft>
                <a:spcPts val="0"/>
              </a:spcAft>
              <a:buNone/>
            </a:pPr>
            <a:r>
              <a:t/>
            </a:r>
            <a:endParaRPr b="0" i="0" sz="2602" u="none" cap="none" strike="noStrike">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5EE"/>
        </a:solidFill>
      </p:bgPr>
    </p:bg>
    <p:spTree>
      <p:nvGrpSpPr>
        <p:cNvPr id="347" name="Shape 347"/>
        <p:cNvGrpSpPr/>
        <p:nvPr/>
      </p:nvGrpSpPr>
      <p:grpSpPr>
        <a:xfrm>
          <a:off x="0" y="0"/>
          <a:ext cx="0" cy="0"/>
          <a:chOff x="0" y="0"/>
          <a:chExt cx="0" cy="0"/>
        </a:xfrm>
      </p:grpSpPr>
      <p:grpSp>
        <p:nvGrpSpPr>
          <p:cNvPr id="348" name="Google Shape;348;p18"/>
          <p:cNvGrpSpPr/>
          <p:nvPr/>
        </p:nvGrpSpPr>
        <p:grpSpPr>
          <a:xfrm>
            <a:off x="646206" y="611310"/>
            <a:ext cx="16995587" cy="8948933"/>
            <a:chOff x="0" y="-57150"/>
            <a:chExt cx="4476204" cy="2356921"/>
          </a:xfrm>
        </p:grpSpPr>
        <p:sp>
          <p:nvSpPr>
            <p:cNvPr id="349" name="Google Shape;349;p18"/>
            <p:cNvSpPr/>
            <p:nvPr/>
          </p:nvSpPr>
          <p:spPr>
            <a:xfrm>
              <a:off x="0" y="0"/>
              <a:ext cx="4476204" cy="2299771"/>
            </a:xfrm>
            <a:custGeom>
              <a:rect b="b" l="l" r="r" t="t"/>
              <a:pathLst>
                <a:path extrusionOk="0" h="2299771" w="4476204">
                  <a:moveTo>
                    <a:pt x="0" y="0"/>
                  </a:moveTo>
                  <a:lnTo>
                    <a:pt x="4476204" y="0"/>
                  </a:lnTo>
                  <a:lnTo>
                    <a:pt x="4476204" y="2299771"/>
                  </a:lnTo>
                  <a:lnTo>
                    <a:pt x="0" y="2299771"/>
                  </a:lnTo>
                  <a:close/>
                </a:path>
              </a:pathLst>
            </a:custGeom>
            <a:solidFill>
              <a:srgbClr val="000000">
                <a:alpha val="0"/>
              </a:srgbClr>
            </a:solidFill>
            <a:ln cap="sq" cmpd="sng" w="38100">
              <a:solidFill>
                <a:srgbClr val="121111"/>
              </a:solidFill>
              <a:prstDash val="solid"/>
              <a:miter lim="8000"/>
              <a:headEnd len="sm" w="sm" type="none"/>
              <a:tailEnd len="sm" w="sm" type="none"/>
            </a:ln>
          </p:spPr>
        </p:sp>
        <p:sp>
          <p:nvSpPr>
            <p:cNvPr id="350" name="Google Shape;350;p18"/>
            <p:cNvSpPr txBox="1"/>
            <p:nvPr/>
          </p:nvSpPr>
          <p:spPr>
            <a:xfrm>
              <a:off x="0" y="-57150"/>
              <a:ext cx="812800" cy="869950"/>
            </a:xfrm>
            <a:prstGeom prst="rect">
              <a:avLst/>
            </a:prstGeom>
            <a:noFill/>
            <a:ln>
              <a:noFill/>
            </a:ln>
          </p:spPr>
          <p:txBody>
            <a:bodyPr anchorCtr="0" anchor="ctr" bIns="50800" lIns="50800" spcFirstLastPara="1" rIns="50800" wrap="square" tIns="50800">
              <a:noAutofit/>
            </a:bodyPr>
            <a:lstStyle/>
            <a:p>
              <a:pPr indent="0" lvl="0" marL="0" marR="0" rtl="0" algn="ctr">
                <a:lnSpc>
                  <a:spcPct val="18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351" name="Google Shape;351;p18"/>
          <p:cNvGrpSpPr/>
          <p:nvPr/>
        </p:nvGrpSpPr>
        <p:grpSpPr>
          <a:xfrm>
            <a:off x="646206" y="509767"/>
            <a:ext cx="16995587" cy="3303087"/>
            <a:chOff x="0" y="-57150"/>
            <a:chExt cx="4476204" cy="869950"/>
          </a:xfrm>
        </p:grpSpPr>
        <p:sp>
          <p:nvSpPr>
            <p:cNvPr id="352" name="Google Shape;352;p18"/>
            <p:cNvSpPr/>
            <p:nvPr/>
          </p:nvSpPr>
          <p:spPr>
            <a:xfrm>
              <a:off x="0" y="0"/>
              <a:ext cx="4476204" cy="318096"/>
            </a:xfrm>
            <a:custGeom>
              <a:rect b="b" l="l" r="r" t="t"/>
              <a:pathLst>
                <a:path extrusionOk="0" h="318096" w="4476204">
                  <a:moveTo>
                    <a:pt x="0" y="0"/>
                  </a:moveTo>
                  <a:lnTo>
                    <a:pt x="4476204" y="0"/>
                  </a:lnTo>
                  <a:lnTo>
                    <a:pt x="4476204" y="318096"/>
                  </a:lnTo>
                  <a:lnTo>
                    <a:pt x="0" y="318096"/>
                  </a:lnTo>
                  <a:close/>
                </a:path>
              </a:pathLst>
            </a:custGeom>
            <a:solidFill>
              <a:srgbClr val="121111"/>
            </a:solidFill>
            <a:ln>
              <a:noFill/>
            </a:ln>
          </p:spPr>
        </p:sp>
        <p:sp>
          <p:nvSpPr>
            <p:cNvPr id="353" name="Google Shape;353;p18"/>
            <p:cNvSpPr txBox="1"/>
            <p:nvPr/>
          </p:nvSpPr>
          <p:spPr>
            <a:xfrm>
              <a:off x="0" y="-57150"/>
              <a:ext cx="812800" cy="869950"/>
            </a:xfrm>
            <a:prstGeom prst="rect">
              <a:avLst/>
            </a:prstGeom>
            <a:noFill/>
            <a:ln>
              <a:noFill/>
            </a:ln>
          </p:spPr>
          <p:txBody>
            <a:bodyPr anchorCtr="0" anchor="ctr" bIns="50800" lIns="50800" spcFirstLastPara="1" rIns="50800" wrap="square" tIns="50800">
              <a:noAutofit/>
            </a:bodyPr>
            <a:lstStyle/>
            <a:p>
              <a:pPr indent="0" lvl="0" marL="0" marR="0" rtl="0" algn="ctr">
                <a:lnSpc>
                  <a:spcPct val="18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54" name="Google Shape;354;p18"/>
          <p:cNvSpPr txBox="1"/>
          <p:nvPr/>
        </p:nvSpPr>
        <p:spPr>
          <a:xfrm>
            <a:off x="12284997" y="1093152"/>
            <a:ext cx="4974303" cy="396172"/>
          </a:xfrm>
          <a:prstGeom prst="rect">
            <a:avLst/>
          </a:prstGeom>
          <a:noFill/>
          <a:ln>
            <a:noFill/>
          </a:ln>
        </p:spPr>
        <p:txBody>
          <a:bodyPr anchorCtr="0" anchor="t" bIns="0" lIns="0" spcFirstLastPara="1" rIns="0" wrap="square" tIns="0">
            <a:spAutoFit/>
          </a:bodyPr>
          <a:lstStyle/>
          <a:p>
            <a:pPr indent="0" lvl="0" marL="0" marR="0" rtl="0" algn="r">
              <a:lnSpc>
                <a:spcPct val="140000"/>
              </a:lnSpc>
              <a:spcBef>
                <a:spcPts val="0"/>
              </a:spcBef>
              <a:spcAft>
                <a:spcPts val="0"/>
              </a:spcAft>
              <a:buNone/>
            </a:pPr>
            <a:r>
              <a:rPr b="0" i="0" lang="en-US" sz="2400" u="none" cap="none" strike="noStrike">
                <a:solidFill>
                  <a:srgbClr val="FFF5EE"/>
                </a:solidFill>
                <a:latin typeface="Montserrat"/>
                <a:ea typeface="Montserrat"/>
                <a:cs typeface="Montserrat"/>
                <a:sym typeface="Montserrat"/>
              </a:rPr>
              <a:t>UniLibNSCD Conference| 2023</a:t>
            </a:r>
            <a:endParaRPr/>
          </a:p>
        </p:txBody>
      </p:sp>
      <p:sp>
        <p:nvSpPr>
          <p:cNvPr id="355" name="Google Shape;355;p18"/>
          <p:cNvSpPr txBox="1"/>
          <p:nvPr/>
        </p:nvSpPr>
        <p:spPr>
          <a:xfrm>
            <a:off x="1297323" y="1074182"/>
            <a:ext cx="3497551" cy="473127"/>
          </a:xfrm>
          <a:prstGeom prst="rect">
            <a:avLst/>
          </a:prstGeom>
          <a:noFill/>
          <a:ln>
            <a:noFill/>
          </a:ln>
        </p:spPr>
        <p:txBody>
          <a:bodyPr anchorCtr="0" anchor="t" bIns="0" lIns="0" spcFirstLastPara="1" rIns="0" wrap="square" tIns="0">
            <a:spAutoFit/>
          </a:bodyPr>
          <a:lstStyle/>
          <a:p>
            <a:pPr indent="0" lvl="0" marL="0" marR="0" rtl="0" algn="l">
              <a:lnSpc>
                <a:spcPct val="140043"/>
              </a:lnSpc>
              <a:spcBef>
                <a:spcPts val="0"/>
              </a:spcBef>
              <a:spcAft>
                <a:spcPts val="0"/>
              </a:spcAft>
              <a:buNone/>
            </a:pPr>
            <a:r>
              <a:rPr b="0" i="0" lang="en-US" sz="2747" u="none" cap="none" strike="noStrike">
                <a:solidFill>
                  <a:srgbClr val="FFF5EE"/>
                </a:solidFill>
                <a:latin typeface="Montserrat"/>
                <a:ea typeface="Montserrat"/>
                <a:cs typeface="Montserrat"/>
                <a:sym typeface="Montserrat"/>
              </a:rPr>
              <a:t>Presented by</a:t>
            </a:r>
            <a:endParaRPr/>
          </a:p>
        </p:txBody>
      </p:sp>
      <p:sp>
        <p:nvSpPr>
          <p:cNvPr id="356" name="Google Shape;356;p18"/>
          <p:cNvSpPr txBox="1"/>
          <p:nvPr/>
        </p:nvSpPr>
        <p:spPr>
          <a:xfrm>
            <a:off x="3811255" y="1074102"/>
            <a:ext cx="4886142" cy="473188"/>
          </a:xfrm>
          <a:prstGeom prst="rect">
            <a:avLst/>
          </a:prstGeom>
          <a:noFill/>
          <a:ln>
            <a:noFill/>
          </a:ln>
        </p:spPr>
        <p:txBody>
          <a:bodyPr anchorCtr="0" anchor="t" bIns="0" lIns="0" spcFirstLastPara="1" rIns="0" wrap="square" tIns="0">
            <a:spAutoFit/>
          </a:bodyPr>
          <a:lstStyle/>
          <a:p>
            <a:pPr indent="0" lvl="0" marL="0" marR="0" rtl="0" algn="l">
              <a:lnSpc>
                <a:spcPct val="140021"/>
              </a:lnSpc>
              <a:spcBef>
                <a:spcPts val="0"/>
              </a:spcBef>
              <a:spcAft>
                <a:spcPts val="0"/>
              </a:spcAft>
              <a:buNone/>
            </a:pPr>
            <a:r>
              <a:rPr b="0" i="0" lang="en-US" sz="2741" u="none" cap="none" strike="noStrike">
                <a:solidFill>
                  <a:srgbClr val="C57849"/>
                </a:solidFill>
                <a:latin typeface="Montserrat Black"/>
                <a:ea typeface="Montserrat Black"/>
                <a:cs typeface="Montserrat Black"/>
                <a:sym typeface="Montserrat Black"/>
              </a:rPr>
              <a:t>Novie Claire Rambuyon</a:t>
            </a:r>
            <a:endParaRPr/>
          </a:p>
        </p:txBody>
      </p:sp>
      <p:sp>
        <p:nvSpPr>
          <p:cNvPr id="357" name="Google Shape;357;p18"/>
          <p:cNvSpPr txBox="1"/>
          <p:nvPr/>
        </p:nvSpPr>
        <p:spPr>
          <a:xfrm>
            <a:off x="7475802" y="2663482"/>
            <a:ext cx="3336396" cy="669859"/>
          </a:xfrm>
          <a:prstGeom prst="rect">
            <a:avLst/>
          </a:prstGeom>
          <a:noFill/>
          <a:ln>
            <a:noFill/>
          </a:ln>
        </p:spPr>
        <p:txBody>
          <a:bodyPr anchorCtr="0" anchor="t" bIns="0" lIns="0" spcFirstLastPara="1" rIns="0" wrap="square" tIns="0">
            <a:spAutoFit/>
          </a:bodyPr>
          <a:lstStyle/>
          <a:p>
            <a:pPr indent="0" lvl="0" marL="0" marR="0" rtl="0" algn="ctr">
              <a:lnSpc>
                <a:spcPct val="140010"/>
              </a:lnSpc>
              <a:spcBef>
                <a:spcPts val="0"/>
              </a:spcBef>
              <a:spcAft>
                <a:spcPts val="0"/>
              </a:spcAft>
              <a:buNone/>
            </a:pPr>
            <a:r>
              <a:rPr b="1" i="0" lang="en-US" sz="3999" u="none" cap="none" strike="noStrike">
                <a:solidFill>
                  <a:srgbClr val="000000"/>
                </a:solidFill>
                <a:latin typeface="Montserrat"/>
                <a:ea typeface="Montserrat"/>
                <a:cs typeface="Montserrat"/>
                <a:sym typeface="Montserrat"/>
              </a:rPr>
              <a:t>DISCUSSION</a:t>
            </a:r>
            <a:endParaRPr/>
          </a:p>
        </p:txBody>
      </p:sp>
      <p:sp>
        <p:nvSpPr>
          <p:cNvPr id="358" name="Google Shape;358;p18"/>
          <p:cNvSpPr txBox="1"/>
          <p:nvPr/>
        </p:nvSpPr>
        <p:spPr>
          <a:xfrm>
            <a:off x="837453" y="3508807"/>
            <a:ext cx="16613094" cy="2612430"/>
          </a:xfrm>
          <a:prstGeom prst="rect">
            <a:avLst/>
          </a:prstGeom>
          <a:noFill/>
          <a:ln>
            <a:noFill/>
          </a:ln>
        </p:spPr>
        <p:txBody>
          <a:bodyPr anchorCtr="0" anchor="t" bIns="0" lIns="0" spcFirstLastPara="1" rIns="0" wrap="square" tIns="0">
            <a:spAutoFit/>
          </a:bodyPr>
          <a:lstStyle/>
          <a:p>
            <a:pPr indent="0" lvl="0" marL="0" marR="0" rtl="0" algn="l">
              <a:lnSpc>
                <a:spcPct val="140016"/>
              </a:lnSpc>
              <a:spcBef>
                <a:spcPts val="0"/>
              </a:spcBef>
              <a:spcAft>
                <a:spcPts val="0"/>
              </a:spcAft>
              <a:buNone/>
            </a:pPr>
            <a:r>
              <a:rPr b="0" i="0" lang="en-US" sz="2499" u="none" cap="none" strike="noStrike">
                <a:solidFill>
                  <a:srgbClr val="000000"/>
                </a:solidFill>
                <a:latin typeface="Arial"/>
                <a:ea typeface="Arial"/>
                <a:cs typeface="Arial"/>
                <a:sym typeface="Arial"/>
              </a:rPr>
              <a:t>Self-determination is the idea that people are driven to engage in activities that need the fulfillment of competence, autonomy, and relatedness to achieve them. Having highly competent academic librarians can identify that they fulfill what is needed which leads them to attain a high level of job performance. As well-determined professionals, this will be having an impact on how people address the role of this kind of profession. </a:t>
            </a:r>
            <a:endParaRPr/>
          </a:p>
          <a:p>
            <a:pPr indent="0" lvl="0" marL="0" marR="0" rtl="0" algn="l">
              <a:lnSpc>
                <a:spcPct val="140016"/>
              </a:lnSpc>
              <a:spcBef>
                <a:spcPts val="0"/>
              </a:spcBef>
              <a:spcAft>
                <a:spcPts val="0"/>
              </a:spcAft>
              <a:buNone/>
            </a:pPr>
            <a:r>
              <a:t/>
            </a:r>
            <a:endParaRPr b="0" i="0" sz="2499" u="none" cap="none" strike="noStrike">
              <a:solidFill>
                <a:srgbClr val="000000"/>
              </a:solidFill>
              <a:latin typeface="Arial"/>
              <a:ea typeface="Arial"/>
              <a:cs typeface="Arial"/>
              <a:sym typeface="Arial"/>
            </a:endParaRPr>
          </a:p>
        </p:txBody>
      </p:sp>
      <p:sp>
        <p:nvSpPr>
          <p:cNvPr id="359" name="Google Shape;359;p18"/>
          <p:cNvSpPr txBox="1"/>
          <p:nvPr/>
        </p:nvSpPr>
        <p:spPr>
          <a:xfrm>
            <a:off x="837453" y="6292687"/>
            <a:ext cx="16613094" cy="1736328"/>
          </a:xfrm>
          <a:prstGeom prst="rect">
            <a:avLst/>
          </a:prstGeom>
          <a:noFill/>
          <a:ln>
            <a:noFill/>
          </a:ln>
        </p:spPr>
        <p:txBody>
          <a:bodyPr anchorCtr="0" anchor="t" bIns="0" lIns="0" spcFirstLastPara="1" rIns="0" wrap="square" tIns="0">
            <a:spAutoFit/>
          </a:bodyPr>
          <a:lstStyle/>
          <a:p>
            <a:pPr indent="0" lvl="0" marL="0" marR="0" rtl="0" algn="l">
              <a:lnSpc>
                <a:spcPct val="140016"/>
              </a:lnSpc>
              <a:spcBef>
                <a:spcPts val="0"/>
              </a:spcBef>
              <a:spcAft>
                <a:spcPts val="0"/>
              </a:spcAft>
              <a:buNone/>
            </a:pPr>
            <a:r>
              <a:rPr b="0" i="0" lang="en-US" sz="2499" u="none" cap="none" strike="noStrike">
                <a:solidFill>
                  <a:srgbClr val="000000"/>
                </a:solidFill>
                <a:latin typeface="Arial"/>
                <a:ea typeface="Arial"/>
                <a:cs typeface="Arial"/>
                <a:sym typeface="Arial"/>
              </a:rPr>
              <a:t>As they attain a high level of competencies and job performance, it is necessary for the head and chief librarian to determine the skills and knowledge of their employees including their profile for them to be assigned in an area that is aligned or matched to their ability to perform the tasks well. In that way, it will serve also to determine what area they should improve.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5EE"/>
        </a:solidFill>
      </p:bgPr>
    </p:bg>
    <p:spTree>
      <p:nvGrpSpPr>
        <p:cNvPr id="363" name="Shape 363"/>
        <p:cNvGrpSpPr/>
        <p:nvPr/>
      </p:nvGrpSpPr>
      <p:grpSpPr>
        <a:xfrm>
          <a:off x="0" y="0"/>
          <a:ext cx="0" cy="0"/>
          <a:chOff x="0" y="0"/>
          <a:chExt cx="0" cy="0"/>
        </a:xfrm>
      </p:grpSpPr>
      <p:grpSp>
        <p:nvGrpSpPr>
          <p:cNvPr id="364" name="Google Shape;364;p19"/>
          <p:cNvGrpSpPr/>
          <p:nvPr/>
        </p:nvGrpSpPr>
        <p:grpSpPr>
          <a:xfrm>
            <a:off x="263713" y="605339"/>
            <a:ext cx="16995587" cy="8948933"/>
            <a:chOff x="0" y="-57150"/>
            <a:chExt cx="4476204" cy="2356921"/>
          </a:xfrm>
        </p:grpSpPr>
        <p:sp>
          <p:nvSpPr>
            <p:cNvPr id="365" name="Google Shape;365;p19"/>
            <p:cNvSpPr/>
            <p:nvPr/>
          </p:nvSpPr>
          <p:spPr>
            <a:xfrm>
              <a:off x="0" y="0"/>
              <a:ext cx="4476204" cy="2299771"/>
            </a:xfrm>
            <a:custGeom>
              <a:rect b="b" l="l" r="r" t="t"/>
              <a:pathLst>
                <a:path extrusionOk="0" h="2299771" w="4476204">
                  <a:moveTo>
                    <a:pt x="0" y="0"/>
                  </a:moveTo>
                  <a:lnTo>
                    <a:pt x="4476204" y="0"/>
                  </a:lnTo>
                  <a:lnTo>
                    <a:pt x="4476204" y="2299771"/>
                  </a:lnTo>
                  <a:lnTo>
                    <a:pt x="0" y="2299771"/>
                  </a:lnTo>
                  <a:close/>
                </a:path>
              </a:pathLst>
            </a:custGeom>
            <a:solidFill>
              <a:srgbClr val="000000">
                <a:alpha val="0"/>
              </a:srgbClr>
            </a:solidFill>
            <a:ln cap="sq" cmpd="sng" w="38100">
              <a:solidFill>
                <a:srgbClr val="121111"/>
              </a:solidFill>
              <a:prstDash val="solid"/>
              <a:miter lim="8000"/>
              <a:headEnd len="sm" w="sm" type="none"/>
              <a:tailEnd len="sm" w="sm" type="none"/>
            </a:ln>
          </p:spPr>
        </p:sp>
        <p:sp>
          <p:nvSpPr>
            <p:cNvPr id="366" name="Google Shape;366;p19"/>
            <p:cNvSpPr txBox="1"/>
            <p:nvPr/>
          </p:nvSpPr>
          <p:spPr>
            <a:xfrm>
              <a:off x="0" y="-57150"/>
              <a:ext cx="812800" cy="869950"/>
            </a:xfrm>
            <a:prstGeom prst="rect">
              <a:avLst/>
            </a:prstGeom>
            <a:noFill/>
            <a:ln>
              <a:noFill/>
            </a:ln>
          </p:spPr>
          <p:txBody>
            <a:bodyPr anchorCtr="0" anchor="ctr" bIns="50800" lIns="50800" spcFirstLastPara="1" rIns="50800" wrap="square" tIns="50800">
              <a:noAutofit/>
            </a:bodyPr>
            <a:lstStyle/>
            <a:p>
              <a:pPr indent="0" lvl="0" marL="0" marR="0" rtl="0" algn="ctr">
                <a:lnSpc>
                  <a:spcPct val="18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367" name="Google Shape;367;p19"/>
          <p:cNvGrpSpPr/>
          <p:nvPr/>
        </p:nvGrpSpPr>
        <p:grpSpPr>
          <a:xfrm>
            <a:off x="646206" y="509767"/>
            <a:ext cx="16995587" cy="3303087"/>
            <a:chOff x="0" y="-57150"/>
            <a:chExt cx="4476204" cy="869950"/>
          </a:xfrm>
        </p:grpSpPr>
        <p:sp>
          <p:nvSpPr>
            <p:cNvPr id="368" name="Google Shape;368;p19"/>
            <p:cNvSpPr/>
            <p:nvPr/>
          </p:nvSpPr>
          <p:spPr>
            <a:xfrm>
              <a:off x="0" y="0"/>
              <a:ext cx="4476204" cy="318096"/>
            </a:xfrm>
            <a:custGeom>
              <a:rect b="b" l="l" r="r" t="t"/>
              <a:pathLst>
                <a:path extrusionOk="0" h="318096" w="4476204">
                  <a:moveTo>
                    <a:pt x="0" y="0"/>
                  </a:moveTo>
                  <a:lnTo>
                    <a:pt x="4476204" y="0"/>
                  </a:lnTo>
                  <a:lnTo>
                    <a:pt x="4476204" y="318096"/>
                  </a:lnTo>
                  <a:lnTo>
                    <a:pt x="0" y="318096"/>
                  </a:lnTo>
                  <a:close/>
                </a:path>
              </a:pathLst>
            </a:custGeom>
            <a:solidFill>
              <a:srgbClr val="121111"/>
            </a:solidFill>
            <a:ln>
              <a:noFill/>
            </a:ln>
          </p:spPr>
        </p:sp>
        <p:sp>
          <p:nvSpPr>
            <p:cNvPr id="369" name="Google Shape;369;p19"/>
            <p:cNvSpPr txBox="1"/>
            <p:nvPr/>
          </p:nvSpPr>
          <p:spPr>
            <a:xfrm>
              <a:off x="0" y="-57150"/>
              <a:ext cx="812800" cy="869950"/>
            </a:xfrm>
            <a:prstGeom prst="rect">
              <a:avLst/>
            </a:prstGeom>
            <a:noFill/>
            <a:ln>
              <a:noFill/>
            </a:ln>
          </p:spPr>
          <p:txBody>
            <a:bodyPr anchorCtr="0" anchor="ctr" bIns="50800" lIns="50800" spcFirstLastPara="1" rIns="50800" wrap="square" tIns="50800">
              <a:noAutofit/>
            </a:bodyPr>
            <a:lstStyle/>
            <a:p>
              <a:pPr indent="0" lvl="0" marL="0" marR="0" rtl="0" algn="ctr">
                <a:lnSpc>
                  <a:spcPct val="18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70" name="Google Shape;370;p19"/>
          <p:cNvSpPr txBox="1"/>
          <p:nvPr/>
        </p:nvSpPr>
        <p:spPr>
          <a:xfrm>
            <a:off x="12284997" y="1093152"/>
            <a:ext cx="4974303" cy="396172"/>
          </a:xfrm>
          <a:prstGeom prst="rect">
            <a:avLst/>
          </a:prstGeom>
          <a:noFill/>
          <a:ln>
            <a:noFill/>
          </a:ln>
        </p:spPr>
        <p:txBody>
          <a:bodyPr anchorCtr="0" anchor="t" bIns="0" lIns="0" spcFirstLastPara="1" rIns="0" wrap="square" tIns="0">
            <a:spAutoFit/>
          </a:bodyPr>
          <a:lstStyle/>
          <a:p>
            <a:pPr indent="0" lvl="0" marL="0" marR="0" rtl="0" algn="r">
              <a:lnSpc>
                <a:spcPct val="140000"/>
              </a:lnSpc>
              <a:spcBef>
                <a:spcPts val="0"/>
              </a:spcBef>
              <a:spcAft>
                <a:spcPts val="0"/>
              </a:spcAft>
              <a:buNone/>
            </a:pPr>
            <a:r>
              <a:rPr b="0" i="0" lang="en-US" sz="2400" u="none" cap="none" strike="noStrike">
                <a:solidFill>
                  <a:srgbClr val="FFF5EE"/>
                </a:solidFill>
                <a:latin typeface="Montserrat"/>
                <a:ea typeface="Montserrat"/>
                <a:cs typeface="Montserrat"/>
                <a:sym typeface="Montserrat"/>
              </a:rPr>
              <a:t>UniLibNSCD Conference| 2023</a:t>
            </a:r>
            <a:endParaRPr/>
          </a:p>
        </p:txBody>
      </p:sp>
      <p:sp>
        <p:nvSpPr>
          <p:cNvPr id="371" name="Google Shape;371;p19"/>
          <p:cNvSpPr txBox="1"/>
          <p:nvPr/>
        </p:nvSpPr>
        <p:spPr>
          <a:xfrm>
            <a:off x="1297323" y="1074182"/>
            <a:ext cx="3497551" cy="473127"/>
          </a:xfrm>
          <a:prstGeom prst="rect">
            <a:avLst/>
          </a:prstGeom>
          <a:noFill/>
          <a:ln>
            <a:noFill/>
          </a:ln>
        </p:spPr>
        <p:txBody>
          <a:bodyPr anchorCtr="0" anchor="t" bIns="0" lIns="0" spcFirstLastPara="1" rIns="0" wrap="square" tIns="0">
            <a:spAutoFit/>
          </a:bodyPr>
          <a:lstStyle/>
          <a:p>
            <a:pPr indent="0" lvl="0" marL="0" marR="0" rtl="0" algn="l">
              <a:lnSpc>
                <a:spcPct val="140043"/>
              </a:lnSpc>
              <a:spcBef>
                <a:spcPts val="0"/>
              </a:spcBef>
              <a:spcAft>
                <a:spcPts val="0"/>
              </a:spcAft>
              <a:buNone/>
            </a:pPr>
            <a:r>
              <a:rPr b="0" i="0" lang="en-US" sz="2747" u="none" cap="none" strike="noStrike">
                <a:solidFill>
                  <a:srgbClr val="FFF5EE"/>
                </a:solidFill>
                <a:latin typeface="Montserrat"/>
                <a:ea typeface="Montserrat"/>
                <a:cs typeface="Montserrat"/>
                <a:sym typeface="Montserrat"/>
              </a:rPr>
              <a:t>Presented by</a:t>
            </a:r>
            <a:endParaRPr/>
          </a:p>
        </p:txBody>
      </p:sp>
      <p:sp>
        <p:nvSpPr>
          <p:cNvPr id="372" name="Google Shape;372;p19"/>
          <p:cNvSpPr txBox="1"/>
          <p:nvPr/>
        </p:nvSpPr>
        <p:spPr>
          <a:xfrm>
            <a:off x="3811255" y="1074102"/>
            <a:ext cx="4886142" cy="473188"/>
          </a:xfrm>
          <a:prstGeom prst="rect">
            <a:avLst/>
          </a:prstGeom>
          <a:noFill/>
          <a:ln>
            <a:noFill/>
          </a:ln>
        </p:spPr>
        <p:txBody>
          <a:bodyPr anchorCtr="0" anchor="t" bIns="0" lIns="0" spcFirstLastPara="1" rIns="0" wrap="square" tIns="0">
            <a:spAutoFit/>
          </a:bodyPr>
          <a:lstStyle/>
          <a:p>
            <a:pPr indent="0" lvl="0" marL="0" marR="0" rtl="0" algn="l">
              <a:lnSpc>
                <a:spcPct val="140021"/>
              </a:lnSpc>
              <a:spcBef>
                <a:spcPts val="0"/>
              </a:spcBef>
              <a:spcAft>
                <a:spcPts val="0"/>
              </a:spcAft>
              <a:buNone/>
            </a:pPr>
            <a:r>
              <a:rPr b="0" i="0" lang="en-US" sz="2741" u="none" cap="none" strike="noStrike">
                <a:solidFill>
                  <a:srgbClr val="C57849"/>
                </a:solidFill>
                <a:latin typeface="Montserrat Black"/>
                <a:ea typeface="Montserrat Black"/>
                <a:cs typeface="Montserrat Black"/>
                <a:sym typeface="Montserrat Black"/>
              </a:rPr>
              <a:t>Novie Claire Rambuyon</a:t>
            </a:r>
            <a:endParaRPr/>
          </a:p>
        </p:txBody>
      </p:sp>
      <p:sp>
        <p:nvSpPr>
          <p:cNvPr id="373" name="Google Shape;373;p19"/>
          <p:cNvSpPr txBox="1"/>
          <p:nvPr/>
        </p:nvSpPr>
        <p:spPr>
          <a:xfrm>
            <a:off x="7333837" y="2564330"/>
            <a:ext cx="3620327" cy="669859"/>
          </a:xfrm>
          <a:prstGeom prst="rect">
            <a:avLst/>
          </a:prstGeom>
          <a:noFill/>
          <a:ln>
            <a:noFill/>
          </a:ln>
        </p:spPr>
        <p:txBody>
          <a:bodyPr anchorCtr="0" anchor="t" bIns="0" lIns="0" spcFirstLastPara="1" rIns="0" wrap="square" tIns="0">
            <a:spAutoFit/>
          </a:bodyPr>
          <a:lstStyle/>
          <a:p>
            <a:pPr indent="0" lvl="0" marL="0" marR="0" rtl="0" algn="ctr">
              <a:lnSpc>
                <a:spcPct val="140010"/>
              </a:lnSpc>
              <a:spcBef>
                <a:spcPts val="0"/>
              </a:spcBef>
              <a:spcAft>
                <a:spcPts val="0"/>
              </a:spcAft>
              <a:buNone/>
            </a:pPr>
            <a:r>
              <a:rPr b="1" i="0" lang="en-US" sz="3999" u="none" cap="none" strike="noStrike">
                <a:solidFill>
                  <a:srgbClr val="000000"/>
                </a:solidFill>
                <a:latin typeface="Montserrat"/>
                <a:ea typeface="Montserrat"/>
                <a:cs typeface="Montserrat"/>
                <a:sym typeface="Montserrat"/>
              </a:rPr>
              <a:t>CONCLUSION</a:t>
            </a:r>
            <a:endParaRPr/>
          </a:p>
        </p:txBody>
      </p:sp>
      <p:sp>
        <p:nvSpPr>
          <p:cNvPr id="374" name="Google Shape;374;p19"/>
          <p:cNvSpPr txBox="1"/>
          <p:nvPr/>
        </p:nvSpPr>
        <p:spPr>
          <a:xfrm>
            <a:off x="646206" y="3643535"/>
            <a:ext cx="16627207" cy="5005545"/>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0" i="0" lang="en-US" sz="2400" u="none" cap="none" strike="noStrike">
                <a:solidFill>
                  <a:srgbClr val="000000"/>
                </a:solidFill>
                <a:latin typeface="Arial"/>
                <a:ea typeface="Arial"/>
                <a:cs typeface="Arial"/>
                <a:sym typeface="Arial"/>
              </a:rPr>
              <a:t>The academic librarians are highly competent in managing information technologies among four domains of professional competencies: managing information resources, managing information services, managing information organization, and managing information technology. </a:t>
            </a:r>
            <a:endParaRPr/>
          </a:p>
          <a:p>
            <a:pPr indent="0" lvl="0" marL="0" marR="0" rtl="0" algn="l">
              <a:lnSpc>
                <a:spcPct val="140000"/>
              </a:lnSpc>
              <a:spcBef>
                <a:spcPts val="0"/>
              </a:spcBef>
              <a:spcAft>
                <a:spcPts val="0"/>
              </a:spcAft>
              <a:buNone/>
            </a:pPr>
            <a:r>
              <a:t/>
            </a:r>
            <a:endParaRPr b="0" i="0" sz="2400" u="none" cap="none" strike="noStrike">
              <a:solidFill>
                <a:srgbClr val="000000"/>
              </a:solidFill>
              <a:latin typeface="Arial"/>
              <a:ea typeface="Arial"/>
              <a:cs typeface="Arial"/>
              <a:sym typeface="Arial"/>
            </a:endParaRPr>
          </a:p>
          <a:p>
            <a:pPr indent="0" lvl="0" marL="0" marR="0" rtl="0" algn="l">
              <a:lnSpc>
                <a:spcPct val="140000"/>
              </a:lnSpc>
              <a:spcBef>
                <a:spcPts val="0"/>
              </a:spcBef>
              <a:spcAft>
                <a:spcPts val="0"/>
              </a:spcAft>
              <a:buNone/>
            </a:pPr>
            <a:r>
              <a:rPr b="0" i="0" lang="en-US" sz="2400" u="none" cap="none" strike="noStrike">
                <a:solidFill>
                  <a:srgbClr val="000000"/>
                </a:solidFill>
                <a:latin typeface="Arial"/>
                <a:ea typeface="Arial"/>
                <a:cs typeface="Arial"/>
                <a:sym typeface="Arial"/>
              </a:rPr>
              <a:t>They achieved very high level of job performance maintaining high quantity of work, fulfilling job duties, consistent for high quality of work, respond to the needs of users, provide accurate resources, demonstrate responsiveness, able to use technology, and actively participate in forums.</a:t>
            </a:r>
            <a:endParaRPr/>
          </a:p>
          <a:p>
            <a:pPr indent="0" lvl="0" marL="0" marR="0" rtl="0" algn="l">
              <a:lnSpc>
                <a:spcPct val="140000"/>
              </a:lnSpc>
              <a:spcBef>
                <a:spcPts val="0"/>
              </a:spcBef>
              <a:spcAft>
                <a:spcPts val="0"/>
              </a:spcAft>
              <a:buNone/>
            </a:pPr>
            <a:r>
              <a:t/>
            </a:r>
            <a:endParaRPr b="0" i="0" sz="2400" u="none" cap="none" strike="noStrike">
              <a:solidFill>
                <a:srgbClr val="000000"/>
              </a:solidFill>
              <a:latin typeface="Arial"/>
              <a:ea typeface="Arial"/>
              <a:cs typeface="Arial"/>
              <a:sym typeface="Arial"/>
            </a:endParaRPr>
          </a:p>
          <a:p>
            <a:pPr indent="0" lvl="0" marL="0" marR="0" rtl="0" algn="l">
              <a:lnSpc>
                <a:spcPct val="140000"/>
              </a:lnSpc>
              <a:spcBef>
                <a:spcPts val="0"/>
              </a:spcBef>
              <a:spcAft>
                <a:spcPts val="0"/>
              </a:spcAft>
              <a:buNone/>
            </a:pPr>
            <a:r>
              <a:rPr b="0" i="0" lang="en-US" sz="2400" u="none" cap="none" strike="noStrike">
                <a:solidFill>
                  <a:srgbClr val="000000"/>
                </a:solidFill>
                <a:latin typeface="Arial"/>
                <a:ea typeface="Arial"/>
                <a:cs typeface="Arial"/>
                <a:sym typeface="Arial"/>
              </a:rPr>
              <a:t>The higher the respondents’ level of professional competencies in all its dimensions, the higher the level of respondents’ job performance</a:t>
            </a:r>
            <a:endParaRPr/>
          </a:p>
          <a:p>
            <a:pPr indent="0" lvl="0" marL="0" marR="0" rtl="0" algn="l">
              <a:lnSpc>
                <a:spcPct val="140000"/>
              </a:lnSpc>
              <a:spcBef>
                <a:spcPts val="0"/>
              </a:spcBef>
              <a:spcAft>
                <a:spcPts val="0"/>
              </a:spcAft>
              <a:buNone/>
            </a:pPr>
            <a:r>
              <a:t/>
            </a:r>
            <a:endParaRPr b="0" i="0" sz="2400" u="none" cap="none" strike="noStrike">
              <a:solidFill>
                <a:srgbClr val="000000"/>
              </a:solidFill>
              <a:latin typeface="Arial"/>
              <a:ea typeface="Arial"/>
              <a:cs typeface="Arial"/>
              <a:sym typeface="Arial"/>
            </a:endParaRPr>
          </a:p>
          <a:p>
            <a:pPr indent="0" lvl="0" marL="0" marR="0" rtl="0" algn="l">
              <a:lnSpc>
                <a:spcPct val="140000"/>
              </a:lnSpc>
              <a:spcBef>
                <a:spcPts val="0"/>
              </a:spcBef>
              <a:spcAft>
                <a:spcPts val="0"/>
              </a:spcAft>
              <a:buNone/>
            </a:pPr>
            <a:r>
              <a:t/>
            </a:r>
            <a:endParaRPr b="0" i="0" sz="2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57849"/>
        </a:solidFill>
      </p:bgPr>
    </p:bg>
    <p:spTree>
      <p:nvGrpSpPr>
        <p:cNvPr id="101" name="Shape 101"/>
        <p:cNvGrpSpPr/>
        <p:nvPr/>
      </p:nvGrpSpPr>
      <p:grpSpPr>
        <a:xfrm>
          <a:off x="0" y="0"/>
          <a:ext cx="0" cy="0"/>
          <a:chOff x="0" y="0"/>
          <a:chExt cx="0" cy="0"/>
        </a:xfrm>
      </p:grpSpPr>
      <p:sp>
        <p:nvSpPr>
          <p:cNvPr id="102" name="Google Shape;102;p2"/>
          <p:cNvSpPr txBox="1"/>
          <p:nvPr/>
        </p:nvSpPr>
        <p:spPr>
          <a:xfrm>
            <a:off x="7170091" y="5072959"/>
            <a:ext cx="8825903" cy="472776"/>
          </a:xfrm>
          <a:prstGeom prst="rect">
            <a:avLst/>
          </a:prstGeom>
          <a:noFill/>
          <a:ln>
            <a:noFill/>
          </a:ln>
        </p:spPr>
        <p:txBody>
          <a:bodyPr anchorCtr="0" anchor="t" bIns="0" lIns="0" spcFirstLastPara="1" rIns="0" wrap="square" tIns="0">
            <a:spAutoFit/>
          </a:bodyPr>
          <a:lstStyle/>
          <a:p>
            <a:pPr indent="0" lvl="0" marL="0" marR="0" rtl="0" algn="l">
              <a:lnSpc>
                <a:spcPct val="140014"/>
              </a:lnSpc>
              <a:spcBef>
                <a:spcPts val="0"/>
              </a:spcBef>
              <a:spcAft>
                <a:spcPts val="0"/>
              </a:spcAft>
              <a:buNone/>
            </a:pPr>
            <a:r>
              <a:rPr b="0" i="0" lang="en-US" sz="2849" u="none" cap="none" strike="noStrike">
                <a:solidFill>
                  <a:srgbClr val="FFF5EE"/>
                </a:solidFill>
                <a:latin typeface="Montserrat Medium"/>
                <a:ea typeface="Montserrat Medium"/>
                <a:cs typeface="Montserrat Medium"/>
                <a:sym typeface="Montserrat Medium"/>
              </a:rPr>
              <a:t>Objectives</a:t>
            </a:r>
            <a:endParaRPr/>
          </a:p>
        </p:txBody>
      </p:sp>
      <p:grpSp>
        <p:nvGrpSpPr>
          <p:cNvPr id="103" name="Google Shape;103;p2"/>
          <p:cNvGrpSpPr/>
          <p:nvPr/>
        </p:nvGrpSpPr>
        <p:grpSpPr>
          <a:xfrm>
            <a:off x="734435" y="309367"/>
            <a:ext cx="4861012" cy="9451274"/>
            <a:chOff x="0" y="-57150"/>
            <a:chExt cx="1280267" cy="2489225"/>
          </a:xfrm>
        </p:grpSpPr>
        <p:sp>
          <p:nvSpPr>
            <p:cNvPr id="104" name="Google Shape;104;p2"/>
            <p:cNvSpPr/>
            <p:nvPr/>
          </p:nvSpPr>
          <p:spPr>
            <a:xfrm>
              <a:off x="0" y="0"/>
              <a:ext cx="1280267" cy="2432075"/>
            </a:xfrm>
            <a:custGeom>
              <a:rect b="b" l="l" r="r" t="t"/>
              <a:pathLst>
                <a:path extrusionOk="0" h="2432075" w="1280267">
                  <a:moveTo>
                    <a:pt x="0" y="0"/>
                  </a:moveTo>
                  <a:lnTo>
                    <a:pt x="1280267" y="0"/>
                  </a:lnTo>
                  <a:lnTo>
                    <a:pt x="1280267" y="2432075"/>
                  </a:lnTo>
                  <a:lnTo>
                    <a:pt x="0" y="2432075"/>
                  </a:lnTo>
                  <a:close/>
                </a:path>
              </a:pathLst>
            </a:custGeom>
            <a:solidFill>
              <a:srgbClr val="000000">
                <a:alpha val="0"/>
              </a:srgbClr>
            </a:solidFill>
            <a:ln cap="sq" cmpd="sng" w="38100">
              <a:solidFill>
                <a:srgbClr val="121111"/>
              </a:solidFill>
              <a:prstDash val="solid"/>
              <a:miter lim="8000"/>
              <a:headEnd len="sm" w="sm" type="none"/>
              <a:tailEnd len="sm" w="sm" type="none"/>
            </a:ln>
          </p:spPr>
        </p:sp>
        <p:sp>
          <p:nvSpPr>
            <p:cNvPr id="105" name="Google Shape;105;p2"/>
            <p:cNvSpPr txBox="1"/>
            <p:nvPr/>
          </p:nvSpPr>
          <p:spPr>
            <a:xfrm>
              <a:off x="0" y="-57150"/>
              <a:ext cx="812800" cy="869950"/>
            </a:xfrm>
            <a:prstGeom prst="rect">
              <a:avLst/>
            </a:prstGeom>
            <a:noFill/>
            <a:ln>
              <a:noFill/>
            </a:ln>
          </p:spPr>
          <p:txBody>
            <a:bodyPr anchorCtr="0" anchor="ctr" bIns="50800" lIns="50800" spcFirstLastPara="1" rIns="50800" wrap="square" tIns="50800">
              <a:noAutofit/>
            </a:bodyPr>
            <a:lstStyle/>
            <a:p>
              <a:pPr indent="0" lvl="0" marL="0" marR="0" rtl="0" algn="ctr">
                <a:lnSpc>
                  <a:spcPct val="18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pic>
        <p:nvPicPr>
          <p:cNvPr id="106" name="Google Shape;106;p2"/>
          <p:cNvPicPr preferRelativeResize="0"/>
          <p:nvPr/>
        </p:nvPicPr>
        <p:blipFill rotWithShape="1">
          <a:blip r:embed="rId3">
            <a:alphaModFix/>
          </a:blip>
          <a:srcRect b="0" l="35386" r="39754" t="0"/>
          <a:stretch/>
        </p:blipFill>
        <p:spPr>
          <a:xfrm>
            <a:off x="773469" y="570974"/>
            <a:ext cx="4783741" cy="9148865"/>
          </a:xfrm>
          <a:prstGeom prst="rect">
            <a:avLst/>
          </a:prstGeom>
          <a:noFill/>
          <a:ln>
            <a:noFill/>
          </a:ln>
        </p:spPr>
      </p:pic>
      <p:cxnSp>
        <p:nvCxnSpPr>
          <p:cNvPr id="107" name="Google Shape;107;p2"/>
          <p:cNvCxnSpPr/>
          <p:nvPr/>
        </p:nvCxnSpPr>
        <p:spPr>
          <a:xfrm>
            <a:off x="5146377" y="1361668"/>
            <a:ext cx="7181714" cy="0"/>
          </a:xfrm>
          <a:prstGeom prst="straightConnector1">
            <a:avLst/>
          </a:prstGeom>
          <a:noFill/>
          <a:ln cap="flat" cmpd="sng" w="85725">
            <a:solidFill>
              <a:srgbClr val="FFF5EE"/>
            </a:solidFill>
            <a:prstDash val="solid"/>
            <a:round/>
            <a:headEnd len="sm" w="sm" type="none"/>
            <a:tailEnd len="sm" w="sm" type="none"/>
          </a:ln>
        </p:spPr>
      </p:cxnSp>
      <p:pic>
        <p:nvPicPr>
          <p:cNvPr id="108" name="Google Shape;108;p2"/>
          <p:cNvPicPr preferRelativeResize="0"/>
          <p:nvPr/>
        </p:nvPicPr>
        <p:blipFill rotWithShape="1">
          <a:blip r:embed="rId4">
            <a:alphaModFix/>
          </a:blip>
          <a:srcRect b="0" l="0" r="0" t="0"/>
          <a:stretch/>
        </p:blipFill>
        <p:spPr>
          <a:xfrm>
            <a:off x="12277332" y="1001613"/>
            <a:ext cx="2000305" cy="720110"/>
          </a:xfrm>
          <a:prstGeom prst="rect">
            <a:avLst/>
          </a:prstGeom>
          <a:noFill/>
          <a:ln>
            <a:noFill/>
          </a:ln>
        </p:spPr>
      </p:pic>
      <p:sp>
        <p:nvSpPr>
          <p:cNvPr id="109" name="Google Shape;109;p2"/>
          <p:cNvSpPr txBox="1"/>
          <p:nvPr/>
        </p:nvSpPr>
        <p:spPr>
          <a:xfrm>
            <a:off x="7170091" y="4276333"/>
            <a:ext cx="10089209" cy="472776"/>
          </a:xfrm>
          <a:prstGeom prst="rect">
            <a:avLst/>
          </a:prstGeom>
          <a:noFill/>
          <a:ln>
            <a:noFill/>
          </a:ln>
        </p:spPr>
        <p:txBody>
          <a:bodyPr anchorCtr="0" anchor="t" bIns="0" lIns="0" spcFirstLastPara="1" rIns="0" wrap="square" tIns="0">
            <a:spAutoFit/>
          </a:bodyPr>
          <a:lstStyle/>
          <a:p>
            <a:pPr indent="0" lvl="0" marL="0" marR="0" rtl="0" algn="l">
              <a:lnSpc>
                <a:spcPct val="140014"/>
              </a:lnSpc>
              <a:spcBef>
                <a:spcPts val="0"/>
              </a:spcBef>
              <a:spcAft>
                <a:spcPts val="0"/>
              </a:spcAft>
              <a:buNone/>
            </a:pPr>
            <a:r>
              <a:rPr b="0" i="0" lang="en-US" sz="2849" u="none" cap="none" strike="noStrike">
                <a:solidFill>
                  <a:srgbClr val="FFF5EE"/>
                </a:solidFill>
                <a:latin typeface="Montserrat Medium"/>
                <a:ea typeface="Montserrat Medium"/>
                <a:cs typeface="Montserrat Medium"/>
                <a:sym typeface="Montserrat Medium"/>
              </a:rPr>
              <a:t>Intoduction</a:t>
            </a:r>
            <a:endParaRPr/>
          </a:p>
        </p:txBody>
      </p:sp>
      <p:sp>
        <p:nvSpPr>
          <p:cNvPr id="110" name="Google Shape;110;p2"/>
          <p:cNvSpPr txBox="1"/>
          <p:nvPr/>
        </p:nvSpPr>
        <p:spPr>
          <a:xfrm>
            <a:off x="7170091" y="5869585"/>
            <a:ext cx="8825903" cy="472776"/>
          </a:xfrm>
          <a:prstGeom prst="rect">
            <a:avLst/>
          </a:prstGeom>
          <a:noFill/>
          <a:ln>
            <a:noFill/>
          </a:ln>
        </p:spPr>
        <p:txBody>
          <a:bodyPr anchorCtr="0" anchor="t" bIns="0" lIns="0" spcFirstLastPara="1" rIns="0" wrap="square" tIns="0">
            <a:spAutoFit/>
          </a:bodyPr>
          <a:lstStyle/>
          <a:p>
            <a:pPr indent="0" lvl="0" marL="0" marR="0" rtl="0" algn="l">
              <a:lnSpc>
                <a:spcPct val="140014"/>
              </a:lnSpc>
              <a:spcBef>
                <a:spcPts val="0"/>
              </a:spcBef>
              <a:spcAft>
                <a:spcPts val="0"/>
              </a:spcAft>
              <a:buNone/>
            </a:pPr>
            <a:r>
              <a:rPr b="0" i="0" lang="en-US" sz="2849" u="none" cap="none" strike="noStrike">
                <a:solidFill>
                  <a:srgbClr val="FFF5EE"/>
                </a:solidFill>
                <a:latin typeface="Montserrat Medium"/>
                <a:ea typeface="Montserrat Medium"/>
                <a:cs typeface="Montserrat Medium"/>
                <a:sym typeface="Montserrat Medium"/>
              </a:rPr>
              <a:t>Theoretical Framework</a:t>
            </a:r>
            <a:endParaRPr/>
          </a:p>
        </p:txBody>
      </p:sp>
      <p:sp>
        <p:nvSpPr>
          <p:cNvPr id="111" name="Google Shape;111;p2"/>
          <p:cNvSpPr txBox="1"/>
          <p:nvPr/>
        </p:nvSpPr>
        <p:spPr>
          <a:xfrm>
            <a:off x="7170091" y="7383029"/>
            <a:ext cx="8573348" cy="472776"/>
          </a:xfrm>
          <a:prstGeom prst="rect">
            <a:avLst/>
          </a:prstGeom>
          <a:noFill/>
          <a:ln>
            <a:noFill/>
          </a:ln>
        </p:spPr>
        <p:txBody>
          <a:bodyPr anchorCtr="0" anchor="t" bIns="0" lIns="0" spcFirstLastPara="1" rIns="0" wrap="square" tIns="0">
            <a:spAutoFit/>
          </a:bodyPr>
          <a:lstStyle/>
          <a:p>
            <a:pPr indent="0" lvl="0" marL="0" marR="0" rtl="0" algn="l">
              <a:lnSpc>
                <a:spcPct val="140014"/>
              </a:lnSpc>
              <a:spcBef>
                <a:spcPts val="0"/>
              </a:spcBef>
              <a:spcAft>
                <a:spcPts val="0"/>
              </a:spcAft>
              <a:buNone/>
            </a:pPr>
            <a:r>
              <a:rPr b="0" i="0" lang="en-US" sz="2849" u="none" cap="none" strike="noStrike">
                <a:solidFill>
                  <a:srgbClr val="FFF5EE"/>
                </a:solidFill>
                <a:latin typeface="Montserrat Medium"/>
                <a:ea typeface="Montserrat Medium"/>
                <a:cs typeface="Montserrat Medium"/>
                <a:sym typeface="Montserrat Medium"/>
              </a:rPr>
              <a:t>Findings/Result</a:t>
            </a:r>
            <a:endParaRPr/>
          </a:p>
        </p:txBody>
      </p:sp>
      <p:sp>
        <p:nvSpPr>
          <p:cNvPr id="112" name="Google Shape;112;p2"/>
          <p:cNvSpPr txBox="1"/>
          <p:nvPr/>
        </p:nvSpPr>
        <p:spPr>
          <a:xfrm>
            <a:off x="7170091" y="8933625"/>
            <a:ext cx="9163969" cy="472776"/>
          </a:xfrm>
          <a:prstGeom prst="rect">
            <a:avLst/>
          </a:prstGeom>
          <a:noFill/>
          <a:ln>
            <a:noFill/>
          </a:ln>
        </p:spPr>
        <p:txBody>
          <a:bodyPr anchorCtr="0" anchor="t" bIns="0" lIns="0" spcFirstLastPara="1" rIns="0" wrap="square" tIns="0">
            <a:spAutoFit/>
          </a:bodyPr>
          <a:lstStyle/>
          <a:p>
            <a:pPr indent="0" lvl="0" marL="0" marR="0" rtl="0" algn="l">
              <a:lnSpc>
                <a:spcPct val="140014"/>
              </a:lnSpc>
              <a:spcBef>
                <a:spcPts val="0"/>
              </a:spcBef>
              <a:spcAft>
                <a:spcPts val="0"/>
              </a:spcAft>
              <a:buNone/>
            </a:pPr>
            <a:r>
              <a:rPr b="0" i="0" lang="en-US" sz="2849" u="none" cap="none" strike="noStrike">
                <a:solidFill>
                  <a:srgbClr val="FFF5EE"/>
                </a:solidFill>
                <a:latin typeface="Montserrat Medium"/>
                <a:ea typeface="Montserrat Medium"/>
                <a:cs typeface="Montserrat Medium"/>
                <a:sym typeface="Montserrat Medium"/>
              </a:rPr>
              <a:t>Conclusion</a:t>
            </a:r>
            <a:endParaRPr/>
          </a:p>
        </p:txBody>
      </p:sp>
      <p:sp>
        <p:nvSpPr>
          <p:cNvPr id="113" name="Google Shape;113;p2"/>
          <p:cNvSpPr txBox="1"/>
          <p:nvPr/>
        </p:nvSpPr>
        <p:spPr>
          <a:xfrm>
            <a:off x="6435162" y="2397998"/>
            <a:ext cx="9308277" cy="1557588"/>
          </a:xfrm>
          <a:prstGeom prst="rect">
            <a:avLst/>
          </a:prstGeom>
          <a:noFill/>
          <a:ln>
            <a:noFill/>
          </a:ln>
        </p:spPr>
        <p:txBody>
          <a:bodyPr anchorCtr="0" anchor="t" bIns="0" lIns="0" spcFirstLastPara="1" rIns="0" wrap="square" tIns="0">
            <a:spAutoFit/>
          </a:bodyPr>
          <a:lstStyle/>
          <a:p>
            <a:pPr indent="0" lvl="0" marL="0" marR="0" rtl="0" algn="ctr">
              <a:lnSpc>
                <a:spcPct val="82997"/>
              </a:lnSpc>
              <a:spcBef>
                <a:spcPts val="0"/>
              </a:spcBef>
              <a:spcAft>
                <a:spcPts val="0"/>
              </a:spcAft>
              <a:buNone/>
            </a:pPr>
            <a:r>
              <a:rPr b="1" i="0" lang="en-US" sz="6999" u="none" cap="none" strike="noStrike">
                <a:solidFill>
                  <a:srgbClr val="FFF5EE"/>
                </a:solidFill>
                <a:latin typeface="Montserrat Black"/>
                <a:ea typeface="Montserrat Black"/>
                <a:cs typeface="Montserrat Black"/>
                <a:sym typeface="Montserrat Black"/>
              </a:rPr>
              <a:t>Presentation Outline</a:t>
            </a:r>
            <a:endParaRPr/>
          </a:p>
        </p:txBody>
      </p:sp>
      <p:sp>
        <p:nvSpPr>
          <p:cNvPr id="114" name="Google Shape;114;p2"/>
          <p:cNvSpPr txBox="1"/>
          <p:nvPr/>
        </p:nvSpPr>
        <p:spPr>
          <a:xfrm>
            <a:off x="7170091" y="9500441"/>
            <a:ext cx="9163969" cy="472776"/>
          </a:xfrm>
          <a:prstGeom prst="rect">
            <a:avLst/>
          </a:prstGeom>
          <a:noFill/>
          <a:ln>
            <a:noFill/>
          </a:ln>
        </p:spPr>
        <p:txBody>
          <a:bodyPr anchorCtr="0" anchor="t" bIns="0" lIns="0" spcFirstLastPara="1" rIns="0" wrap="square" tIns="0">
            <a:spAutoFit/>
          </a:bodyPr>
          <a:lstStyle/>
          <a:p>
            <a:pPr indent="0" lvl="0" marL="0" marR="0" rtl="0" algn="l">
              <a:lnSpc>
                <a:spcPct val="140014"/>
              </a:lnSpc>
              <a:spcBef>
                <a:spcPts val="0"/>
              </a:spcBef>
              <a:spcAft>
                <a:spcPts val="0"/>
              </a:spcAft>
              <a:buNone/>
            </a:pPr>
            <a:r>
              <a:rPr b="0" i="0" lang="en-US" sz="2849" u="none" cap="none" strike="noStrike">
                <a:solidFill>
                  <a:srgbClr val="FFF5EE"/>
                </a:solidFill>
                <a:latin typeface="Montserrat Medium"/>
                <a:ea typeface="Montserrat Medium"/>
                <a:cs typeface="Montserrat Medium"/>
                <a:sym typeface="Montserrat Medium"/>
              </a:rPr>
              <a:t>Recommendations</a:t>
            </a:r>
            <a:endParaRPr/>
          </a:p>
        </p:txBody>
      </p:sp>
      <p:sp>
        <p:nvSpPr>
          <p:cNvPr id="115" name="Google Shape;115;p2"/>
          <p:cNvSpPr txBox="1"/>
          <p:nvPr/>
        </p:nvSpPr>
        <p:spPr>
          <a:xfrm>
            <a:off x="7170091" y="6624503"/>
            <a:ext cx="9163969" cy="472776"/>
          </a:xfrm>
          <a:prstGeom prst="rect">
            <a:avLst/>
          </a:prstGeom>
          <a:noFill/>
          <a:ln>
            <a:noFill/>
          </a:ln>
        </p:spPr>
        <p:txBody>
          <a:bodyPr anchorCtr="0" anchor="t" bIns="0" lIns="0" spcFirstLastPara="1" rIns="0" wrap="square" tIns="0">
            <a:spAutoFit/>
          </a:bodyPr>
          <a:lstStyle/>
          <a:p>
            <a:pPr indent="0" lvl="0" marL="0" marR="0" rtl="0" algn="l">
              <a:lnSpc>
                <a:spcPct val="140014"/>
              </a:lnSpc>
              <a:spcBef>
                <a:spcPts val="0"/>
              </a:spcBef>
              <a:spcAft>
                <a:spcPts val="0"/>
              </a:spcAft>
              <a:buNone/>
            </a:pPr>
            <a:r>
              <a:rPr b="0" i="0" lang="en-US" sz="2849" u="none" cap="none" strike="noStrike">
                <a:solidFill>
                  <a:srgbClr val="FFF5EE"/>
                </a:solidFill>
                <a:latin typeface="Montserrat Medium"/>
                <a:ea typeface="Montserrat Medium"/>
                <a:cs typeface="Montserrat Medium"/>
                <a:sym typeface="Montserrat Medium"/>
              </a:rPr>
              <a:t>Methodology</a:t>
            </a:r>
            <a:endParaRPr/>
          </a:p>
        </p:txBody>
      </p:sp>
      <p:sp>
        <p:nvSpPr>
          <p:cNvPr id="116" name="Google Shape;116;p2"/>
          <p:cNvSpPr txBox="1"/>
          <p:nvPr/>
        </p:nvSpPr>
        <p:spPr>
          <a:xfrm>
            <a:off x="7170091" y="8179655"/>
            <a:ext cx="8573348" cy="472776"/>
          </a:xfrm>
          <a:prstGeom prst="rect">
            <a:avLst/>
          </a:prstGeom>
          <a:noFill/>
          <a:ln>
            <a:noFill/>
          </a:ln>
        </p:spPr>
        <p:txBody>
          <a:bodyPr anchorCtr="0" anchor="t" bIns="0" lIns="0" spcFirstLastPara="1" rIns="0" wrap="square" tIns="0">
            <a:spAutoFit/>
          </a:bodyPr>
          <a:lstStyle/>
          <a:p>
            <a:pPr indent="0" lvl="0" marL="0" marR="0" rtl="0" algn="l">
              <a:lnSpc>
                <a:spcPct val="140014"/>
              </a:lnSpc>
              <a:spcBef>
                <a:spcPts val="0"/>
              </a:spcBef>
              <a:spcAft>
                <a:spcPts val="0"/>
              </a:spcAft>
              <a:buNone/>
            </a:pPr>
            <a:r>
              <a:rPr b="0" i="0" lang="en-US" sz="2849" u="none" cap="none" strike="noStrike">
                <a:solidFill>
                  <a:srgbClr val="FFF5EE"/>
                </a:solidFill>
                <a:latin typeface="Montserrat Medium"/>
                <a:ea typeface="Montserrat Medium"/>
                <a:cs typeface="Montserrat Medium"/>
                <a:sym typeface="Montserrat Medium"/>
              </a:rPr>
              <a:t>Discussion</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5EE"/>
        </a:solidFill>
      </p:bgPr>
    </p:bg>
    <p:spTree>
      <p:nvGrpSpPr>
        <p:cNvPr id="378" name="Shape 378"/>
        <p:cNvGrpSpPr/>
        <p:nvPr/>
      </p:nvGrpSpPr>
      <p:grpSpPr>
        <a:xfrm>
          <a:off x="0" y="0"/>
          <a:ext cx="0" cy="0"/>
          <a:chOff x="0" y="0"/>
          <a:chExt cx="0" cy="0"/>
        </a:xfrm>
      </p:grpSpPr>
      <p:grpSp>
        <p:nvGrpSpPr>
          <p:cNvPr id="379" name="Google Shape;379;p20"/>
          <p:cNvGrpSpPr/>
          <p:nvPr/>
        </p:nvGrpSpPr>
        <p:grpSpPr>
          <a:xfrm>
            <a:off x="646206" y="509767"/>
            <a:ext cx="16995587" cy="8948933"/>
            <a:chOff x="0" y="-57150"/>
            <a:chExt cx="4476204" cy="2356921"/>
          </a:xfrm>
        </p:grpSpPr>
        <p:sp>
          <p:nvSpPr>
            <p:cNvPr id="380" name="Google Shape;380;p20"/>
            <p:cNvSpPr/>
            <p:nvPr/>
          </p:nvSpPr>
          <p:spPr>
            <a:xfrm>
              <a:off x="0" y="0"/>
              <a:ext cx="4476204" cy="2299771"/>
            </a:xfrm>
            <a:custGeom>
              <a:rect b="b" l="l" r="r" t="t"/>
              <a:pathLst>
                <a:path extrusionOk="0" h="2299771" w="4476204">
                  <a:moveTo>
                    <a:pt x="0" y="0"/>
                  </a:moveTo>
                  <a:lnTo>
                    <a:pt x="4476204" y="0"/>
                  </a:lnTo>
                  <a:lnTo>
                    <a:pt x="4476204" y="2299771"/>
                  </a:lnTo>
                  <a:lnTo>
                    <a:pt x="0" y="2299771"/>
                  </a:lnTo>
                  <a:close/>
                </a:path>
              </a:pathLst>
            </a:custGeom>
            <a:solidFill>
              <a:srgbClr val="000000">
                <a:alpha val="0"/>
              </a:srgbClr>
            </a:solidFill>
            <a:ln cap="sq" cmpd="sng" w="38100">
              <a:solidFill>
                <a:srgbClr val="121111"/>
              </a:solidFill>
              <a:prstDash val="solid"/>
              <a:miter lim="8000"/>
              <a:headEnd len="sm" w="sm" type="none"/>
              <a:tailEnd len="sm" w="sm" type="none"/>
            </a:ln>
          </p:spPr>
        </p:sp>
        <p:sp>
          <p:nvSpPr>
            <p:cNvPr id="381" name="Google Shape;381;p20"/>
            <p:cNvSpPr txBox="1"/>
            <p:nvPr/>
          </p:nvSpPr>
          <p:spPr>
            <a:xfrm>
              <a:off x="0" y="-57150"/>
              <a:ext cx="812800" cy="869950"/>
            </a:xfrm>
            <a:prstGeom prst="rect">
              <a:avLst/>
            </a:prstGeom>
            <a:noFill/>
            <a:ln>
              <a:noFill/>
            </a:ln>
          </p:spPr>
          <p:txBody>
            <a:bodyPr anchorCtr="0" anchor="ctr" bIns="50800" lIns="50800" spcFirstLastPara="1" rIns="50800" wrap="square" tIns="50800">
              <a:noAutofit/>
            </a:bodyPr>
            <a:lstStyle/>
            <a:p>
              <a:pPr indent="0" lvl="0" marL="0" marR="0" rtl="0" algn="ctr">
                <a:lnSpc>
                  <a:spcPct val="18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382" name="Google Shape;382;p20"/>
          <p:cNvGrpSpPr/>
          <p:nvPr/>
        </p:nvGrpSpPr>
        <p:grpSpPr>
          <a:xfrm>
            <a:off x="646206" y="509767"/>
            <a:ext cx="16995587" cy="3303087"/>
            <a:chOff x="0" y="-57150"/>
            <a:chExt cx="4476204" cy="869950"/>
          </a:xfrm>
        </p:grpSpPr>
        <p:sp>
          <p:nvSpPr>
            <p:cNvPr id="383" name="Google Shape;383;p20"/>
            <p:cNvSpPr/>
            <p:nvPr/>
          </p:nvSpPr>
          <p:spPr>
            <a:xfrm>
              <a:off x="0" y="0"/>
              <a:ext cx="4476204" cy="318096"/>
            </a:xfrm>
            <a:custGeom>
              <a:rect b="b" l="l" r="r" t="t"/>
              <a:pathLst>
                <a:path extrusionOk="0" h="318096" w="4476204">
                  <a:moveTo>
                    <a:pt x="0" y="0"/>
                  </a:moveTo>
                  <a:lnTo>
                    <a:pt x="4476204" y="0"/>
                  </a:lnTo>
                  <a:lnTo>
                    <a:pt x="4476204" y="318096"/>
                  </a:lnTo>
                  <a:lnTo>
                    <a:pt x="0" y="318096"/>
                  </a:lnTo>
                  <a:close/>
                </a:path>
              </a:pathLst>
            </a:custGeom>
            <a:solidFill>
              <a:srgbClr val="121111"/>
            </a:solidFill>
            <a:ln>
              <a:noFill/>
            </a:ln>
          </p:spPr>
        </p:sp>
        <p:sp>
          <p:nvSpPr>
            <p:cNvPr id="384" name="Google Shape;384;p20"/>
            <p:cNvSpPr txBox="1"/>
            <p:nvPr/>
          </p:nvSpPr>
          <p:spPr>
            <a:xfrm>
              <a:off x="0" y="-57150"/>
              <a:ext cx="812800" cy="869950"/>
            </a:xfrm>
            <a:prstGeom prst="rect">
              <a:avLst/>
            </a:prstGeom>
            <a:noFill/>
            <a:ln>
              <a:noFill/>
            </a:ln>
          </p:spPr>
          <p:txBody>
            <a:bodyPr anchorCtr="0" anchor="ctr" bIns="50800" lIns="50800" spcFirstLastPara="1" rIns="50800" wrap="square" tIns="50800">
              <a:noAutofit/>
            </a:bodyPr>
            <a:lstStyle/>
            <a:p>
              <a:pPr indent="0" lvl="0" marL="0" marR="0" rtl="0" algn="ctr">
                <a:lnSpc>
                  <a:spcPct val="18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85" name="Google Shape;385;p20"/>
          <p:cNvSpPr txBox="1"/>
          <p:nvPr/>
        </p:nvSpPr>
        <p:spPr>
          <a:xfrm>
            <a:off x="12284997" y="1093152"/>
            <a:ext cx="4974303" cy="396172"/>
          </a:xfrm>
          <a:prstGeom prst="rect">
            <a:avLst/>
          </a:prstGeom>
          <a:noFill/>
          <a:ln>
            <a:noFill/>
          </a:ln>
        </p:spPr>
        <p:txBody>
          <a:bodyPr anchorCtr="0" anchor="t" bIns="0" lIns="0" spcFirstLastPara="1" rIns="0" wrap="square" tIns="0">
            <a:spAutoFit/>
          </a:bodyPr>
          <a:lstStyle/>
          <a:p>
            <a:pPr indent="0" lvl="0" marL="0" marR="0" rtl="0" algn="r">
              <a:lnSpc>
                <a:spcPct val="140000"/>
              </a:lnSpc>
              <a:spcBef>
                <a:spcPts val="0"/>
              </a:spcBef>
              <a:spcAft>
                <a:spcPts val="0"/>
              </a:spcAft>
              <a:buNone/>
            </a:pPr>
            <a:r>
              <a:rPr b="0" i="0" lang="en-US" sz="2400" u="none" cap="none" strike="noStrike">
                <a:solidFill>
                  <a:srgbClr val="FFF5EE"/>
                </a:solidFill>
                <a:latin typeface="Montserrat"/>
                <a:ea typeface="Montserrat"/>
                <a:cs typeface="Montserrat"/>
                <a:sym typeface="Montserrat"/>
              </a:rPr>
              <a:t>UniLibNSCD Conference| 2023</a:t>
            </a:r>
            <a:endParaRPr/>
          </a:p>
        </p:txBody>
      </p:sp>
      <p:sp>
        <p:nvSpPr>
          <p:cNvPr id="386" name="Google Shape;386;p20"/>
          <p:cNvSpPr txBox="1"/>
          <p:nvPr/>
        </p:nvSpPr>
        <p:spPr>
          <a:xfrm>
            <a:off x="1297323" y="1074182"/>
            <a:ext cx="3497551" cy="473127"/>
          </a:xfrm>
          <a:prstGeom prst="rect">
            <a:avLst/>
          </a:prstGeom>
          <a:noFill/>
          <a:ln>
            <a:noFill/>
          </a:ln>
        </p:spPr>
        <p:txBody>
          <a:bodyPr anchorCtr="0" anchor="t" bIns="0" lIns="0" spcFirstLastPara="1" rIns="0" wrap="square" tIns="0">
            <a:spAutoFit/>
          </a:bodyPr>
          <a:lstStyle/>
          <a:p>
            <a:pPr indent="0" lvl="0" marL="0" marR="0" rtl="0" algn="l">
              <a:lnSpc>
                <a:spcPct val="140043"/>
              </a:lnSpc>
              <a:spcBef>
                <a:spcPts val="0"/>
              </a:spcBef>
              <a:spcAft>
                <a:spcPts val="0"/>
              </a:spcAft>
              <a:buNone/>
            </a:pPr>
            <a:r>
              <a:rPr b="0" i="0" lang="en-US" sz="2747" u="none" cap="none" strike="noStrike">
                <a:solidFill>
                  <a:srgbClr val="FFF5EE"/>
                </a:solidFill>
                <a:latin typeface="Montserrat"/>
                <a:ea typeface="Montserrat"/>
                <a:cs typeface="Montserrat"/>
                <a:sym typeface="Montserrat"/>
              </a:rPr>
              <a:t>Presented by</a:t>
            </a:r>
            <a:endParaRPr/>
          </a:p>
        </p:txBody>
      </p:sp>
      <p:sp>
        <p:nvSpPr>
          <p:cNvPr id="387" name="Google Shape;387;p20"/>
          <p:cNvSpPr txBox="1"/>
          <p:nvPr/>
        </p:nvSpPr>
        <p:spPr>
          <a:xfrm>
            <a:off x="3811255" y="1074102"/>
            <a:ext cx="4886142" cy="473188"/>
          </a:xfrm>
          <a:prstGeom prst="rect">
            <a:avLst/>
          </a:prstGeom>
          <a:noFill/>
          <a:ln>
            <a:noFill/>
          </a:ln>
        </p:spPr>
        <p:txBody>
          <a:bodyPr anchorCtr="0" anchor="t" bIns="0" lIns="0" spcFirstLastPara="1" rIns="0" wrap="square" tIns="0">
            <a:spAutoFit/>
          </a:bodyPr>
          <a:lstStyle/>
          <a:p>
            <a:pPr indent="0" lvl="0" marL="0" marR="0" rtl="0" algn="l">
              <a:lnSpc>
                <a:spcPct val="140021"/>
              </a:lnSpc>
              <a:spcBef>
                <a:spcPts val="0"/>
              </a:spcBef>
              <a:spcAft>
                <a:spcPts val="0"/>
              </a:spcAft>
              <a:buNone/>
            </a:pPr>
            <a:r>
              <a:rPr b="0" i="0" lang="en-US" sz="2741" u="none" cap="none" strike="noStrike">
                <a:solidFill>
                  <a:srgbClr val="C57849"/>
                </a:solidFill>
                <a:latin typeface="Montserrat Black"/>
                <a:ea typeface="Montserrat Black"/>
                <a:cs typeface="Montserrat Black"/>
                <a:sym typeface="Montserrat Black"/>
              </a:rPr>
              <a:t>Novie Claire Rambuyon</a:t>
            </a:r>
            <a:endParaRPr/>
          </a:p>
        </p:txBody>
      </p:sp>
      <p:sp>
        <p:nvSpPr>
          <p:cNvPr id="388" name="Google Shape;388;p20"/>
          <p:cNvSpPr txBox="1"/>
          <p:nvPr/>
        </p:nvSpPr>
        <p:spPr>
          <a:xfrm>
            <a:off x="6145351" y="2663482"/>
            <a:ext cx="5997299" cy="580258"/>
          </a:xfrm>
          <a:prstGeom prst="rect">
            <a:avLst/>
          </a:prstGeom>
          <a:noFill/>
          <a:ln>
            <a:noFill/>
          </a:ln>
        </p:spPr>
        <p:txBody>
          <a:bodyPr anchorCtr="0" anchor="t" bIns="0" lIns="0" spcFirstLastPara="1" rIns="0" wrap="square" tIns="0">
            <a:spAutoFit/>
          </a:bodyPr>
          <a:lstStyle/>
          <a:p>
            <a:pPr indent="0" lvl="0" marL="0" marR="0" rtl="0" algn="ctr">
              <a:lnSpc>
                <a:spcPct val="140011"/>
              </a:lnSpc>
              <a:spcBef>
                <a:spcPts val="0"/>
              </a:spcBef>
              <a:spcAft>
                <a:spcPts val="0"/>
              </a:spcAft>
              <a:buNone/>
            </a:pPr>
            <a:r>
              <a:rPr b="1" i="0" lang="en-US" sz="3399" u="none" cap="none" strike="noStrike">
                <a:solidFill>
                  <a:srgbClr val="000000"/>
                </a:solidFill>
                <a:latin typeface="Montserrat"/>
                <a:ea typeface="Montserrat"/>
                <a:cs typeface="Montserrat"/>
                <a:sym typeface="Montserrat"/>
              </a:rPr>
              <a:t>RECOMMENDATION</a:t>
            </a:r>
            <a:endParaRPr/>
          </a:p>
        </p:txBody>
      </p:sp>
      <p:sp>
        <p:nvSpPr>
          <p:cNvPr id="389" name="Google Shape;389;p20"/>
          <p:cNvSpPr txBox="1"/>
          <p:nvPr/>
        </p:nvSpPr>
        <p:spPr>
          <a:xfrm>
            <a:off x="1028700" y="3579514"/>
            <a:ext cx="16230600" cy="5678786"/>
          </a:xfrm>
          <a:prstGeom prst="rect">
            <a:avLst/>
          </a:prstGeom>
          <a:noFill/>
          <a:ln>
            <a:noFill/>
          </a:ln>
        </p:spPr>
        <p:txBody>
          <a:bodyPr anchorCtr="0" anchor="t" bIns="0" lIns="0" spcFirstLastPara="1" rIns="0" wrap="square" tIns="0">
            <a:spAutoFit/>
          </a:bodyPr>
          <a:lstStyle/>
          <a:p>
            <a:pPr indent="0" lvl="0" marL="0" marR="0" rtl="0" algn="l">
              <a:lnSpc>
                <a:spcPct val="140016"/>
              </a:lnSpc>
              <a:spcBef>
                <a:spcPts val="0"/>
              </a:spcBef>
              <a:spcAft>
                <a:spcPts val="0"/>
              </a:spcAft>
              <a:buNone/>
            </a:pPr>
            <a:r>
              <a:rPr b="0" i="0" lang="en-US" sz="2499" u="none" cap="none" strike="noStrike">
                <a:solidFill>
                  <a:srgbClr val="000000"/>
                </a:solidFill>
                <a:latin typeface="Arial"/>
                <a:ea typeface="Arial"/>
                <a:cs typeface="Arial"/>
                <a:sym typeface="Arial"/>
              </a:rPr>
              <a:t>Administrators of higher education institution (HEIs) should encourage attendance of chief librarians to implement seminars to introduce financial management including its process and services for the development of the academic librarian's knowledge and skills.</a:t>
            </a:r>
            <a:endParaRPr/>
          </a:p>
          <a:p>
            <a:pPr indent="0" lvl="0" marL="0" marR="0" rtl="0" algn="l">
              <a:lnSpc>
                <a:spcPct val="140016"/>
              </a:lnSpc>
              <a:spcBef>
                <a:spcPts val="0"/>
              </a:spcBef>
              <a:spcAft>
                <a:spcPts val="0"/>
              </a:spcAft>
              <a:buNone/>
            </a:pPr>
            <a:r>
              <a:t/>
            </a:r>
            <a:endParaRPr b="0" i="0" sz="2499" u="none" cap="none" strike="noStrike">
              <a:solidFill>
                <a:srgbClr val="000000"/>
              </a:solidFill>
              <a:latin typeface="Arial"/>
              <a:ea typeface="Arial"/>
              <a:cs typeface="Arial"/>
              <a:sym typeface="Arial"/>
            </a:endParaRPr>
          </a:p>
          <a:p>
            <a:pPr indent="0" lvl="0" marL="0" marR="0" rtl="0" algn="l">
              <a:lnSpc>
                <a:spcPct val="140016"/>
              </a:lnSpc>
              <a:spcBef>
                <a:spcPts val="0"/>
              </a:spcBef>
              <a:spcAft>
                <a:spcPts val="0"/>
              </a:spcAft>
              <a:buNone/>
            </a:pPr>
            <a:r>
              <a:rPr b="0" i="0" lang="en-US" sz="2499" u="none" cap="none" strike="noStrike">
                <a:solidFill>
                  <a:srgbClr val="000000"/>
                </a:solidFill>
                <a:latin typeface="Arial"/>
                <a:ea typeface="Arial"/>
                <a:cs typeface="Arial"/>
                <a:sym typeface="Arial"/>
              </a:rPr>
              <a:t>Academic librarians should participate in forums and training about information technology especially to older librarians due they are not more engaged with the use of recent technology.</a:t>
            </a:r>
            <a:endParaRPr/>
          </a:p>
          <a:p>
            <a:pPr indent="0" lvl="0" marL="0" marR="0" rtl="0" algn="l">
              <a:lnSpc>
                <a:spcPct val="140016"/>
              </a:lnSpc>
              <a:spcBef>
                <a:spcPts val="0"/>
              </a:spcBef>
              <a:spcAft>
                <a:spcPts val="0"/>
              </a:spcAft>
              <a:buNone/>
            </a:pPr>
            <a:r>
              <a:t/>
            </a:r>
            <a:endParaRPr b="0" i="0" sz="2499" u="none" cap="none" strike="noStrike">
              <a:solidFill>
                <a:srgbClr val="000000"/>
              </a:solidFill>
              <a:latin typeface="Arial"/>
              <a:ea typeface="Arial"/>
              <a:cs typeface="Arial"/>
              <a:sym typeface="Arial"/>
            </a:endParaRPr>
          </a:p>
          <a:p>
            <a:pPr indent="0" lvl="0" marL="0" marR="0" rtl="0" algn="l">
              <a:lnSpc>
                <a:spcPct val="140016"/>
              </a:lnSpc>
              <a:spcBef>
                <a:spcPts val="0"/>
              </a:spcBef>
              <a:spcAft>
                <a:spcPts val="0"/>
              </a:spcAft>
              <a:buNone/>
            </a:pPr>
            <a:r>
              <a:t/>
            </a:r>
            <a:endParaRPr b="0" i="0" sz="2499" u="none" cap="none" strike="noStrike">
              <a:solidFill>
                <a:srgbClr val="000000"/>
              </a:solidFill>
              <a:latin typeface="Arial"/>
              <a:ea typeface="Arial"/>
              <a:cs typeface="Arial"/>
              <a:sym typeface="Arial"/>
            </a:endParaRPr>
          </a:p>
          <a:p>
            <a:pPr indent="0" lvl="0" marL="0" marR="0" rtl="0" algn="l">
              <a:lnSpc>
                <a:spcPct val="140016"/>
              </a:lnSpc>
              <a:spcBef>
                <a:spcPts val="0"/>
              </a:spcBef>
              <a:spcAft>
                <a:spcPts val="0"/>
              </a:spcAft>
              <a:buNone/>
            </a:pPr>
            <a:r>
              <a:rPr b="0" i="0" lang="en-US" sz="2499" u="none" cap="none" strike="noStrike">
                <a:solidFill>
                  <a:srgbClr val="000000"/>
                </a:solidFill>
                <a:latin typeface="Arial"/>
                <a:ea typeface="Arial"/>
                <a:cs typeface="Arial"/>
                <a:sym typeface="Arial"/>
              </a:rPr>
              <a:t>Newly licensed librarians and bachelors should pursue master's degree while continuing their service as academic librarians to obtain additional knowledge and experience for the development of their professional competencies and job performance.</a:t>
            </a:r>
            <a:endParaRPr/>
          </a:p>
          <a:p>
            <a:pPr indent="0" lvl="0" marL="0" marR="0" rtl="0" algn="l">
              <a:lnSpc>
                <a:spcPct val="140016"/>
              </a:lnSpc>
              <a:spcBef>
                <a:spcPts val="0"/>
              </a:spcBef>
              <a:spcAft>
                <a:spcPts val="0"/>
              </a:spcAft>
              <a:buNone/>
            </a:pPr>
            <a:r>
              <a:t/>
            </a:r>
            <a:endParaRPr b="0" i="0" sz="2499" u="none" cap="none" strike="noStrike">
              <a:solidFill>
                <a:srgbClr val="000000"/>
              </a:solidFill>
              <a:latin typeface="Arial"/>
              <a:ea typeface="Arial"/>
              <a:cs typeface="Arial"/>
              <a:sym typeface="Arial"/>
            </a:endParaRPr>
          </a:p>
          <a:p>
            <a:pPr indent="0" lvl="0" marL="0" marR="0" rtl="0" algn="l">
              <a:lnSpc>
                <a:spcPct val="140016"/>
              </a:lnSpc>
              <a:spcBef>
                <a:spcPts val="0"/>
              </a:spcBef>
              <a:spcAft>
                <a:spcPts val="0"/>
              </a:spcAft>
              <a:buNone/>
            </a:pPr>
            <a:r>
              <a:t/>
            </a:r>
            <a:endParaRPr b="0" i="0" sz="2499" u="none" cap="none" strike="noStrike">
              <a:solidFill>
                <a:srgbClr val="000000"/>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5EE"/>
        </a:solidFill>
      </p:bgPr>
    </p:bg>
    <p:spTree>
      <p:nvGrpSpPr>
        <p:cNvPr id="393" name="Shape 393"/>
        <p:cNvGrpSpPr/>
        <p:nvPr/>
      </p:nvGrpSpPr>
      <p:grpSpPr>
        <a:xfrm>
          <a:off x="0" y="0"/>
          <a:ext cx="0" cy="0"/>
          <a:chOff x="0" y="0"/>
          <a:chExt cx="0" cy="0"/>
        </a:xfrm>
      </p:grpSpPr>
      <p:grpSp>
        <p:nvGrpSpPr>
          <p:cNvPr id="394" name="Google Shape;394;p21"/>
          <p:cNvGrpSpPr/>
          <p:nvPr/>
        </p:nvGrpSpPr>
        <p:grpSpPr>
          <a:xfrm>
            <a:off x="646206" y="509767"/>
            <a:ext cx="16995587" cy="8948933"/>
            <a:chOff x="0" y="-57150"/>
            <a:chExt cx="4476204" cy="2356921"/>
          </a:xfrm>
        </p:grpSpPr>
        <p:sp>
          <p:nvSpPr>
            <p:cNvPr id="395" name="Google Shape;395;p21"/>
            <p:cNvSpPr/>
            <p:nvPr/>
          </p:nvSpPr>
          <p:spPr>
            <a:xfrm>
              <a:off x="0" y="0"/>
              <a:ext cx="4476204" cy="2299771"/>
            </a:xfrm>
            <a:custGeom>
              <a:rect b="b" l="l" r="r" t="t"/>
              <a:pathLst>
                <a:path extrusionOk="0" h="2299771" w="4476204">
                  <a:moveTo>
                    <a:pt x="0" y="0"/>
                  </a:moveTo>
                  <a:lnTo>
                    <a:pt x="4476204" y="0"/>
                  </a:lnTo>
                  <a:lnTo>
                    <a:pt x="4476204" y="2299771"/>
                  </a:lnTo>
                  <a:lnTo>
                    <a:pt x="0" y="2299771"/>
                  </a:lnTo>
                  <a:close/>
                </a:path>
              </a:pathLst>
            </a:custGeom>
            <a:solidFill>
              <a:srgbClr val="000000">
                <a:alpha val="0"/>
              </a:srgbClr>
            </a:solidFill>
            <a:ln cap="sq" cmpd="sng" w="38100">
              <a:solidFill>
                <a:srgbClr val="121111"/>
              </a:solidFill>
              <a:prstDash val="solid"/>
              <a:miter lim="8000"/>
              <a:headEnd len="sm" w="sm" type="none"/>
              <a:tailEnd len="sm" w="sm" type="none"/>
            </a:ln>
          </p:spPr>
        </p:sp>
        <p:sp>
          <p:nvSpPr>
            <p:cNvPr id="396" name="Google Shape;396;p21"/>
            <p:cNvSpPr txBox="1"/>
            <p:nvPr/>
          </p:nvSpPr>
          <p:spPr>
            <a:xfrm>
              <a:off x="0" y="-57150"/>
              <a:ext cx="812800" cy="869950"/>
            </a:xfrm>
            <a:prstGeom prst="rect">
              <a:avLst/>
            </a:prstGeom>
            <a:noFill/>
            <a:ln>
              <a:noFill/>
            </a:ln>
          </p:spPr>
          <p:txBody>
            <a:bodyPr anchorCtr="0" anchor="ctr" bIns="50800" lIns="50800" spcFirstLastPara="1" rIns="50800" wrap="square" tIns="50800">
              <a:noAutofit/>
            </a:bodyPr>
            <a:lstStyle/>
            <a:p>
              <a:pPr indent="0" lvl="0" marL="0" marR="0" rtl="0" algn="ctr">
                <a:lnSpc>
                  <a:spcPct val="18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397" name="Google Shape;397;p21"/>
          <p:cNvGrpSpPr/>
          <p:nvPr/>
        </p:nvGrpSpPr>
        <p:grpSpPr>
          <a:xfrm>
            <a:off x="646206" y="509767"/>
            <a:ext cx="16995587" cy="3303087"/>
            <a:chOff x="0" y="-57150"/>
            <a:chExt cx="4476204" cy="869950"/>
          </a:xfrm>
        </p:grpSpPr>
        <p:sp>
          <p:nvSpPr>
            <p:cNvPr id="398" name="Google Shape;398;p21"/>
            <p:cNvSpPr/>
            <p:nvPr/>
          </p:nvSpPr>
          <p:spPr>
            <a:xfrm>
              <a:off x="0" y="0"/>
              <a:ext cx="4476204" cy="318096"/>
            </a:xfrm>
            <a:custGeom>
              <a:rect b="b" l="l" r="r" t="t"/>
              <a:pathLst>
                <a:path extrusionOk="0" h="318096" w="4476204">
                  <a:moveTo>
                    <a:pt x="0" y="0"/>
                  </a:moveTo>
                  <a:lnTo>
                    <a:pt x="4476204" y="0"/>
                  </a:lnTo>
                  <a:lnTo>
                    <a:pt x="4476204" y="318096"/>
                  </a:lnTo>
                  <a:lnTo>
                    <a:pt x="0" y="318096"/>
                  </a:lnTo>
                  <a:close/>
                </a:path>
              </a:pathLst>
            </a:custGeom>
            <a:solidFill>
              <a:srgbClr val="121111"/>
            </a:solidFill>
            <a:ln>
              <a:noFill/>
            </a:ln>
          </p:spPr>
        </p:sp>
        <p:sp>
          <p:nvSpPr>
            <p:cNvPr id="399" name="Google Shape;399;p21"/>
            <p:cNvSpPr txBox="1"/>
            <p:nvPr/>
          </p:nvSpPr>
          <p:spPr>
            <a:xfrm>
              <a:off x="0" y="-57150"/>
              <a:ext cx="812800" cy="869950"/>
            </a:xfrm>
            <a:prstGeom prst="rect">
              <a:avLst/>
            </a:prstGeom>
            <a:noFill/>
            <a:ln>
              <a:noFill/>
            </a:ln>
          </p:spPr>
          <p:txBody>
            <a:bodyPr anchorCtr="0" anchor="ctr" bIns="50800" lIns="50800" spcFirstLastPara="1" rIns="50800" wrap="square" tIns="50800">
              <a:noAutofit/>
            </a:bodyPr>
            <a:lstStyle/>
            <a:p>
              <a:pPr indent="0" lvl="0" marL="0" marR="0" rtl="0" algn="ctr">
                <a:lnSpc>
                  <a:spcPct val="18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400" name="Google Shape;400;p21"/>
          <p:cNvSpPr txBox="1"/>
          <p:nvPr/>
        </p:nvSpPr>
        <p:spPr>
          <a:xfrm>
            <a:off x="12284997" y="1093152"/>
            <a:ext cx="4974303" cy="396172"/>
          </a:xfrm>
          <a:prstGeom prst="rect">
            <a:avLst/>
          </a:prstGeom>
          <a:noFill/>
          <a:ln>
            <a:noFill/>
          </a:ln>
        </p:spPr>
        <p:txBody>
          <a:bodyPr anchorCtr="0" anchor="t" bIns="0" lIns="0" spcFirstLastPara="1" rIns="0" wrap="square" tIns="0">
            <a:spAutoFit/>
          </a:bodyPr>
          <a:lstStyle/>
          <a:p>
            <a:pPr indent="0" lvl="0" marL="0" marR="0" rtl="0" algn="r">
              <a:lnSpc>
                <a:spcPct val="140000"/>
              </a:lnSpc>
              <a:spcBef>
                <a:spcPts val="0"/>
              </a:spcBef>
              <a:spcAft>
                <a:spcPts val="0"/>
              </a:spcAft>
              <a:buNone/>
            </a:pPr>
            <a:r>
              <a:rPr b="0" i="0" lang="en-US" sz="2400" u="none" cap="none" strike="noStrike">
                <a:solidFill>
                  <a:srgbClr val="FFF5EE"/>
                </a:solidFill>
                <a:latin typeface="Montserrat"/>
                <a:ea typeface="Montserrat"/>
                <a:cs typeface="Montserrat"/>
                <a:sym typeface="Montserrat"/>
              </a:rPr>
              <a:t>UniLibNSCD Conference| 2023</a:t>
            </a:r>
            <a:endParaRPr/>
          </a:p>
        </p:txBody>
      </p:sp>
      <p:sp>
        <p:nvSpPr>
          <p:cNvPr id="401" name="Google Shape;401;p21"/>
          <p:cNvSpPr txBox="1"/>
          <p:nvPr/>
        </p:nvSpPr>
        <p:spPr>
          <a:xfrm>
            <a:off x="1297323" y="1074182"/>
            <a:ext cx="3497551" cy="473127"/>
          </a:xfrm>
          <a:prstGeom prst="rect">
            <a:avLst/>
          </a:prstGeom>
          <a:noFill/>
          <a:ln>
            <a:noFill/>
          </a:ln>
        </p:spPr>
        <p:txBody>
          <a:bodyPr anchorCtr="0" anchor="t" bIns="0" lIns="0" spcFirstLastPara="1" rIns="0" wrap="square" tIns="0">
            <a:spAutoFit/>
          </a:bodyPr>
          <a:lstStyle/>
          <a:p>
            <a:pPr indent="0" lvl="0" marL="0" marR="0" rtl="0" algn="l">
              <a:lnSpc>
                <a:spcPct val="140043"/>
              </a:lnSpc>
              <a:spcBef>
                <a:spcPts val="0"/>
              </a:spcBef>
              <a:spcAft>
                <a:spcPts val="0"/>
              </a:spcAft>
              <a:buNone/>
            </a:pPr>
            <a:r>
              <a:rPr b="0" i="0" lang="en-US" sz="2747" u="none" cap="none" strike="noStrike">
                <a:solidFill>
                  <a:srgbClr val="FFF5EE"/>
                </a:solidFill>
                <a:latin typeface="Montserrat"/>
                <a:ea typeface="Montserrat"/>
                <a:cs typeface="Montserrat"/>
                <a:sym typeface="Montserrat"/>
              </a:rPr>
              <a:t>Presented by</a:t>
            </a:r>
            <a:endParaRPr/>
          </a:p>
        </p:txBody>
      </p:sp>
      <p:sp>
        <p:nvSpPr>
          <p:cNvPr id="402" name="Google Shape;402;p21"/>
          <p:cNvSpPr txBox="1"/>
          <p:nvPr/>
        </p:nvSpPr>
        <p:spPr>
          <a:xfrm>
            <a:off x="3811255" y="1074102"/>
            <a:ext cx="4886142" cy="473188"/>
          </a:xfrm>
          <a:prstGeom prst="rect">
            <a:avLst/>
          </a:prstGeom>
          <a:noFill/>
          <a:ln>
            <a:noFill/>
          </a:ln>
        </p:spPr>
        <p:txBody>
          <a:bodyPr anchorCtr="0" anchor="t" bIns="0" lIns="0" spcFirstLastPara="1" rIns="0" wrap="square" tIns="0">
            <a:spAutoFit/>
          </a:bodyPr>
          <a:lstStyle/>
          <a:p>
            <a:pPr indent="0" lvl="0" marL="0" marR="0" rtl="0" algn="l">
              <a:lnSpc>
                <a:spcPct val="140021"/>
              </a:lnSpc>
              <a:spcBef>
                <a:spcPts val="0"/>
              </a:spcBef>
              <a:spcAft>
                <a:spcPts val="0"/>
              </a:spcAft>
              <a:buNone/>
            </a:pPr>
            <a:r>
              <a:rPr b="0" i="0" lang="en-US" sz="2741" u="none" cap="none" strike="noStrike">
                <a:solidFill>
                  <a:srgbClr val="C57849"/>
                </a:solidFill>
                <a:latin typeface="Montserrat Black"/>
                <a:ea typeface="Montserrat Black"/>
                <a:cs typeface="Montserrat Black"/>
                <a:sym typeface="Montserrat Black"/>
              </a:rPr>
              <a:t>Novie Claire Rambuyon</a:t>
            </a:r>
            <a:endParaRPr/>
          </a:p>
        </p:txBody>
      </p:sp>
      <p:sp>
        <p:nvSpPr>
          <p:cNvPr id="403" name="Google Shape;403;p21"/>
          <p:cNvSpPr txBox="1"/>
          <p:nvPr/>
        </p:nvSpPr>
        <p:spPr>
          <a:xfrm>
            <a:off x="6145351" y="2663482"/>
            <a:ext cx="5997299" cy="1180201"/>
          </a:xfrm>
          <a:prstGeom prst="rect">
            <a:avLst/>
          </a:prstGeom>
          <a:noFill/>
          <a:ln>
            <a:noFill/>
          </a:ln>
        </p:spPr>
        <p:txBody>
          <a:bodyPr anchorCtr="0" anchor="t" bIns="0" lIns="0" spcFirstLastPara="1" rIns="0" wrap="square" tIns="0">
            <a:spAutoFit/>
          </a:bodyPr>
          <a:lstStyle/>
          <a:p>
            <a:pPr indent="0" lvl="0" marL="0" marR="0" rtl="0" algn="ctr">
              <a:lnSpc>
                <a:spcPct val="140011"/>
              </a:lnSpc>
              <a:spcBef>
                <a:spcPts val="0"/>
              </a:spcBef>
              <a:spcAft>
                <a:spcPts val="0"/>
              </a:spcAft>
              <a:buNone/>
            </a:pPr>
            <a:r>
              <a:rPr b="1" i="0" lang="en-US" sz="3399" u="none" cap="none" strike="noStrike">
                <a:solidFill>
                  <a:srgbClr val="000000"/>
                </a:solidFill>
                <a:latin typeface="Montserrat"/>
                <a:ea typeface="Montserrat"/>
                <a:cs typeface="Montserrat"/>
                <a:sym typeface="Montserrat"/>
              </a:rPr>
              <a:t>REFERENCES</a:t>
            </a:r>
            <a:endParaRPr/>
          </a:p>
          <a:p>
            <a:pPr indent="0" lvl="0" marL="0" marR="0" rtl="0" algn="ctr">
              <a:lnSpc>
                <a:spcPct val="140011"/>
              </a:lnSpc>
              <a:spcBef>
                <a:spcPts val="0"/>
              </a:spcBef>
              <a:spcAft>
                <a:spcPts val="0"/>
              </a:spcAft>
              <a:buNone/>
            </a:pPr>
            <a:r>
              <a:t/>
            </a:r>
            <a:endParaRPr b="1" i="0" sz="3399" u="none" cap="none" strike="noStrike">
              <a:solidFill>
                <a:srgbClr val="000000"/>
              </a:solidFill>
              <a:latin typeface="Montserrat"/>
              <a:ea typeface="Montserrat"/>
              <a:cs typeface="Montserrat"/>
              <a:sym typeface="Montserrat"/>
            </a:endParaRPr>
          </a:p>
        </p:txBody>
      </p:sp>
      <p:sp>
        <p:nvSpPr>
          <p:cNvPr id="404" name="Google Shape;404;p21"/>
          <p:cNvSpPr txBox="1"/>
          <p:nvPr/>
        </p:nvSpPr>
        <p:spPr>
          <a:xfrm>
            <a:off x="1028700" y="4075273"/>
            <a:ext cx="16230600" cy="3050481"/>
          </a:xfrm>
          <a:prstGeom prst="rect">
            <a:avLst/>
          </a:prstGeom>
          <a:noFill/>
          <a:ln>
            <a:noFill/>
          </a:ln>
        </p:spPr>
        <p:txBody>
          <a:bodyPr anchorCtr="0" anchor="t" bIns="0" lIns="0" spcFirstLastPara="1" rIns="0" wrap="square" tIns="0">
            <a:spAutoFit/>
          </a:bodyPr>
          <a:lstStyle/>
          <a:p>
            <a:pPr indent="0" lvl="0" marL="0" marR="0" rtl="0" algn="l">
              <a:lnSpc>
                <a:spcPct val="140016"/>
              </a:lnSpc>
              <a:spcBef>
                <a:spcPts val="0"/>
              </a:spcBef>
              <a:spcAft>
                <a:spcPts val="0"/>
              </a:spcAft>
              <a:buNone/>
            </a:pPr>
            <a:r>
              <a:rPr b="0" i="0" lang="en-US" sz="2499" u="none" cap="none" strike="noStrike">
                <a:solidFill>
                  <a:srgbClr val="000000"/>
                </a:solidFill>
                <a:latin typeface="Arial"/>
                <a:ea typeface="Arial"/>
                <a:cs typeface="Arial"/>
                <a:sym typeface="Arial"/>
              </a:rPr>
              <a:t> Budd, J. M. (1998). The academic library: Its context, its purpose, and its operation. </a:t>
            </a:r>
            <a:endParaRPr/>
          </a:p>
          <a:p>
            <a:pPr indent="0" lvl="0" marL="0" marR="0" rtl="0" algn="l">
              <a:lnSpc>
                <a:spcPct val="140016"/>
              </a:lnSpc>
              <a:spcBef>
                <a:spcPts val="0"/>
              </a:spcBef>
              <a:spcAft>
                <a:spcPts val="0"/>
              </a:spcAft>
              <a:buNone/>
            </a:pPr>
            <a:r>
              <a:rPr b="0" i="0" lang="en-US" sz="2499" u="none" cap="none" strike="noStrike">
                <a:solidFill>
                  <a:srgbClr val="000000"/>
                </a:solidFill>
                <a:latin typeface="Arial"/>
                <a:ea typeface="Arial"/>
                <a:cs typeface="Arial"/>
                <a:sym typeface="Arial"/>
              </a:rPr>
              <a:t>Libraries Unlimited</a:t>
            </a:r>
            <a:endParaRPr/>
          </a:p>
          <a:p>
            <a:pPr indent="0" lvl="0" marL="0" marR="0" rtl="0" algn="l">
              <a:lnSpc>
                <a:spcPct val="140016"/>
              </a:lnSpc>
              <a:spcBef>
                <a:spcPts val="0"/>
              </a:spcBef>
              <a:spcAft>
                <a:spcPts val="0"/>
              </a:spcAft>
              <a:buNone/>
            </a:pPr>
            <a:r>
              <a:t/>
            </a:r>
            <a:endParaRPr b="0" i="0" sz="2499" u="none" cap="none" strike="noStrike">
              <a:solidFill>
                <a:srgbClr val="000000"/>
              </a:solidFill>
              <a:latin typeface="Arial"/>
              <a:ea typeface="Arial"/>
              <a:cs typeface="Arial"/>
              <a:sym typeface="Arial"/>
            </a:endParaRPr>
          </a:p>
          <a:p>
            <a:pPr indent="0" lvl="0" marL="0" marR="0" rtl="0" algn="l">
              <a:lnSpc>
                <a:spcPct val="140016"/>
              </a:lnSpc>
              <a:spcBef>
                <a:spcPts val="0"/>
              </a:spcBef>
              <a:spcAft>
                <a:spcPts val="0"/>
              </a:spcAft>
              <a:buNone/>
            </a:pPr>
            <a:r>
              <a:rPr b="0" i="0" lang="en-US" sz="2499" u="none" cap="none" strike="noStrike">
                <a:solidFill>
                  <a:srgbClr val="000000"/>
                </a:solidFill>
                <a:latin typeface="Arial"/>
                <a:ea typeface="Arial"/>
                <a:cs typeface="Arial"/>
                <a:sym typeface="Arial"/>
              </a:rPr>
              <a:t>Vathanophas, V. (2007). Competency requirements for effective job performance in</a:t>
            </a:r>
            <a:endParaRPr/>
          </a:p>
          <a:p>
            <a:pPr indent="0" lvl="0" marL="0" marR="0" rtl="0" algn="l">
              <a:lnSpc>
                <a:spcPct val="140016"/>
              </a:lnSpc>
              <a:spcBef>
                <a:spcPts val="0"/>
              </a:spcBef>
              <a:spcAft>
                <a:spcPts val="0"/>
              </a:spcAft>
              <a:buNone/>
            </a:pPr>
            <a:r>
              <a:rPr b="0" i="0" lang="en-US" sz="2499" u="none" cap="none" strike="noStrike">
                <a:solidFill>
                  <a:srgbClr val="000000"/>
                </a:solidFill>
                <a:latin typeface="Arial"/>
                <a:ea typeface="Arial"/>
                <a:cs typeface="Arial"/>
                <a:sym typeface="Arial"/>
              </a:rPr>
              <a:t> the thai public sector. Contemporary Management Research. Vol. 3 no. 1. </a:t>
            </a:r>
            <a:endParaRPr/>
          </a:p>
          <a:p>
            <a:pPr indent="0" lvl="0" marL="0" marR="0" rtl="0" algn="l">
              <a:lnSpc>
                <a:spcPct val="140016"/>
              </a:lnSpc>
              <a:spcBef>
                <a:spcPts val="0"/>
              </a:spcBef>
              <a:spcAft>
                <a:spcPts val="0"/>
              </a:spcAft>
              <a:buNone/>
            </a:pPr>
            <a:r>
              <a:rPr b="0" i="0" lang="en-US" sz="2499" u="none" cap="none" strike="noStrike">
                <a:solidFill>
                  <a:srgbClr val="000000"/>
                </a:solidFill>
                <a:latin typeface="Arial"/>
                <a:ea typeface="Arial"/>
                <a:cs typeface="Arial"/>
                <a:sym typeface="Arial"/>
              </a:rPr>
              <a:t> https://doi.org/10.7903/cmr.49</a:t>
            </a:r>
            <a:endParaRPr/>
          </a:p>
          <a:p>
            <a:pPr indent="0" lvl="0" marL="0" marR="0" rtl="0" algn="l">
              <a:lnSpc>
                <a:spcPct val="140016"/>
              </a:lnSpc>
              <a:spcBef>
                <a:spcPts val="0"/>
              </a:spcBef>
              <a:spcAft>
                <a:spcPts val="0"/>
              </a:spcAft>
              <a:buNone/>
            </a:pPr>
            <a:r>
              <a:t/>
            </a:r>
            <a:endParaRPr b="0" i="0" sz="2499" u="none" cap="none" strike="noStrike">
              <a:solidFill>
                <a:srgbClr val="000000"/>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57849"/>
        </a:solidFill>
      </p:bgPr>
    </p:bg>
    <p:spTree>
      <p:nvGrpSpPr>
        <p:cNvPr id="408" name="Shape 408"/>
        <p:cNvGrpSpPr/>
        <p:nvPr/>
      </p:nvGrpSpPr>
      <p:grpSpPr>
        <a:xfrm>
          <a:off x="0" y="0"/>
          <a:ext cx="0" cy="0"/>
          <a:chOff x="0" y="0"/>
          <a:chExt cx="0" cy="0"/>
        </a:xfrm>
      </p:grpSpPr>
      <p:grpSp>
        <p:nvGrpSpPr>
          <p:cNvPr id="409" name="Google Shape;409;p22"/>
          <p:cNvGrpSpPr/>
          <p:nvPr/>
        </p:nvGrpSpPr>
        <p:grpSpPr>
          <a:xfrm>
            <a:off x="646206" y="611310"/>
            <a:ext cx="16995587" cy="8948933"/>
            <a:chOff x="0" y="-57150"/>
            <a:chExt cx="4476204" cy="2356921"/>
          </a:xfrm>
        </p:grpSpPr>
        <p:sp>
          <p:nvSpPr>
            <p:cNvPr id="410" name="Google Shape;410;p22"/>
            <p:cNvSpPr/>
            <p:nvPr/>
          </p:nvSpPr>
          <p:spPr>
            <a:xfrm>
              <a:off x="0" y="0"/>
              <a:ext cx="4476204" cy="2299771"/>
            </a:xfrm>
            <a:custGeom>
              <a:rect b="b" l="l" r="r" t="t"/>
              <a:pathLst>
                <a:path extrusionOk="0" h="2299771" w="4476204">
                  <a:moveTo>
                    <a:pt x="0" y="0"/>
                  </a:moveTo>
                  <a:lnTo>
                    <a:pt x="4476204" y="0"/>
                  </a:lnTo>
                  <a:lnTo>
                    <a:pt x="4476204" y="2299771"/>
                  </a:lnTo>
                  <a:lnTo>
                    <a:pt x="0" y="2299771"/>
                  </a:lnTo>
                  <a:close/>
                </a:path>
              </a:pathLst>
            </a:custGeom>
            <a:solidFill>
              <a:srgbClr val="000000">
                <a:alpha val="0"/>
              </a:srgbClr>
            </a:solidFill>
            <a:ln cap="sq" cmpd="sng" w="38100">
              <a:solidFill>
                <a:srgbClr val="FFF5EE"/>
              </a:solidFill>
              <a:prstDash val="solid"/>
              <a:miter lim="8000"/>
              <a:headEnd len="sm" w="sm" type="none"/>
              <a:tailEnd len="sm" w="sm" type="none"/>
            </a:ln>
          </p:spPr>
        </p:sp>
        <p:sp>
          <p:nvSpPr>
            <p:cNvPr id="411" name="Google Shape;411;p22"/>
            <p:cNvSpPr txBox="1"/>
            <p:nvPr/>
          </p:nvSpPr>
          <p:spPr>
            <a:xfrm>
              <a:off x="0" y="-57150"/>
              <a:ext cx="812800" cy="869950"/>
            </a:xfrm>
            <a:prstGeom prst="rect">
              <a:avLst/>
            </a:prstGeom>
            <a:noFill/>
            <a:ln>
              <a:noFill/>
            </a:ln>
          </p:spPr>
          <p:txBody>
            <a:bodyPr anchorCtr="0" anchor="ctr" bIns="50800" lIns="50800" spcFirstLastPara="1" rIns="50800" wrap="square" tIns="50800">
              <a:noAutofit/>
            </a:bodyPr>
            <a:lstStyle/>
            <a:p>
              <a:pPr indent="0" lvl="0" marL="0" marR="0" rtl="0" algn="ctr">
                <a:lnSpc>
                  <a:spcPct val="18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412" name="Google Shape;412;p22"/>
          <p:cNvSpPr txBox="1"/>
          <p:nvPr/>
        </p:nvSpPr>
        <p:spPr>
          <a:xfrm>
            <a:off x="2650783" y="4967848"/>
            <a:ext cx="12986433" cy="1669058"/>
          </a:xfrm>
          <a:prstGeom prst="rect">
            <a:avLst/>
          </a:prstGeom>
          <a:noFill/>
          <a:ln>
            <a:noFill/>
          </a:ln>
        </p:spPr>
        <p:txBody>
          <a:bodyPr anchorCtr="0" anchor="t" bIns="0" lIns="0" spcFirstLastPara="1" rIns="0" wrap="square" tIns="0">
            <a:spAutoFit/>
          </a:bodyPr>
          <a:lstStyle/>
          <a:p>
            <a:pPr indent="0" lvl="0" marL="0" marR="0" rtl="0" algn="ctr">
              <a:lnSpc>
                <a:spcPct val="83003"/>
              </a:lnSpc>
              <a:spcBef>
                <a:spcPts val="0"/>
              </a:spcBef>
              <a:spcAft>
                <a:spcPts val="0"/>
              </a:spcAft>
              <a:buNone/>
            </a:pPr>
            <a:r>
              <a:rPr b="1" i="0" lang="en-US" sz="14244" u="none" cap="none" strike="noStrike">
                <a:solidFill>
                  <a:srgbClr val="FFF5EE"/>
                </a:solidFill>
                <a:latin typeface="Montserrat Black"/>
                <a:ea typeface="Montserrat Black"/>
                <a:cs typeface="Montserrat Black"/>
                <a:sym typeface="Montserrat Black"/>
              </a:rPr>
              <a:t>THANK YOU</a:t>
            </a:r>
            <a:endParaRPr/>
          </a:p>
        </p:txBody>
      </p:sp>
      <p:sp>
        <p:nvSpPr>
          <p:cNvPr id="413" name="Google Shape;413;p22"/>
          <p:cNvSpPr txBox="1"/>
          <p:nvPr/>
        </p:nvSpPr>
        <p:spPr>
          <a:xfrm>
            <a:off x="12284997" y="1093152"/>
            <a:ext cx="4974303" cy="396172"/>
          </a:xfrm>
          <a:prstGeom prst="rect">
            <a:avLst/>
          </a:prstGeom>
          <a:noFill/>
          <a:ln>
            <a:noFill/>
          </a:ln>
        </p:spPr>
        <p:txBody>
          <a:bodyPr anchorCtr="0" anchor="t" bIns="0" lIns="0" spcFirstLastPara="1" rIns="0" wrap="square" tIns="0">
            <a:spAutoFit/>
          </a:bodyPr>
          <a:lstStyle/>
          <a:p>
            <a:pPr indent="0" lvl="0" marL="0" marR="0" rtl="0" algn="r">
              <a:lnSpc>
                <a:spcPct val="140000"/>
              </a:lnSpc>
              <a:spcBef>
                <a:spcPts val="0"/>
              </a:spcBef>
              <a:spcAft>
                <a:spcPts val="0"/>
              </a:spcAft>
              <a:buNone/>
            </a:pPr>
            <a:r>
              <a:rPr b="0" i="0" lang="en-US" sz="2400" u="none" cap="none" strike="noStrike">
                <a:solidFill>
                  <a:srgbClr val="FFF5EE"/>
                </a:solidFill>
                <a:latin typeface="Montserrat"/>
                <a:ea typeface="Montserrat"/>
                <a:cs typeface="Montserrat"/>
                <a:sym typeface="Montserrat"/>
              </a:rPr>
              <a:t>UniLibNSCD Conference| 2023</a:t>
            </a:r>
            <a:endParaRPr/>
          </a:p>
        </p:txBody>
      </p:sp>
      <p:sp>
        <p:nvSpPr>
          <p:cNvPr id="414" name="Google Shape;414;p22"/>
          <p:cNvSpPr txBox="1"/>
          <p:nvPr/>
        </p:nvSpPr>
        <p:spPr>
          <a:xfrm>
            <a:off x="1028700" y="1065504"/>
            <a:ext cx="1553181" cy="473127"/>
          </a:xfrm>
          <a:prstGeom prst="rect">
            <a:avLst/>
          </a:prstGeom>
          <a:noFill/>
          <a:ln>
            <a:noFill/>
          </a:ln>
        </p:spPr>
        <p:txBody>
          <a:bodyPr anchorCtr="0" anchor="t" bIns="0" lIns="0" spcFirstLastPara="1" rIns="0" wrap="square" tIns="0">
            <a:spAutoFit/>
          </a:bodyPr>
          <a:lstStyle/>
          <a:p>
            <a:pPr indent="0" lvl="0" marL="0" marR="0" rtl="0" algn="l">
              <a:lnSpc>
                <a:spcPct val="140043"/>
              </a:lnSpc>
              <a:spcBef>
                <a:spcPts val="0"/>
              </a:spcBef>
              <a:spcAft>
                <a:spcPts val="0"/>
              </a:spcAft>
              <a:buNone/>
            </a:pPr>
            <a:r>
              <a:rPr b="0" i="0" lang="en-US" sz="2747" u="none" cap="none" strike="noStrike">
                <a:solidFill>
                  <a:srgbClr val="FFF5EE"/>
                </a:solidFill>
                <a:latin typeface="Montserrat"/>
                <a:ea typeface="Montserrat"/>
                <a:cs typeface="Montserrat"/>
                <a:sym typeface="Montserrat"/>
              </a:rPr>
              <a:t>Page </a:t>
            </a:r>
            <a:endParaRPr/>
          </a:p>
        </p:txBody>
      </p:sp>
      <p:grpSp>
        <p:nvGrpSpPr>
          <p:cNvPr id="415" name="Google Shape;415;p22"/>
          <p:cNvGrpSpPr/>
          <p:nvPr/>
        </p:nvGrpSpPr>
        <p:grpSpPr>
          <a:xfrm>
            <a:off x="646206" y="509765"/>
            <a:ext cx="16995699" cy="3303303"/>
            <a:chOff x="0" y="-57150"/>
            <a:chExt cx="4476204" cy="870000"/>
          </a:xfrm>
        </p:grpSpPr>
        <p:sp>
          <p:nvSpPr>
            <p:cNvPr id="416" name="Google Shape;416;p22"/>
            <p:cNvSpPr/>
            <p:nvPr/>
          </p:nvSpPr>
          <p:spPr>
            <a:xfrm>
              <a:off x="0" y="0"/>
              <a:ext cx="4476204" cy="318096"/>
            </a:xfrm>
            <a:custGeom>
              <a:rect b="b" l="l" r="r" t="t"/>
              <a:pathLst>
                <a:path extrusionOk="0" h="318096" w="4476204">
                  <a:moveTo>
                    <a:pt x="0" y="0"/>
                  </a:moveTo>
                  <a:lnTo>
                    <a:pt x="4476204" y="0"/>
                  </a:lnTo>
                  <a:lnTo>
                    <a:pt x="4476204" y="318096"/>
                  </a:lnTo>
                  <a:lnTo>
                    <a:pt x="0" y="318096"/>
                  </a:lnTo>
                  <a:close/>
                </a:path>
              </a:pathLst>
            </a:custGeom>
            <a:solidFill>
              <a:srgbClr val="121111"/>
            </a:solidFill>
            <a:ln>
              <a:noFill/>
            </a:ln>
          </p:spPr>
        </p:sp>
        <p:sp>
          <p:nvSpPr>
            <p:cNvPr id="417" name="Google Shape;417;p22"/>
            <p:cNvSpPr txBox="1"/>
            <p:nvPr/>
          </p:nvSpPr>
          <p:spPr>
            <a:xfrm>
              <a:off x="0" y="-57150"/>
              <a:ext cx="812700" cy="870000"/>
            </a:xfrm>
            <a:prstGeom prst="rect">
              <a:avLst/>
            </a:prstGeom>
            <a:noFill/>
            <a:ln>
              <a:noFill/>
            </a:ln>
          </p:spPr>
          <p:txBody>
            <a:bodyPr anchorCtr="0" anchor="ctr" bIns="50800" lIns="50800" spcFirstLastPara="1" rIns="50800" wrap="square" tIns="50800">
              <a:noAutofit/>
            </a:bodyPr>
            <a:lstStyle/>
            <a:p>
              <a:pPr indent="0" lvl="0" marL="0" marR="0" rtl="0" algn="ctr">
                <a:lnSpc>
                  <a:spcPct val="18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5EE"/>
        </a:solidFill>
      </p:bgPr>
    </p:bg>
    <p:spTree>
      <p:nvGrpSpPr>
        <p:cNvPr id="120" name="Shape 120"/>
        <p:cNvGrpSpPr/>
        <p:nvPr/>
      </p:nvGrpSpPr>
      <p:grpSpPr>
        <a:xfrm>
          <a:off x="0" y="0"/>
          <a:ext cx="0" cy="0"/>
          <a:chOff x="0" y="0"/>
          <a:chExt cx="0" cy="0"/>
        </a:xfrm>
      </p:grpSpPr>
      <p:grpSp>
        <p:nvGrpSpPr>
          <p:cNvPr id="121" name="Google Shape;121;p3"/>
          <p:cNvGrpSpPr/>
          <p:nvPr/>
        </p:nvGrpSpPr>
        <p:grpSpPr>
          <a:xfrm>
            <a:off x="646206" y="611310"/>
            <a:ext cx="16995587" cy="8948933"/>
            <a:chOff x="0" y="-57150"/>
            <a:chExt cx="4476204" cy="2356921"/>
          </a:xfrm>
        </p:grpSpPr>
        <p:sp>
          <p:nvSpPr>
            <p:cNvPr id="122" name="Google Shape;122;p3"/>
            <p:cNvSpPr/>
            <p:nvPr/>
          </p:nvSpPr>
          <p:spPr>
            <a:xfrm>
              <a:off x="0" y="0"/>
              <a:ext cx="4476204" cy="2299771"/>
            </a:xfrm>
            <a:custGeom>
              <a:rect b="b" l="l" r="r" t="t"/>
              <a:pathLst>
                <a:path extrusionOk="0" h="2299771" w="4476204">
                  <a:moveTo>
                    <a:pt x="0" y="0"/>
                  </a:moveTo>
                  <a:lnTo>
                    <a:pt x="4476204" y="0"/>
                  </a:lnTo>
                  <a:lnTo>
                    <a:pt x="4476204" y="2299771"/>
                  </a:lnTo>
                  <a:lnTo>
                    <a:pt x="0" y="2299771"/>
                  </a:lnTo>
                  <a:close/>
                </a:path>
              </a:pathLst>
            </a:custGeom>
            <a:solidFill>
              <a:srgbClr val="000000">
                <a:alpha val="0"/>
              </a:srgbClr>
            </a:solidFill>
            <a:ln cap="sq" cmpd="sng" w="38100">
              <a:solidFill>
                <a:srgbClr val="121111"/>
              </a:solidFill>
              <a:prstDash val="solid"/>
              <a:miter lim="8000"/>
              <a:headEnd len="sm" w="sm" type="none"/>
              <a:tailEnd len="sm" w="sm" type="none"/>
            </a:ln>
          </p:spPr>
        </p:sp>
        <p:sp>
          <p:nvSpPr>
            <p:cNvPr id="123" name="Google Shape;123;p3"/>
            <p:cNvSpPr txBox="1"/>
            <p:nvPr/>
          </p:nvSpPr>
          <p:spPr>
            <a:xfrm>
              <a:off x="0" y="-57150"/>
              <a:ext cx="812800" cy="869950"/>
            </a:xfrm>
            <a:prstGeom prst="rect">
              <a:avLst/>
            </a:prstGeom>
            <a:noFill/>
            <a:ln>
              <a:noFill/>
            </a:ln>
          </p:spPr>
          <p:txBody>
            <a:bodyPr anchorCtr="0" anchor="ctr" bIns="50800" lIns="50800" spcFirstLastPara="1" rIns="50800" wrap="square" tIns="50800">
              <a:noAutofit/>
            </a:bodyPr>
            <a:lstStyle/>
            <a:p>
              <a:pPr indent="0" lvl="0" marL="0" marR="0" rtl="0" algn="ctr">
                <a:lnSpc>
                  <a:spcPct val="18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24" name="Google Shape;124;p3"/>
          <p:cNvSpPr txBox="1"/>
          <p:nvPr/>
        </p:nvSpPr>
        <p:spPr>
          <a:xfrm>
            <a:off x="3958837" y="2514670"/>
            <a:ext cx="10370325" cy="464119"/>
          </a:xfrm>
          <a:prstGeom prst="rect">
            <a:avLst/>
          </a:prstGeom>
          <a:noFill/>
          <a:ln>
            <a:noFill/>
          </a:ln>
        </p:spPr>
        <p:txBody>
          <a:bodyPr anchorCtr="0" anchor="t" bIns="0" lIns="0" spcFirstLastPara="1" rIns="0" wrap="square" tIns="0">
            <a:spAutoFit/>
          </a:bodyPr>
          <a:lstStyle/>
          <a:p>
            <a:pPr indent="0" lvl="0" marL="0" marR="0" rtl="0" algn="ctr">
              <a:lnSpc>
                <a:spcPct val="82995"/>
              </a:lnSpc>
              <a:spcBef>
                <a:spcPts val="0"/>
              </a:spcBef>
              <a:spcAft>
                <a:spcPts val="0"/>
              </a:spcAft>
              <a:buNone/>
            </a:pPr>
            <a:r>
              <a:rPr b="1" i="0" lang="en-US" sz="3999" u="none" cap="none" strike="noStrike">
                <a:solidFill>
                  <a:srgbClr val="121111"/>
                </a:solidFill>
                <a:latin typeface="Montserrat Black"/>
                <a:ea typeface="Montserrat Black"/>
                <a:cs typeface="Montserrat Black"/>
                <a:sym typeface="Montserrat Black"/>
              </a:rPr>
              <a:t>INTRODUCTION</a:t>
            </a:r>
            <a:endParaRPr/>
          </a:p>
        </p:txBody>
      </p:sp>
      <p:sp>
        <p:nvSpPr>
          <p:cNvPr id="125" name="Google Shape;125;p3"/>
          <p:cNvSpPr txBox="1"/>
          <p:nvPr/>
        </p:nvSpPr>
        <p:spPr>
          <a:xfrm>
            <a:off x="2348304" y="3581073"/>
            <a:ext cx="13591500" cy="5804100"/>
          </a:xfrm>
          <a:prstGeom prst="rect">
            <a:avLst/>
          </a:prstGeom>
          <a:noFill/>
          <a:ln>
            <a:noFill/>
          </a:ln>
        </p:spPr>
        <p:txBody>
          <a:bodyPr anchorCtr="0" anchor="t" bIns="0" lIns="0" spcFirstLastPara="1" rIns="0" wrap="square" tIns="0">
            <a:spAutoFit/>
          </a:bodyPr>
          <a:lstStyle/>
          <a:p>
            <a:pPr indent="0" lvl="0" marL="0" marR="0" rtl="0" algn="l">
              <a:lnSpc>
                <a:spcPct val="140016"/>
              </a:lnSpc>
              <a:spcBef>
                <a:spcPts val="0"/>
              </a:spcBef>
              <a:spcAft>
                <a:spcPts val="0"/>
              </a:spcAft>
              <a:buNone/>
            </a:pPr>
            <a:r>
              <a:rPr b="0" i="0" lang="en-US" sz="2299" u="none" cap="none" strike="noStrike">
                <a:solidFill>
                  <a:srgbClr val="121111"/>
                </a:solidFill>
                <a:latin typeface="Montserrat"/>
                <a:ea typeface="Montserrat"/>
                <a:cs typeface="Montserrat"/>
                <a:sym typeface="Montserrat"/>
              </a:rPr>
              <a:t>According to Budd (1998), the academic library is an integral aspect of the institution's politics and culture. Any event that has an impact on higher education has an immediate impact on academic libraries. </a:t>
            </a:r>
            <a:endParaRPr sz="1200"/>
          </a:p>
          <a:p>
            <a:pPr indent="0" lvl="0" marL="0" marR="0" rtl="0" algn="l">
              <a:lnSpc>
                <a:spcPct val="140016"/>
              </a:lnSpc>
              <a:spcBef>
                <a:spcPts val="0"/>
              </a:spcBef>
              <a:spcAft>
                <a:spcPts val="0"/>
              </a:spcAft>
              <a:buNone/>
            </a:pPr>
            <a:r>
              <a:t/>
            </a:r>
            <a:endParaRPr b="0" i="0" sz="2299" u="none" cap="none" strike="noStrike">
              <a:solidFill>
                <a:srgbClr val="121111"/>
              </a:solidFill>
              <a:latin typeface="Montserrat"/>
              <a:ea typeface="Montserrat"/>
              <a:cs typeface="Montserrat"/>
              <a:sym typeface="Montserrat"/>
            </a:endParaRPr>
          </a:p>
          <a:p>
            <a:pPr indent="0" lvl="0" marL="0" marR="0" rtl="0" algn="l">
              <a:lnSpc>
                <a:spcPct val="140016"/>
              </a:lnSpc>
              <a:spcBef>
                <a:spcPts val="0"/>
              </a:spcBef>
              <a:spcAft>
                <a:spcPts val="0"/>
              </a:spcAft>
              <a:buNone/>
            </a:pPr>
            <a:r>
              <a:rPr b="0" i="0" lang="en-US" sz="2299" u="none" cap="none" strike="noStrike">
                <a:solidFill>
                  <a:srgbClr val="121111"/>
                </a:solidFill>
                <a:latin typeface="Montserrat"/>
                <a:ea typeface="Montserrat"/>
                <a:cs typeface="Montserrat"/>
                <a:sym typeface="Montserrat"/>
              </a:rPr>
              <a:t>There are issues with how librarianship is introduced, particularly in post-generation Z, when individuals have misconceptions about the functions of librarians. After intense education and training, Filipino librarians are prepared to be part of the workforce. </a:t>
            </a:r>
            <a:endParaRPr sz="1200"/>
          </a:p>
          <a:p>
            <a:pPr indent="0" lvl="0" marL="0" marR="0" rtl="0" algn="l">
              <a:lnSpc>
                <a:spcPct val="140016"/>
              </a:lnSpc>
              <a:spcBef>
                <a:spcPts val="0"/>
              </a:spcBef>
              <a:spcAft>
                <a:spcPts val="0"/>
              </a:spcAft>
              <a:buNone/>
            </a:pPr>
            <a:r>
              <a:t/>
            </a:r>
            <a:endParaRPr b="0" i="0" sz="2299" u="none" cap="none" strike="noStrike">
              <a:solidFill>
                <a:srgbClr val="121111"/>
              </a:solidFill>
              <a:latin typeface="Montserrat"/>
              <a:ea typeface="Montserrat"/>
              <a:cs typeface="Montserrat"/>
              <a:sym typeface="Montserrat"/>
            </a:endParaRPr>
          </a:p>
          <a:p>
            <a:pPr indent="0" lvl="0" marL="0" marR="0" rtl="0" algn="l">
              <a:lnSpc>
                <a:spcPct val="140016"/>
              </a:lnSpc>
              <a:spcBef>
                <a:spcPts val="0"/>
              </a:spcBef>
              <a:spcAft>
                <a:spcPts val="0"/>
              </a:spcAft>
              <a:buNone/>
            </a:pPr>
            <a:r>
              <a:rPr b="0" i="0" lang="en-US" sz="2299" u="none" cap="none" strike="noStrike">
                <a:solidFill>
                  <a:srgbClr val="121111"/>
                </a:solidFill>
                <a:latin typeface="Montserrat"/>
                <a:ea typeface="Montserrat"/>
                <a:cs typeface="Montserrat"/>
                <a:sym typeface="Montserrat"/>
              </a:rPr>
              <a:t>The Commission on Higher Education (CHED) and accrediting organizations set requirements for libraries in the Philippines. Standards have also been set by organizations that promote libraries, such as the Philippine Association of Academic and Research Librarians (PAARL). </a:t>
            </a:r>
            <a:endParaRPr sz="1200"/>
          </a:p>
        </p:txBody>
      </p:sp>
      <p:grpSp>
        <p:nvGrpSpPr>
          <p:cNvPr id="126" name="Google Shape;126;p3"/>
          <p:cNvGrpSpPr/>
          <p:nvPr/>
        </p:nvGrpSpPr>
        <p:grpSpPr>
          <a:xfrm>
            <a:off x="646206" y="509767"/>
            <a:ext cx="16995587" cy="3303087"/>
            <a:chOff x="0" y="-57150"/>
            <a:chExt cx="4476204" cy="869950"/>
          </a:xfrm>
        </p:grpSpPr>
        <p:sp>
          <p:nvSpPr>
            <p:cNvPr id="127" name="Google Shape;127;p3"/>
            <p:cNvSpPr/>
            <p:nvPr/>
          </p:nvSpPr>
          <p:spPr>
            <a:xfrm>
              <a:off x="0" y="0"/>
              <a:ext cx="4476204" cy="318096"/>
            </a:xfrm>
            <a:custGeom>
              <a:rect b="b" l="l" r="r" t="t"/>
              <a:pathLst>
                <a:path extrusionOk="0" h="318096" w="4476204">
                  <a:moveTo>
                    <a:pt x="0" y="0"/>
                  </a:moveTo>
                  <a:lnTo>
                    <a:pt x="4476204" y="0"/>
                  </a:lnTo>
                  <a:lnTo>
                    <a:pt x="4476204" y="318096"/>
                  </a:lnTo>
                  <a:lnTo>
                    <a:pt x="0" y="318096"/>
                  </a:lnTo>
                  <a:close/>
                </a:path>
              </a:pathLst>
            </a:custGeom>
            <a:solidFill>
              <a:srgbClr val="121111"/>
            </a:solidFill>
            <a:ln>
              <a:noFill/>
            </a:ln>
          </p:spPr>
        </p:sp>
        <p:sp>
          <p:nvSpPr>
            <p:cNvPr id="128" name="Google Shape;128;p3"/>
            <p:cNvSpPr txBox="1"/>
            <p:nvPr/>
          </p:nvSpPr>
          <p:spPr>
            <a:xfrm>
              <a:off x="0" y="-57150"/>
              <a:ext cx="812800" cy="869950"/>
            </a:xfrm>
            <a:prstGeom prst="rect">
              <a:avLst/>
            </a:prstGeom>
            <a:noFill/>
            <a:ln>
              <a:noFill/>
            </a:ln>
          </p:spPr>
          <p:txBody>
            <a:bodyPr anchorCtr="0" anchor="ctr" bIns="50800" lIns="50800" spcFirstLastPara="1" rIns="50800" wrap="square" tIns="50800">
              <a:noAutofit/>
            </a:bodyPr>
            <a:lstStyle/>
            <a:p>
              <a:pPr indent="0" lvl="0" marL="0" marR="0" rtl="0" algn="ctr">
                <a:lnSpc>
                  <a:spcPct val="18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29" name="Google Shape;129;p3"/>
          <p:cNvSpPr txBox="1"/>
          <p:nvPr/>
        </p:nvSpPr>
        <p:spPr>
          <a:xfrm>
            <a:off x="12284997" y="1093152"/>
            <a:ext cx="4974303" cy="396172"/>
          </a:xfrm>
          <a:prstGeom prst="rect">
            <a:avLst/>
          </a:prstGeom>
          <a:noFill/>
          <a:ln>
            <a:noFill/>
          </a:ln>
        </p:spPr>
        <p:txBody>
          <a:bodyPr anchorCtr="0" anchor="t" bIns="0" lIns="0" spcFirstLastPara="1" rIns="0" wrap="square" tIns="0">
            <a:spAutoFit/>
          </a:bodyPr>
          <a:lstStyle/>
          <a:p>
            <a:pPr indent="0" lvl="0" marL="0" marR="0" rtl="0" algn="r">
              <a:lnSpc>
                <a:spcPct val="140000"/>
              </a:lnSpc>
              <a:spcBef>
                <a:spcPts val="0"/>
              </a:spcBef>
              <a:spcAft>
                <a:spcPts val="0"/>
              </a:spcAft>
              <a:buNone/>
            </a:pPr>
            <a:r>
              <a:rPr b="0" i="0" lang="en-US" sz="2400" u="none" cap="none" strike="noStrike">
                <a:solidFill>
                  <a:srgbClr val="FFF5EE"/>
                </a:solidFill>
                <a:latin typeface="Montserrat"/>
                <a:ea typeface="Montserrat"/>
                <a:cs typeface="Montserrat"/>
                <a:sym typeface="Montserrat"/>
              </a:rPr>
              <a:t>UniLibNSCD Conference| 2023</a:t>
            </a:r>
            <a:endParaRPr/>
          </a:p>
        </p:txBody>
      </p:sp>
      <p:sp>
        <p:nvSpPr>
          <p:cNvPr id="130" name="Google Shape;130;p3"/>
          <p:cNvSpPr txBox="1"/>
          <p:nvPr/>
        </p:nvSpPr>
        <p:spPr>
          <a:xfrm>
            <a:off x="1297323" y="1074182"/>
            <a:ext cx="3497551" cy="473127"/>
          </a:xfrm>
          <a:prstGeom prst="rect">
            <a:avLst/>
          </a:prstGeom>
          <a:noFill/>
          <a:ln>
            <a:noFill/>
          </a:ln>
        </p:spPr>
        <p:txBody>
          <a:bodyPr anchorCtr="0" anchor="t" bIns="0" lIns="0" spcFirstLastPara="1" rIns="0" wrap="square" tIns="0">
            <a:spAutoFit/>
          </a:bodyPr>
          <a:lstStyle/>
          <a:p>
            <a:pPr indent="0" lvl="0" marL="0" marR="0" rtl="0" algn="l">
              <a:lnSpc>
                <a:spcPct val="140043"/>
              </a:lnSpc>
              <a:spcBef>
                <a:spcPts val="0"/>
              </a:spcBef>
              <a:spcAft>
                <a:spcPts val="0"/>
              </a:spcAft>
              <a:buNone/>
            </a:pPr>
            <a:r>
              <a:rPr b="0" i="0" lang="en-US" sz="2747" u="none" cap="none" strike="noStrike">
                <a:solidFill>
                  <a:srgbClr val="FFF5EE"/>
                </a:solidFill>
                <a:latin typeface="Montserrat"/>
                <a:ea typeface="Montserrat"/>
                <a:cs typeface="Montserrat"/>
                <a:sym typeface="Montserrat"/>
              </a:rPr>
              <a:t>Presented by</a:t>
            </a:r>
            <a:endParaRPr/>
          </a:p>
        </p:txBody>
      </p:sp>
      <p:sp>
        <p:nvSpPr>
          <p:cNvPr id="131" name="Google Shape;131;p3"/>
          <p:cNvSpPr txBox="1"/>
          <p:nvPr/>
        </p:nvSpPr>
        <p:spPr>
          <a:xfrm>
            <a:off x="3811255" y="1074102"/>
            <a:ext cx="4755271" cy="473188"/>
          </a:xfrm>
          <a:prstGeom prst="rect">
            <a:avLst/>
          </a:prstGeom>
          <a:noFill/>
          <a:ln>
            <a:noFill/>
          </a:ln>
        </p:spPr>
        <p:txBody>
          <a:bodyPr anchorCtr="0" anchor="t" bIns="0" lIns="0" spcFirstLastPara="1" rIns="0" wrap="square" tIns="0">
            <a:spAutoFit/>
          </a:bodyPr>
          <a:lstStyle/>
          <a:p>
            <a:pPr indent="0" lvl="0" marL="0" marR="0" rtl="0" algn="l">
              <a:lnSpc>
                <a:spcPct val="140021"/>
              </a:lnSpc>
              <a:spcBef>
                <a:spcPts val="0"/>
              </a:spcBef>
              <a:spcAft>
                <a:spcPts val="0"/>
              </a:spcAft>
              <a:buNone/>
            </a:pPr>
            <a:r>
              <a:rPr b="0" i="0" lang="en-US" sz="2741" u="none" cap="none" strike="noStrike">
                <a:solidFill>
                  <a:srgbClr val="C57849"/>
                </a:solidFill>
                <a:latin typeface="Montserrat Black"/>
                <a:ea typeface="Montserrat Black"/>
                <a:cs typeface="Montserrat Black"/>
                <a:sym typeface="Montserrat Black"/>
              </a:rPr>
              <a:t>Novie Claire Rambuyon</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5EE"/>
        </a:solidFill>
      </p:bgPr>
    </p:bg>
    <p:spTree>
      <p:nvGrpSpPr>
        <p:cNvPr id="135" name="Shape 135"/>
        <p:cNvGrpSpPr/>
        <p:nvPr/>
      </p:nvGrpSpPr>
      <p:grpSpPr>
        <a:xfrm>
          <a:off x="0" y="0"/>
          <a:ext cx="0" cy="0"/>
          <a:chOff x="0" y="0"/>
          <a:chExt cx="0" cy="0"/>
        </a:xfrm>
      </p:grpSpPr>
      <p:grpSp>
        <p:nvGrpSpPr>
          <p:cNvPr id="136" name="Google Shape;136;p4"/>
          <p:cNvGrpSpPr/>
          <p:nvPr/>
        </p:nvGrpSpPr>
        <p:grpSpPr>
          <a:xfrm>
            <a:off x="646206" y="611310"/>
            <a:ext cx="16995587" cy="8948933"/>
            <a:chOff x="0" y="-57150"/>
            <a:chExt cx="4476204" cy="2356921"/>
          </a:xfrm>
        </p:grpSpPr>
        <p:sp>
          <p:nvSpPr>
            <p:cNvPr id="137" name="Google Shape;137;p4"/>
            <p:cNvSpPr/>
            <p:nvPr/>
          </p:nvSpPr>
          <p:spPr>
            <a:xfrm>
              <a:off x="0" y="0"/>
              <a:ext cx="4476204" cy="2299771"/>
            </a:xfrm>
            <a:custGeom>
              <a:rect b="b" l="l" r="r" t="t"/>
              <a:pathLst>
                <a:path extrusionOk="0" h="2299771" w="4476204">
                  <a:moveTo>
                    <a:pt x="0" y="0"/>
                  </a:moveTo>
                  <a:lnTo>
                    <a:pt x="4476204" y="0"/>
                  </a:lnTo>
                  <a:lnTo>
                    <a:pt x="4476204" y="2299771"/>
                  </a:lnTo>
                  <a:lnTo>
                    <a:pt x="0" y="2299771"/>
                  </a:lnTo>
                  <a:close/>
                </a:path>
              </a:pathLst>
            </a:custGeom>
            <a:solidFill>
              <a:srgbClr val="000000">
                <a:alpha val="0"/>
              </a:srgbClr>
            </a:solidFill>
            <a:ln cap="sq" cmpd="sng" w="38100">
              <a:solidFill>
                <a:srgbClr val="121111"/>
              </a:solidFill>
              <a:prstDash val="solid"/>
              <a:miter lim="8000"/>
              <a:headEnd len="sm" w="sm" type="none"/>
              <a:tailEnd len="sm" w="sm" type="none"/>
            </a:ln>
          </p:spPr>
        </p:sp>
        <p:sp>
          <p:nvSpPr>
            <p:cNvPr id="138" name="Google Shape;138;p4"/>
            <p:cNvSpPr txBox="1"/>
            <p:nvPr/>
          </p:nvSpPr>
          <p:spPr>
            <a:xfrm>
              <a:off x="0" y="-57150"/>
              <a:ext cx="812800" cy="869950"/>
            </a:xfrm>
            <a:prstGeom prst="rect">
              <a:avLst/>
            </a:prstGeom>
            <a:noFill/>
            <a:ln>
              <a:noFill/>
            </a:ln>
          </p:spPr>
          <p:txBody>
            <a:bodyPr anchorCtr="0" anchor="ctr" bIns="50800" lIns="50800" spcFirstLastPara="1" rIns="50800" wrap="square" tIns="50800">
              <a:noAutofit/>
            </a:bodyPr>
            <a:lstStyle/>
            <a:p>
              <a:pPr indent="0" lvl="0" marL="0" marR="0" rtl="0" algn="ctr">
                <a:lnSpc>
                  <a:spcPct val="18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39" name="Google Shape;139;p4"/>
          <p:cNvSpPr txBox="1"/>
          <p:nvPr/>
        </p:nvSpPr>
        <p:spPr>
          <a:xfrm>
            <a:off x="3958837" y="2514670"/>
            <a:ext cx="10370325" cy="464119"/>
          </a:xfrm>
          <a:prstGeom prst="rect">
            <a:avLst/>
          </a:prstGeom>
          <a:noFill/>
          <a:ln>
            <a:noFill/>
          </a:ln>
        </p:spPr>
        <p:txBody>
          <a:bodyPr anchorCtr="0" anchor="t" bIns="0" lIns="0" spcFirstLastPara="1" rIns="0" wrap="square" tIns="0">
            <a:spAutoFit/>
          </a:bodyPr>
          <a:lstStyle/>
          <a:p>
            <a:pPr indent="0" lvl="0" marL="0" marR="0" rtl="0" algn="ctr">
              <a:lnSpc>
                <a:spcPct val="82995"/>
              </a:lnSpc>
              <a:spcBef>
                <a:spcPts val="0"/>
              </a:spcBef>
              <a:spcAft>
                <a:spcPts val="0"/>
              </a:spcAft>
              <a:buNone/>
            </a:pPr>
            <a:r>
              <a:rPr b="1" i="0" lang="en-US" sz="3999" u="none" cap="none" strike="noStrike">
                <a:solidFill>
                  <a:srgbClr val="121111"/>
                </a:solidFill>
                <a:latin typeface="Montserrat Black"/>
                <a:ea typeface="Montserrat Black"/>
                <a:cs typeface="Montserrat Black"/>
                <a:sym typeface="Montserrat Black"/>
              </a:rPr>
              <a:t>INTRODUCTION</a:t>
            </a:r>
            <a:endParaRPr/>
          </a:p>
        </p:txBody>
      </p:sp>
      <p:sp>
        <p:nvSpPr>
          <p:cNvPr id="140" name="Google Shape;140;p4"/>
          <p:cNvSpPr txBox="1"/>
          <p:nvPr/>
        </p:nvSpPr>
        <p:spPr>
          <a:xfrm>
            <a:off x="2348304" y="3581073"/>
            <a:ext cx="13591391" cy="3479007"/>
          </a:xfrm>
          <a:prstGeom prst="rect">
            <a:avLst/>
          </a:prstGeom>
          <a:noFill/>
          <a:ln>
            <a:noFill/>
          </a:ln>
        </p:spPr>
        <p:txBody>
          <a:bodyPr anchorCtr="0" anchor="t" bIns="0" lIns="0" spcFirstLastPara="1" rIns="0" wrap="square" tIns="0">
            <a:spAutoFit/>
          </a:bodyPr>
          <a:lstStyle/>
          <a:p>
            <a:pPr indent="0" lvl="0" marL="0" marR="0" rtl="0" algn="l">
              <a:lnSpc>
                <a:spcPct val="140016"/>
              </a:lnSpc>
              <a:spcBef>
                <a:spcPts val="0"/>
              </a:spcBef>
              <a:spcAft>
                <a:spcPts val="0"/>
              </a:spcAft>
              <a:buNone/>
            </a:pPr>
            <a:r>
              <a:rPr b="0" i="0" lang="en-US" sz="2499" u="none" cap="none" strike="noStrike">
                <a:solidFill>
                  <a:srgbClr val="121111"/>
                </a:solidFill>
                <a:latin typeface="Montserrat"/>
                <a:ea typeface="Montserrat"/>
                <a:cs typeface="Montserrat"/>
                <a:sym typeface="Montserrat"/>
              </a:rPr>
              <a:t>The Professional Regulatory Board for Librarians (PRBFL) launched a consultative workshop to define standards and competencies for library professionals and to develop National Competency-Based Standards for Librarians (NCBSL). </a:t>
            </a:r>
            <a:endParaRPr/>
          </a:p>
          <a:p>
            <a:pPr indent="0" lvl="0" marL="0" marR="0" rtl="0" algn="l">
              <a:lnSpc>
                <a:spcPct val="140016"/>
              </a:lnSpc>
              <a:spcBef>
                <a:spcPts val="0"/>
              </a:spcBef>
              <a:spcAft>
                <a:spcPts val="0"/>
              </a:spcAft>
              <a:buNone/>
            </a:pPr>
            <a:r>
              <a:t/>
            </a:r>
            <a:endParaRPr b="0" i="0" sz="2499" u="none" cap="none" strike="noStrike">
              <a:solidFill>
                <a:srgbClr val="121111"/>
              </a:solidFill>
              <a:latin typeface="Montserrat"/>
              <a:ea typeface="Montserrat"/>
              <a:cs typeface="Montserrat"/>
              <a:sym typeface="Montserrat"/>
            </a:endParaRPr>
          </a:p>
          <a:p>
            <a:pPr indent="0" lvl="0" marL="0" marR="0" rtl="0" algn="l">
              <a:lnSpc>
                <a:spcPct val="140016"/>
              </a:lnSpc>
              <a:spcBef>
                <a:spcPts val="0"/>
              </a:spcBef>
              <a:spcAft>
                <a:spcPts val="0"/>
              </a:spcAft>
              <a:buNone/>
            </a:pPr>
            <a:r>
              <a:rPr b="0" i="0" lang="en-US" sz="2499" u="none" cap="none" strike="noStrike">
                <a:solidFill>
                  <a:srgbClr val="121111"/>
                </a:solidFill>
                <a:latin typeface="Montserrat"/>
                <a:ea typeface="Montserrat"/>
                <a:cs typeface="Montserrat"/>
                <a:sym typeface="Montserrat"/>
              </a:rPr>
              <a:t>Visible abilities such as knowledge and skills may be somewhat technical competencies that are essentially required by the job and drive an individual's job performance (Vathanophas, 2007). </a:t>
            </a:r>
            <a:endParaRPr/>
          </a:p>
          <a:p>
            <a:pPr indent="0" lvl="0" marL="0" marR="0" rtl="0" algn="l">
              <a:lnSpc>
                <a:spcPct val="140016"/>
              </a:lnSpc>
              <a:spcBef>
                <a:spcPts val="0"/>
              </a:spcBef>
              <a:spcAft>
                <a:spcPts val="0"/>
              </a:spcAft>
              <a:buNone/>
            </a:pPr>
            <a:r>
              <a:t/>
            </a:r>
            <a:endParaRPr b="0" i="0" sz="2499" u="none" cap="none" strike="noStrike">
              <a:solidFill>
                <a:srgbClr val="121111"/>
              </a:solidFill>
              <a:latin typeface="Montserrat"/>
              <a:ea typeface="Montserrat"/>
              <a:cs typeface="Montserrat"/>
              <a:sym typeface="Montserrat"/>
            </a:endParaRPr>
          </a:p>
        </p:txBody>
      </p:sp>
      <p:grpSp>
        <p:nvGrpSpPr>
          <p:cNvPr id="141" name="Google Shape;141;p4"/>
          <p:cNvGrpSpPr/>
          <p:nvPr/>
        </p:nvGrpSpPr>
        <p:grpSpPr>
          <a:xfrm>
            <a:off x="646206" y="509767"/>
            <a:ext cx="16995587" cy="3303087"/>
            <a:chOff x="0" y="-57150"/>
            <a:chExt cx="4476204" cy="869950"/>
          </a:xfrm>
        </p:grpSpPr>
        <p:sp>
          <p:nvSpPr>
            <p:cNvPr id="142" name="Google Shape;142;p4"/>
            <p:cNvSpPr/>
            <p:nvPr/>
          </p:nvSpPr>
          <p:spPr>
            <a:xfrm>
              <a:off x="0" y="0"/>
              <a:ext cx="4476204" cy="318096"/>
            </a:xfrm>
            <a:custGeom>
              <a:rect b="b" l="l" r="r" t="t"/>
              <a:pathLst>
                <a:path extrusionOk="0" h="318096" w="4476204">
                  <a:moveTo>
                    <a:pt x="0" y="0"/>
                  </a:moveTo>
                  <a:lnTo>
                    <a:pt x="4476204" y="0"/>
                  </a:lnTo>
                  <a:lnTo>
                    <a:pt x="4476204" y="318096"/>
                  </a:lnTo>
                  <a:lnTo>
                    <a:pt x="0" y="318096"/>
                  </a:lnTo>
                  <a:close/>
                </a:path>
              </a:pathLst>
            </a:custGeom>
            <a:solidFill>
              <a:srgbClr val="121111"/>
            </a:solidFill>
            <a:ln>
              <a:noFill/>
            </a:ln>
          </p:spPr>
        </p:sp>
        <p:sp>
          <p:nvSpPr>
            <p:cNvPr id="143" name="Google Shape;143;p4"/>
            <p:cNvSpPr txBox="1"/>
            <p:nvPr/>
          </p:nvSpPr>
          <p:spPr>
            <a:xfrm>
              <a:off x="0" y="-57150"/>
              <a:ext cx="812800" cy="869950"/>
            </a:xfrm>
            <a:prstGeom prst="rect">
              <a:avLst/>
            </a:prstGeom>
            <a:noFill/>
            <a:ln>
              <a:noFill/>
            </a:ln>
          </p:spPr>
          <p:txBody>
            <a:bodyPr anchorCtr="0" anchor="ctr" bIns="50800" lIns="50800" spcFirstLastPara="1" rIns="50800" wrap="square" tIns="50800">
              <a:noAutofit/>
            </a:bodyPr>
            <a:lstStyle/>
            <a:p>
              <a:pPr indent="0" lvl="0" marL="0" marR="0" rtl="0" algn="ctr">
                <a:lnSpc>
                  <a:spcPct val="18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44" name="Google Shape;144;p4"/>
          <p:cNvSpPr txBox="1"/>
          <p:nvPr/>
        </p:nvSpPr>
        <p:spPr>
          <a:xfrm>
            <a:off x="12284997" y="1093152"/>
            <a:ext cx="4974303" cy="396172"/>
          </a:xfrm>
          <a:prstGeom prst="rect">
            <a:avLst/>
          </a:prstGeom>
          <a:noFill/>
          <a:ln>
            <a:noFill/>
          </a:ln>
        </p:spPr>
        <p:txBody>
          <a:bodyPr anchorCtr="0" anchor="t" bIns="0" lIns="0" spcFirstLastPara="1" rIns="0" wrap="square" tIns="0">
            <a:spAutoFit/>
          </a:bodyPr>
          <a:lstStyle/>
          <a:p>
            <a:pPr indent="0" lvl="0" marL="0" marR="0" rtl="0" algn="r">
              <a:lnSpc>
                <a:spcPct val="140000"/>
              </a:lnSpc>
              <a:spcBef>
                <a:spcPts val="0"/>
              </a:spcBef>
              <a:spcAft>
                <a:spcPts val="0"/>
              </a:spcAft>
              <a:buNone/>
            </a:pPr>
            <a:r>
              <a:rPr b="0" i="0" lang="en-US" sz="2400" u="none" cap="none" strike="noStrike">
                <a:solidFill>
                  <a:srgbClr val="FFF5EE"/>
                </a:solidFill>
                <a:latin typeface="Montserrat"/>
                <a:ea typeface="Montserrat"/>
                <a:cs typeface="Montserrat"/>
                <a:sym typeface="Montserrat"/>
              </a:rPr>
              <a:t>UniLibNSCD Conference| 2023</a:t>
            </a:r>
            <a:endParaRPr/>
          </a:p>
        </p:txBody>
      </p:sp>
      <p:sp>
        <p:nvSpPr>
          <p:cNvPr id="145" name="Google Shape;145;p4"/>
          <p:cNvSpPr txBox="1"/>
          <p:nvPr/>
        </p:nvSpPr>
        <p:spPr>
          <a:xfrm>
            <a:off x="1297323" y="1074182"/>
            <a:ext cx="3497551" cy="473127"/>
          </a:xfrm>
          <a:prstGeom prst="rect">
            <a:avLst/>
          </a:prstGeom>
          <a:noFill/>
          <a:ln>
            <a:noFill/>
          </a:ln>
        </p:spPr>
        <p:txBody>
          <a:bodyPr anchorCtr="0" anchor="t" bIns="0" lIns="0" spcFirstLastPara="1" rIns="0" wrap="square" tIns="0">
            <a:spAutoFit/>
          </a:bodyPr>
          <a:lstStyle/>
          <a:p>
            <a:pPr indent="0" lvl="0" marL="0" marR="0" rtl="0" algn="l">
              <a:lnSpc>
                <a:spcPct val="140043"/>
              </a:lnSpc>
              <a:spcBef>
                <a:spcPts val="0"/>
              </a:spcBef>
              <a:spcAft>
                <a:spcPts val="0"/>
              </a:spcAft>
              <a:buNone/>
            </a:pPr>
            <a:r>
              <a:rPr b="0" i="0" lang="en-US" sz="2747" u="none" cap="none" strike="noStrike">
                <a:solidFill>
                  <a:srgbClr val="FFF5EE"/>
                </a:solidFill>
                <a:latin typeface="Montserrat"/>
                <a:ea typeface="Montserrat"/>
                <a:cs typeface="Montserrat"/>
                <a:sym typeface="Montserrat"/>
              </a:rPr>
              <a:t>Presented by</a:t>
            </a:r>
            <a:endParaRPr/>
          </a:p>
        </p:txBody>
      </p:sp>
      <p:sp>
        <p:nvSpPr>
          <p:cNvPr id="146" name="Google Shape;146;p4"/>
          <p:cNvSpPr txBox="1"/>
          <p:nvPr/>
        </p:nvSpPr>
        <p:spPr>
          <a:xfrm>
            <a:off x="3811255" y="1074102"/>
            <a:ext cx="5332745" cy="473188"/>
          </a:xfrm>
          <a:prstGeom prst="rect">
            <a:avLst/>
          </a:prstGeom>
          <a:noFill/>
          <a:ln>
            <a:noFill/>
          </a:ln>
        </p:spPr>
        <p:txBody>
          <a:bodyPr anchorCtr="0" anchor="t" bIns="0" lIns="0" spcFirstLastPara="1" rIns="0" wrap="square" tIns="0">
            <a:spAutoFit/>
          </a:bodyPr>
          <a:lstStyle/>
          <a:p>
            <a:pPr indent="0" lvl="0" marL="0" marR="0" rtl="0" algn="l">
              <a:lnSpc>
                <a:spcPct val="140021"/>
              </a:lnSpc>
              <a:spcBef>
                <a:spcPts val="0"/>
              </a:spcBef>
              <a:spcAft>
                <a:spcPts val="0"/>
              </a:spcAft>
              <a:buNone/>
            </a:pPr>
            <a:r>
              <a:rPr b="0" i="0" lang="en-US" sz="2741" u="none" cap="none" strike="noStrike">
                <a:solidFill>
                  <a:srgbClr val="C57849"/>
                </a:solidFill>
                <a:latin typeface="Montserrat Black"/>
                <a:ea typeface="Montserrat Black"/>
                <a:cs typeface="Montserrat Black"/>
                <a:sym typeface="Montserrat Black"/>
              </a:rPr>
              <a:t>Novie Claire Rambuyon</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5EE"/>
        </a:solidFill>
      </p:bgPr>
    </p:bg>
    <p:spTree>
      <p:nvGrpSpPr>
        <p:cNvPr id="150" name="Shape 150"/>
        <p:cNvGrpSpPr/>
        <p:nvPr/>
      </p:nvGrpSpPr>
      <p:grpSpPr>
        <a:xfrm>
          <a:off x="0" y="0"/>
          <a:ext cx="0" cy="0"/>
          <a:chOff x="0" y="0"/>
          <a:chExt cx="0" cy="0"/>
        </a:xfrm>
      </p:grpSpPr>
      <p:grpSp>
        <p:nvGrpSpPr>
          <p:cNvPr id="151" name="Google Shape;151;p5"/>
          <p:cNvGrpSpPr/>
          <p:nvPr/>
        </p:nvGrpSpPr>
        <p:grpSpPr>
          <a:xfrm>
            <a:off x="646206" y="611310"/>
            <a:ext cx="16995587" cy="8948933"/>
            <a:chOff x="0" y="-57150"/>
            <a:chExt cx="4476204" cy="2356921"/>
          </a:xfrm>
        </p:grpSpPr>
        <p:sp>
          <p:nvSpPr>
            <p:cNvPr id="152" name="Google Shape;152;p5"/>
            <p:cNvSpPr/>
            <p:nvPr/>
          </p:nvSpPr>
          <p:spPr>
            <a:xfrm>
              <a:off x="0" y="0"/>
              <a:ext cx="4476204" cy="2299771"/>
            </a:xfrm>
            <a:custGeom>
              <a:rect b="b" l="l" r="r" t="t"/>
              <a:pathLst>
                <a:path extrusionOk="0" h="2299771" w="4476204">
                  <a:moveTo>
                    <a:pt x="0" y="0"/>
                  </a:moveTo>
                  <a:lnTo>
                    <a:pt x="4476204" y="0"/>
                  </a:lnTo>
                  <a:lnTo>
                    <a:pt x="4476204" y="2299771"/>
                  </a:lnTo>
                  <a:lnTo>
                    <a:pt x="0" y="2299771"/>
                  </a:lnTo>
                  <a:close/>
                </a:path>
              </a:pathLst>
            </a:custGeom>
            <a:solidFill>
              <a:srgbClr val="000000">
                <a:alpha val="0"/>
              </a:srgbClr>
            </a:solidFill>
            <a:ln cap="sq" cmpd="sng" w="38100">
              <a:solidFill>
                <a:srgbClr val="121111"/>
              </a:solidFill>
              <a:prstDash val="solid"/>
              <a:miter lim="8000"/>
              <a:headEnd len="sm" w="sm" type="none"/>
              <a:tailEnd len="sm" w="sm" type="none"/>
            </a:ln>
          </p:spPr>
        </p:sp>
        <p:sp>
          <p:nvSpPr>
            <p:cNvPr id="153" name="Google Shape;153;p5"/>
            <p:cNvSpPr txBox="1"/>
            <p:nvPr/>
          </p:nvSpPr>
          <p:spPr>
            <a:xfrm>
              <a:off x="0" y="-57150"/>
              <a:ext cx="812800" cy="869950"/>
            </a:xfrm>
            <a:prstGeom prst="rect">
              <a:avLst/>
            </a:prstGeom>
            <a:noFill/>
            <a:ln>
              <a:noFill/>
            </a:ln>
          </p:spPr>
          <p:txBody>
            <a:bodyPr anchorCtr="0" anchor="ctr" bIns="50800" lIns="50800" spcFirstLastPara="1" rIns="50800" wrap="square" tIns="50800">
              <a:noAutofit/>
            </a:bodyPr>
            <a:lstStyle/>
            <a:p>
              <a:pPr indent="0" lvl="0" marL="0" marR="0" rtl="0" algn="ctr">
                <a:lnSpc>
                  <a:spcPct val="18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54" name="Google Shape;154;p5"/>
          <p:cNvSpPr txBox="1"/>
          <p:nvPr/>
        </p:nvSpPr>
        <p:spPr>
          <a:xfrm>
            <a:off x="3811255" y="2975653"/>
            <a:ext cx="10370325" cy="464119"/>
          </a:xfrm>
          <a:prstGeom prst="rect">
            <a:avLst/>
          </a:prstGeom>
          <a:noFill/>
          <a:ln>
            <a:noFill/>
          </a:ln>
        </p:spPr>
        <p:txBody>
          <a:bodyPr anchorCtr="0" anchor="t" bIns="0" lIns="0" spcFirstLastPara="1" rIns="0" wrap="square" tIns="0">
            <a:spAutoFit/>
          </a:bodyPr>
          <a:lstStyle/>
          <a:p>
            <a:pPr indent="0" lvl="0" marL="0" marR="0" rtl="0" algn="ctr">
              <a:lnSpc>
                <a:spcPct val="82995"/>
              </a:lnSpc>
              <a:spcBef>
                <a:spcPts val="0"/>
              </a:spcBef>
              <a:spcAft>
                <a:spcPts val="0"/>
              </a:spcAft>
              <a:buNone/>
            </a:pPr>
            <a:r>
              <a:rPr b="1" i="0" lang="en-US" sz="3999" u="none" cap="none" strike="noStrike">
                <a:solidFill>
                  <a:srgbClr val="121111"/>
                </a:solidFill>
                <a:latin typeface="Montserrat Black"/>
                <a:ea typeface="Montserrat Black"/>
                <a:cs typeface="Montserrat Black"/>
                <a:sym typeface="Montserrat Black"/>
              </a:rPr>
              <a:t>OBJECTIVE</a:t>
            </a:r>
            <a:endParaRPr/>
          </a:p>
        </p:txBody>
      </p:sp>
      <p:sp>
        <p:nvSpPr>
          <p:cNvPr id="155" name="Google Shape;155;p5"/>
          <p:cNvSpPr txBox="1"/>
          <p:nvPr/>
        </p:nvSpPr>
        <p:spPr>
          <a:xfrm>
            <a:off x="2348304" y="4287497"/>
            <a:ext cx="13591391" cy="3563783"/>
          </a:xfrm>
          <a:prstGeom prst="rect">
            <a:avLst/>
          </a:prstGeom>
          <a:noFill/>
          <a:ln>
            <a:noFill/>
          </a:ln>
        </p:spPr>
        <p:txBody>
          <a:bodyPr anchorCtr="0" anchor="t" bIns="0" lIns="0" spcFirstLastPara="1" rIns="0" wrap="square" tIns="0">
            <a:spAutoFit/>
          </a:bodyPr>
          <a:lstStyle/>
          <a:p>
            <a:pPr indent="-276153" lvl="1" marL="552305" marR="0" rtl="0" algn="l">
              <a:lnSpc>
                <a:spcPct val="139992"/>
              </a:lnSpc>
              <a:spcBef>
                <a:spcPts val="0"/>
              </a:spcBef>
              <a:spcAft>
                <a:spcPts val="0"/>
              </a:spcAft>
              <a:buClr>
                <a:srgbClr val="121111"/>
              </a:buClr>
              <a:buSzPts val="2558"/>
              <a:buFont typeface="Arial"/>
              <a:buChar char="•"/>
            </a:pPr>
            <a:r>
              <a:rPr b="0" i="0" lang="en-US" sz="2558" u="none" cap="none" strike="noStrike">
                <a:solidFill>
                  <a:srgbClr val="121111"/>
                </a:solidFill>
                <a:latin typeface="Montserrat"/>
                <a:ea typeface="Montserrat"/>
                <a:cs typeface="Montserrat"/>
                <a:sym typeface="Montserrat"/>
              </a:rPr>
              <a:t>Determine the demographic profile of respondents</a:t>
            </a:r>
            <a:endParaRPr/>
          </a:p>
          <a:p>
            <a:pPr indent="-276153" lvl="1" marL="552305" marR="0" rtl="0" algn="l">
              <a:lnSpc>
                <a:spcPct val="139992"/>
              </a:lnSpc>
              <a:spcBef>
                <a:spcPts val="0"/>
              </a:spcBef>
              <a:spcAft>
                <a:spcPts val="0"/>
              </a:spcAft>
              <a:buClr>
                <a:srgbClr val="121111"/>
              </a:buClr>
              <a:buSzPts val="2558"/>
              <a:buFont typeface="Arial"/>
              <a:buChar char="•"/>
            </a:pPr>
            <a:r>
              <a:rPr b="0" i="0" lang="en-US" sz="2558" u="none" cap="none" strike="noStrike">
                <a:solidFill>
                  <a:srgbClr val="121111"/>
                </a:solidFill>
                <a:latin typeface="Montserrat"/>
                <a:ea typeface="Montserrat"/>
                <a:cs typeface="Montserrat"/>
                <a:sym typeface="Montserrat"/>
              </a:rPr>
              <a:t>Identify the level of academic librarian’s professional competencies</a:t>
            </a:r>
            <a:endParaRPr/>
          </a:p>
          <a:p>
            <a:pPr indent="-276153" lvl="1" marL="552305" marR="0" rtl="0" algn="l">
              <a:lnSpc>
                <a:spcPct val="139992"/>
              </a:lnSpc>
              <a:spcBef>
                <a:spcPts val="0"/>
              </a:spcBef>
              <a:spcAft>
                <a:spcPts val="0"/>
              </a:spcAft>
              <a:buClr>
                <a:srgbClr val="121111"/>
              </a:buClr>
              <a:buSzPts val="2558"/>
              <a:buFont typeface="Arial"/>
              <a:buChar char="•"/>
            </a:pPr>
            <a:r>
              <a:rPr b="0" i="0" lang="en-US" sz="2558" u="none" cap="none" strike="noStrike">
                <a:solidFill>
                  <a:srgbClr val="121111"/>
                </a:solidFill>
                <a:latin typeface="Montserrat"/>
                <a:ea typeface="Montserrat"/>
                <a:cs typeface="Montserrat"/>
                <a:sym typeface="Montserrat"/>
              </a:rPr>
              <a:t>Identify the level of academic librarian’s job performance</a:t>
            </a:r>
            <a:endParaRPr/>
          </a:p>
          <a:p>
            <a:pPr indent="-276153" lvl="1" marL="552305" marR="0" rtl="0" algn="l">
              <a:lnSpc>
                <a:spcPct val="139992"/>
              </a:lnSpc>
              <a:spcBef>
                <a:spcPts val="0"/>
              </a:spcBef>
              <a:spcAft>
                <a:spcPts val="0"/>
              </a:spcAft>
              <a:buClr>
                <a:srgbClr val="121111"/>
              </a:buClr>
              <a:buSzPts val="2558"/>
              <a:buFont typeface="Arial"/>
              <a:buChar char="•"/>
            </a:pPr>
            <a:r>
              <a:rPr b="0" i="0" lang="en-US" sz="2558" u="none" cap="none" strike="noStrike">
                <a:solidFill>
                  <a:srgbClr val="121111"/>
                </a:solidFill>
                <a:latin typeface="Montserrat"/>
                <a:ea typeface="Montserrat"/>
                <a:cs typeface="Montserrat"/>
                <a:sym typeface="Montserrat"/>
              </a:rPr>
              <a:t>Determine the significant difference of respondents’ level of professional competencies and job performance when grouped according to their profile variables</a:t>
            </a:r>
            <a:endParaRPr/>
          </a:p>
          <a:p>
            <a:pPr indent="-276153" lvl="1" marL="552305" marR="0" rtl="0" algn="l">
              <a:lnSpc>
                <a:spcPct val="139992"/>
              </a:lnSpc>
              <a:spcBef>
                <a:spcPts val="0"/>
              </a:spcBef>
              <a:spcAft>
                <a:spcPts val="0"/>
              </a:spcAft>
              <a:buClr>
                <a:srgbClr val="121111"/>
              </a:buClr>
              <a:buSzPts val="2558"/>
              <a:buFont typeface="Arial"/>
              <a:buChar char="•"/>
            </a:pPr>
            <a:r>
              <a:rPr b="0" i="0" lang="en-US" sz="2558" u="none" cap="none" strike="noStrike">
                <a:solidFill>
                  <a:srgbClr val="121111"/>
                </a:solidFill>
                <a:latin typeface="Montserrat"/>
                <a:ea typeface="Montserrat"/>
                <a:cs typeface="Montserrat"/>
                <a:sym typeface="Montserrat"/>
              </a:rPr>
              <a:t>Determine the significant relationship between the respondents’ level of professional competencies and level of job performance</a:t>
            </a:r>
            <a:endParaRPr/>
          </a:p>
        </p:txBody>
      </p:sp>
      <p:grpSp>
        <p:nvGrpSpPr>
          <p:cNvPr id="156" name="Google Shape;156;p5"/>
          <p:cNvGrpSpPr/>
          <p:nvPr/>
        </p:nvGrpSpPr>
        <p:grpSpPr>
          <a:xfrm>
            <a:off x="646206" y="509767"/>
            <a:ext cx="16995587" cy="3303087"/>
            <a:chOff x="0" y="-57150"/>
            <a:chExt cx="4476204" cy="869950"/>
          </a:xfrm>
        </p:grpSpPr>
        <p:sp>
          <p:nvSpPr>
            <p:cNvPr id="157" name="Google Shape;157;p5"/>
            <p:cNvSpPr/>
            <p:nvPr/>
          </p:nvSpPr>
          <p:spPr>
            <a:xfrm>
              <a:off x="0" y="0"/>
              <a:ext cx="4476204" cy="318096"/>
            </a:xfrm>
            <a:custGeom>
              <a:rect b="b" l="l" r="r" t="t"/>
              <a:pathLst>
                <a:path extrusionOk="0" h="318096" w="4476204">
                  <a:moveTo>
                    <a:pt x="0" y="0"/>
                  </a:moveTo>
                  <a:lnTo>
                    <a:pt x="4476204" y="0"/>
                  </a:lnTo>
                  <a:lnTo>
                    <a:pt x="4476204" y="318096"/>
                  </a:lnTo>
                  <a:lnTo>
                    <a:pt x="0" y="318096"/>
                  </a:lnTo>
                  <a:close/>
                </a:path>
              </a:pathLst>
            </a:custGeom>
            <a:solidFill>
              <a:srgbClr val="121111"/>
            </a:solidFill>
            <a:ln>
              <a:noFill/>
            </a:ln>
          </p:spPr>
        </p:sp>
        <p:sp>
          <p:nvSpPr>
            <p:cNvPr id="158" name="Google Shape;158;p5"/>
            <p:cNvSpPr txBox="1"/>
            <p:nvPr/>
          </p:nvSpPr>
          <p:spPr>
            <a:xfrm>
              <a:off x="0" y="-57150"/>
              <a:ext cx="812800" cy="869950"/>
            </a:xfrm>
            <a:prstGeom prst="rect">
              <a:avLst/>
            </a:prstGeom>
            <a:noFill/>
            <a:ln>
              <a:noFill/>
            </a:ln>
          </p:spPr>
          <p:txBody>
            <a:bodyPr anchorCtr="0" anchor="ctr" bIns="50800" lIns="50800" spcFirstLastPara="1" rIns="50800" wrap="square" tIns="50800">
              <a:noAutofit/>
            </a:bodyPr>
            <a:lstStyle/>
            <a:p>
              <a:pPr indent="0" lvl="0" marL="0" marR="0" rtl="0" algn="ctr">
                <a:lnSpc>
                  <a:spcPct val="18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59" name="Google Shape;159;p5"/>
          <p:cNvSpPr txBox="1"/>
          <p:nvPr/>
        </p:nvSpPr>
        <p:spPr>
          <a:xfrm>
            <a:off x="12284997" y="1093152"/>
            <a:ext cx="4974303" cy="396172"/>
          </a:xfrm>
          <a:prstGeom prst="rect">
            <a:avLst/>
          </a:prstGeom>
          <a:noFill/>
          <a:ln>
            <a:noFill/>
          </a:ln>
        </p:spPr>
        <p:txBody>
          <a:bodyPr anchorCtr="0" anchor="t" bIns="0" lIns="0" spcFirstLastPara="1" rIns="0" wrap="square" tIns="0">
            <a:spAutoFit/>
          </a:bodyPr>
          <a:lstStyle/>
          <a:p>
            <a:pPr indent="0" lvl="0" marL="0" marR="0" rtl="0" algn="r">
              <a:lnSpc>
                <a:spcPct val="140000"/>
              </a:lnSpc>
              <a:spcBef>
                <a:spcPts val="0"/>
              </a:spcBef>
              <a:spcAft>
                <a:spcPts val="0"/>
              </a:spcAft>
              <a:buNone/>
            </a:pPr>
            <a:r>
              <a:rPr b="0" i="0" lang="en-US" sz="2400" u="none" cap="none" strike="noStrike">
                <a:solidFill>
                  <a:srgbClr val="FFF5EE"/>
                </a:solidFill>
                <a:latin typeface="Montserrat"/>
                <a:ea typeface="Montserrat"/>
                <a:cs typeface="Montserrat"/>
                <a:sym typeface="Montserrat"/>
              </a:rPr>
              <a:t>UniLibNSCD Conference| 2023</a:t>
            </a:r>
            <a:endParaRPr/>
          </a:p>
        </p:txBody>
      </p:sp>
      <p:sp>
        <p:nvSpPr>
          <p:cNvPr id="160" name="Google Shape;160;p5"/>
          <p:cNvSpPr txBox="1"/>
          <p:nvPr/>
        </p:nvSpPr>
        <p:spPr>
          <a:xfrm>
            <a:off x="1297323" y="1074182"/>
            <a:ext cx="3497551" cy="473127"/>
          </a:xfrm>
          <a:prstGeom prst="rect">
            <a:avLst/>
          </a:prstGeom>
          <a:noFill/>
          <a:ln>
            <a:noFill/>
          </a:ln>
        </p:spPr>
        <p:txBody>
          <a:bodyPr anchorCtr="0" anchor="t" bIns="0" lIns="0" spcFirstLastPara="1" rIns="0" wrap="square" tIns="0">
            <a:spAutoFit/>
          </a:bodyPr>
          <a:lstStyle/>
          <a:p>
            <a:pPr indent="0" lvl="0" marL="0" marR="0" rtl="0" algn="l">
              <a:lnSpc>
                <a:spcPct val="140043"/>
              </a:lnSpc>
              <a:spcBef>
                <a:spcPts val="0"/>
              </a:spcBef>
              <a:spcAft>
                <a:spcPts val="0"/>
              </a:spcAft>
              <a:buNone/>
            </a:pPr>
            <a:r>
              <a:rPr b="0" i="0" lang="en-US" sz="2747" u="none" cap="none" strike="noStrike">
                <a:solidFill>
                  <a:srgbClr val="FFF5EE"/>
                </a:solidFill>
                <a:latin typeface="Montserrat"/>
                <a:ea typeface="Montserrat"/>
                <a:cs typeface="Montserrat"/>
                <a:sym typeface="Montserrat"/>
              </a:rPr>
              <a:t>Presented by</a:t>
            </a:r>
            <a:endParaRPr/>
          </a:p>
        </p:txBody>
      </p:sp>
      <p:sp>
        <p:nvSpPr>
          <p:cNvPr id="161" name="Google Shape;161;p5"/>
          <p:cNvSpPr txBox="1"/>
          <p:nvPr/>
        </p:nvSpPr>
        <p:spPr>
          <a:xfrm>
            <a:off x="3811255" y="1074102"/>
            <a:ext cx="4780059" cy="473188"/>
          </a:xfrm>
          <a:prstGeom prst="rect">
            <a:avLst/>
          </a:prstGeom>
          <a:noFill/>
          <a:ln>
            <a:noFill/>
          </a:ln>
        </p:spPr>
        <p:txBody>
          <a:bodyPr anchorCtr="0" anchor="t" bIns="0" lIns="0" spcFirstLastPara="1" rIns="0" wrap="square" tIns="0">
            <a:spAutoFit/>
          </a:bodyPr>
          <a:lstStyle/>
          <a:p>
            <a:pPr indent="0" lvl="0" marL="0" marR="0" rtl="0" algn="l">
              <a:lnSpc>
                <a:spcPct val="140021"/>
              </a:lnSpc>
              <a:spcBef>
                <a:spcPts val="0"/>
              </a:spcBef>
              <a:spcAft>
                <a:spcPts val="0"/>
              </a:spcAft>
              <a:buNone/>
            </a:pPr>
            <a:r>
              <a:rPr b="0" i="0" lang="en-US" sz="2741" u="none" cap="none" strike="noStrike">
                <a:solidFill>
                  <a:srgbClr val="C57849"/>
                </a:solidFill>
                <a:latin typeface="Montserrat Black"/>
                <a:ea typeface="Montserrat Black"/>
                <a:cs typeface="Montserrat Black"/>
                <a:sym typeface="Montserrat Black"/>
              </a:rPr>
              <a:t>Novie Claire Rambuyon</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5EE"/>
        </a:solidFill>
      </p:bgPr>
    </p:bg>
    <p:spTree>
      <p:nvGrpSpPr>
        <p:cNvPr id="165" name="Shape 165"/>
        <p:cNvGrpSpPr/>
        <p:nvPr/>
      </p:nvGrpSpPr>
      <p:grpSpPr>
        <a:xfrm>
          <a:off x="0" y="0"/>
          <a:ext cx="0" cy="0"/>
          <a:chOff x="0" y="0"/>
          <a:chExt cx="0" cy="0"/>
        </a:xfrm>
      </p:grpSpPr>
      <p:grpSp>
        <p:nvGrpSpPr>
          <p:cNvPr id="166" name="Google Shape;166;p6"/>
          <p:cNvGrpSpPr/>
          <p:nvPr/>
        </p:nvGrpSpPr>
        <p:grpSpPr>
          <a:xfrm>
            <a:off x="646206" y="611310"/>
            <a:ext cx="16995587" cy="8948933"/>
            <a:chOff x="0" y="-57150"/>
            <a:chExt cx="4476204" cy="2356921"/>
          </a:xfrm>
        </p:grpSpPr>
        <p:sp>
          <p:nvSpPr>
            <p:cNvPr id="167" name="Google Shape;167;p6"/>
            <p:cNvSpPr/>
            <p:nvPr/>
          </p:nvSpPr>
          <p:spPr>
            <a:xfrm>
              <a:off x="0" y="0"/>
              <a:ext cx="4476204" cy="2299771"/>
            </a:xfrm>
            <a:custGeom>
              <a:rect b="b" l="l" r="r" t="t"/>
              <a:pathLst>
                <a:path extrusionOk="0" h="2299771" w="4476204">
                  <a:moveTo>
                    <a:pt x="0" y="0"/>
                  </a:moveTo>
                  <a:lnTo>
                    <a:pt x="4476204" y="0"/>
                  </a:lnTo>
                  <a:lnTo>
                    <a:pt x="4476204" y="2299771"/>
                  </a:lnTo>
                  <a:lnTo>
                    <a:pt x="0" y="2299771"/>
                  </a:lnTo>
                  <a:close/>
                </a:path>
              </a:pathLst>
            </a:custGeom>
            <a:solidFill>
              <a:srgbClr val="000000">
                <a:alpha val="0"/>
              </a:srgbClr>
            </a:solidFill>
            <a:ln cap="sq" cmpd="sng" w="38100">
              <a:solidFill>
                <a:srgbClr val="121111"/>
              </a:solidFill>
              <a:prstDash val="solid"/>
              <a:miter lim="8000"/>
              <a:headEnd len="sm" w="sm" type="none"/>
              <a:tailEnd len="sm" w="sm" type="none"/>
            </a:ln>
          </p:spPr>
        </p:sp>
        <p:sp>
          <p:nvSpPr>
            <p:cNvPr id="168" name="Google Shape;168;p6"/>
            <p:cNvSpPr txBox="1"/>
            <p:nvPr/>
          </p:nvSpPr>
          <p:spPr>
            <a:xfrm>
              <a:off x="0" y="-57150"/>
              <a:ext cx="812800" cy="869950"/>
            </a:xfrm>
            <a:prstGeom prst="rect">
              <a:avLst/>
            </a:prstGeom>
            <a:noFill/>
            <a:ln>
              <a:noFill/>
            </a:ln>
          </p:spPr>
          <p:txBody>
            <a:bodyPr anchorCtr="0" anchor="ctr" bIns="50800" lIns="50800" spcFirstLastPara="1" rIns="50800" wrap="square" tIns="50800">
              <a:noAutofit/>
            </a:bodyPr>
            <a:lstStyle/>
            <a:p>
              <a:pPr indent="0" lvl="0" marL="0" marR="0" rtl="0" algn="ctr">
                <a:lnSpc>
                  <a:spcPct val="18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169" name="Google Shape;169;p6"/>
          <p:cNvGrpSpPr/>
          <p:nvPr/>
        </p:nvGrpSpPr>
        <p:grpSpPr>
          <a:xfrm>
            <a:off x="646206" y="509767"/>
            <a:ext cx="16995587" cy="3303087"/>
            <a:chOff x="0" y="-57150"/>
            <a:chExt cx="4476204" cy="869950"/>
          </a:xfrm>
        </p:grpSpPr>
        <p:sp>
          <p:nvSpPr>
            <p:cNvPr id="170" name="Google Shape;170;p6"/>
            <p:cNvSpPr/>
            <p:nvPr/>
          </p:nvSpPr>
          <p:spPr>
            <a:xfrm>
              <a:off x="0" y="0"/>
              <a:ext cx="4476204" cy="318096"/>
            </a:xfrm>
            <a:custGeom>
              <a:rect b="b" l="l" r="r" t="t"/>
              <a:pathLst>
                <a:path extrusionOk="0" h="318096" w="4476204">
                  <a:moveTo>
                    <a:pt x="0" y="0"/>
                  </a:moveTo>
                  <a:lnTo>
                    <a:pt x="4476204" y="0"/>
                  </a:lnTo>
                  <a:lnTo>
                    <a:pt x="4476204" y="318096"/>
                  </a:lnTo>
                  <a:lnTo>
                    <a:pt x="0" y="318096"/>
                  </a:lnTo>
                  <a:close/>
                </a:path>
              </a:pathLst>
            </a:custGeom>
            <a:solidFill>
              <a:srgbClr val="121111"/>
            </a:solidFill>
            <a:ln>
              <a:noFill/>
            </a:ln>
          </p:spPr>
        </p:sp>
        <p:sp>
          <p:nvSpPr>
            <p:cNvPr id="171" name="Google Shape;171;p6"/>
            <p:cNvSpPr txBox="1"/>
            <p:nvPr/>
          </p:nvSpPr>
          <p:spPr>
            <a:xfrm>
              <a:off x="0" y="-57150"/>
              <a:ext cx="812800" cy="869950"/>
            </a:xfrm>
            <a:prstGeom prst="rect">
              <a:avLst/>
            </a:prstGeom>
            <a:noFill/>
            <a:ln>
              <a:noFill/>
            </a:ln>
          </p:spPr>
          <p:txBody>
            <a:bodyPr anchorCtr="0" anchor="ctr" bIns="50800" lIns="50800" spcFirstLastPara="1" rIns="50800" wrap="square" tIns="50800">
              <a:noAutofit/>
            </a:bodyPr>
            <a:lstStyle/>
            <a:p>
              <a:pPr indent="0" lvl="0" marL="0" marR="0" rtl="0" algn="ctr">
                <a:lnSpc>
                  <a:spcPct val="18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72" name="Google Shape;172;p6"/>
          <p:cNvSpPr/>
          <p:nvPr/>
        </p:nvSpPr>
        <p:spPr>
          <a:xfrm>
            <a:off x="2143518" y="4484312"/>
            <a:ext cx="14313828" cy="4536871"/>
          </a:xfrm>
          <a:custGeom>
            <a:rect b="b" l="l" r="r" t="t"/>
            <a:pathLst>
              <a:path extrusionOk="0" h="4536871" w="14313828">
                <a:moveTo>
                  <a:pt x="0" y="0"/>
                </a:moveTo>
                <a:lnTo>
                  <a:pt x="14313828" y="0"/>
                </a:lnTo>
                <a:lnTo>
                  <a:pt x="14313828" y="4536871"/>
                </a:lnTo>
                <a:lnTo>
                  <a:pt x="0" y="4536871"/>
                </a:lnTo>
                <a:lnTo>
                  <a:pt x="0" y="0"/>
                </a:lnTo>
                <a:close/>
              </a:path>
            </a:pathLst>
          </a:custGeom>
          <a:blipFill rotWithShape="1">
            <a:blip r:embed="rId3">
              <a:alphaModFix/>
            </a:blip>
            <a:stretch>
              <a:fillRect b="0" l="0" r="0" t="0"/>
            </a:stretch>
          </a:blipFill>
          <a:ln>
            <a:noFill/>
          </a:ln>
        </p:spPr>
      </p:sp>
      <p:sp>
        <p:nvSpPr>
          <p:cNvPr id="173" name="Google Shape;173;p6"/>
          <p:cNvSpPr txBox="1"/>
          <p:nvPr/>
        </p:nvSpPr>
        <p:spPr>
          <a:xfrm>
            <a:off x="3958837" y="2514670"/>
            <a:ext cx="10370325" cy="464119"/>
          </a:xfrm>
          <a:prstGeom prst="rect">
            <a:avLst/>
          </a:prstGeom>
          <a:noFill/>
          <a:ln>
            <a:noFill/>
          </a:ln>
        </p:spPr>
        <p:txBody>
          <a:bodyPr anchorCtr="0" anchor="t" bIns="0" lIns="0" spcFirstLastPara="1" rIns="0" wrap="square" tIns="0">
            <a:spAutoFit/>
          </a:bodyPr>
          <a:lstStyle/>
          <a:p>
            <a:pPr indent="0" lvl="0" marL="0" marR="0" rtl="0" algn="ctr">
              <a:lnSpc>
                <a:spcPct val="82995"/>
              </a:lnSpc>
              <a:spcBef>
                <a:spcPts val="0"/>
              </a:spcBef>
              <a:spcAft>
                <a:spcPts val="0"/>
              </a:spcAft>
              <a:buNone/>
            </a:pPr>
            <a:r>
              <a:rPr b="1" i="0" lang="en-US" sz="3999" u="none" cap="none" strike="noStrike">
                <a:solidFill>
                  <a:srgbClr val="121111"/>
                </a:solidFill>
                <a:latin typeface="Montserrat Black"/>
                <a:ea typeface="Montserrat Black"/>
                <a:cs typeface="Montserrat Black"/>
                <a:sym typeface="Montserrat Black"/>
              </a:rPr>
              <a:t>THEORETICAL FRAMEWORK</a:t>
            </a:r>
            <a:endParaRPr/>
          </a:p>
        </p:txBody>
      </p:sp>
      <p:sp>
        <p:nvSpPr>
          <p:cNvPr id="174" name="Google Shape;174;p6"/>
          <p:cNvSpPr txBox="1"/>
          <p:nvPr/>
        </p:nvSpPr>
        <p:spPr>
          <a:xfrm>
            <a:off x="12284997" y="1093152"/>
            <a:ext cx="4974303" cy="396172"/>
          </a:xfrm>
          <a:prstGeom prst="rect">
            <a:avLst/>
          </a:prstGeom>
          <a:noFill/>
          <a:ln>
            <a:noFill/>
          </a:ln>
        </p:spPr>
        <p:txBody>
          <a:bodyPr anchorCtr="0" anchor="t" bIns="0" lIns="0" spcFirstLastPara="1" rIns="0" wrap="square" tIns="0">
            <a:spAutoFit/>
          </a:bodyPr>
          <a:lstStyle/>
          <a:p>
            <a:pPr indent="0" lvl="0" marL="0" marR="0" rtl="0" algn="r">
              <a:lnSpc>
                <a:spcPct val="140000"/>
              </a:lnSpc>
              <a:spcBef>
                <a:spcPts val="0"/>
              </a:spcBef>
              <a:spcAft>
                <a:spcPts val="0"/>
              </a:spcAft>
              <a:buNone/>
            </a:pPr>
            <a:r>
              <a:rPr b="0" i="0" lang="en-US" sz="2400" u="none" cap="none" strike="noStrike">
                <a:solidFill>
                  <a:srgbClr val="FFF5EE"/>
                </a:solidFill>
                <a:latin typeface="Montserrat"/>
                <a:ea typeface="Montserrat"/>
                <a:cs typeface="Montserrat"/>
                <a:sym typeface="Montserrat"/>
              </a:rPr>
              <a:t>UniLibNSCD Conference| 2023</a:t>
            </a:r>
            <a:endParaRPr/>
          </a:p>
        </p:txBody>
      </p:sp>
      <p:sp>
        <p:nvSpPr>
          <p:cNvPr id="175" name="Google Shape;175;p6"/>
          <p:cNvSpPr txBox="1"/>
          <p:nvPr/>
        </p:nvSpPr>
        <p:spPr>
          <a:xfrm>
            <a:off x="1297323" y="1074182"/>
            <a:ext cx="3497551" cy="473127"/>
          </a:xfrm>
          <a:prstGeom prst="rect">
            <a:avLst/>
          </a:prstGeom>
          <a:noFill/>
          <a:ln>
            <a:noFill/>
          </a:ln>
        </p:spPr>
        <p:txBody>
          <a:bodyPr anchorCtr="0" anchor="t" bIns="0" lIns="0" spcFirstLastPara="1" rIns="0" wrap="square" tIns="0">
            <a:spAutoFit/>
          </a:bodyPr>
          <a:lstStyle/>
          <a:p>
            <a:pPr indent="0" lvl="0" marL="0" marR="0" rtl="0" algn="l">
              <a:lnSpc>
                <a:spcPct val="140043"/>
              </a:lnSpc>
              <a:spcBef>
                <a:spcPts val="0"/>
              </a:spcBef>
              <a:spcAft>
                <a:spcPts val="0"/>
              </a:spcAft>
              <a:buNone/>
            </a:pPr>
            <a:r>
              <a:rPr b="0" i="0" lang="en-US" sz="2747" u="none" cap="none" strike="noStrike">
                <a:solidFill>
                  <a:srgbClr val="FFF5EE"/>
                </a:solidFill>
                <a:latin typeface="Montserrat"/>
                <a:ea typeface="Montserrat"/>
                <a:cs typeface="Montserrat"/>
                <a:sym typeface="Montserrat"/>
              </a:rPr>
              <a:t>Presented by</a:t>
            </a:r>
            <a:endParaRPr/>
          </a:p>
        </p:txBody>
      </p:sp>
      <p:sp>
        <p:nvSpPr>
          <p:cNvPr id="176" name="Google Shape;176;p6"/>
          <p:cNvSpPr txBox="1"/>
          <p:nvPr/>
        </p:nvSpPr>
        <p:spPr>
          <a:xfrm>
            <a:off x="3811255" y="1074102"/>
            <a:ext cx="4829635" cy="473188"/>
          </a:xfrm>
          <a:prstGeom prst="rect">
            <a:avLst/>
          </a:prstGeom>
          <a:noFill/>
          <a:ln>
            <a:noFill/>
          </a:ln>
        </p:spPr>
        <p:txBody>
          <a:bodyPr anchorCtr="0" anchor="t" bIns="0" lIns="0" spcFirstLastPara="1" rIns="0" wrap="square" tIns="0">
            <a:spAutoFit/>
          </a:bodyPr>
          <a:lstStyle/>
          <a:p>
            <a:pPr indent="0" lvl="0" marL="0" marR="0" rtl="0" algn="l">
              <a:lnSpc>
                <a:spcPct val="140021"/>
              </a:lnSpc>
              <a:spcBef>
                <a:spcPts val="0"/>
              </a:spcBef>
              <a:spcAft>
                <a:spcPts val="0"/>
              </a:spcAft>
              <a:buNone/>
            </a:pPr>
            <a:r>
              <a:rPr b="0" i="0" lang="en-US" sz="2741" u="none" cap="none" strike="noStrike">
                <a:solidFill>
                  <a:srgbClr val="C57849"/>
                </a:solidFill>
                <a:latin typeface="Montserrat Black"/>
                <a:ea typeface="Montserrat Black"/>
                <a:cs typeface="Montserrat Black"/>
                <a:sym typeface="Montserrat Black"/>
              </a:rPr>
              <a:t>Novie Claire Rambuyon</a:t>
            </a:r>
            <a:endParaRPr/>
          </a:p>
        </p:txBody>
      </p:sp>
      <p:sp>
        <p:nvSpPr>
          <p:cNvPr id="177" name="Google Shape;177;p6"/>
          <p:cNvSpPr txBox="1"/>
          <p:nvPr/>
        </p:nvSpPr>
        <p:spPr>
          <a:xfrm>
            <a:off x="5404331" y="3323161"/>
            <a:ext cx="7082731" cy="422176"/>
          </a:xfrm>
          <a:prstGeom prst="rect">
            <a:avLst/>
          </a:prstGeom>
          <a:noFill/>
          <a:ln>
            <a:noFill/>
          </a:ln>
        </p:spPr>
        <p:txBody>
          <a:bodyPr anchorCtr="0" anchor="t" bIns="0" lIns="0" spcFirstLastPara="1" rIns="0" wrap="square" tIns="0">
            <a:spAutoFit/>
          </a:bodyPr>
          <a:lstStyle/>
          <a:p>
            <a:pPr indent="0" lvl="0" marL="0" marR="0" rtl="0" algn="ctr">
              <a:lnSpc>
                <a:spcPct val="140016"/>
              </a:lnSpc>
              <a:spcBef>
                <a:spcPts val="0"/>
              </a:spcBef>
              <a:spcAft>
                <a:spcPts val="0"/>
              </a:spcAft>
              <a:buNone/>
            </a:pPr>
            <a:r>
              <a:rPr b="0" i="0" lang="en-US" sz="2499" u="none" cap="none" strike="noStrike">
                <a:solidFill>
                  <a:srgbClr val="000000"/>
                </a:solidFill>
                <a:latin typeface="Arial"/>
                <a:ea typeface="Arial"/>
                <a:cs typeface="Arial"/>
                <a:sym typeface="Arial"/>
              </a:rPr>
              <a:t>Self-Determination Theory by Garraido (2023)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5EE"/>
        </a:solidFill>
      </p:bgPr>
    </p:bg>
    <p:spTree>
      <p:nvGrpSpPr>
        <p:cNvPr id="181" name="Shape 181"/>
        <p:cNvGrpSpPr/>
        <p:nvPr/>
      </p:nvGrpSpPr>
      <p:grpSpPr>
        <a:xfrm>
          <a:off x="0" y="0"/>
          <a:ext cx="0" cy="0"/>
          <a:chOff x="0" y="0"/>
          <a:chExt cx="0" cy="0"/>
        </a:xfrm>
      </p:grpSpPr>
      <p:grpSp>
        <p:nvGrpSpPr>
          <p:cNvPr id="182" name="Google Shape;182;p7"/>
          <p:cNvGrpSpPr/>
          <p:nvPr/>
        </p:nvGrpSpPr>
        <p:grpSpPr>
          <a:xfrm>
            <a:off x="646206" y="611310"/>
            <a:ext cx="16995587" cy="8948933"/>
            <a:chOff x="0" y="-57150"/>
            <a:chExt cx="4476204" cy="2356921"/>
          </a:xfrm>
        </p:grpSpPr>
        <p:sp>
          <p:nvSpPr>
            <p:cNvPr id="183" name="Google Shape;183;p7"/>
            <p:cNvSpPr/>
            <p:nvPr/>
          </p:nvSpPr>
          <p:spPr>
            <a:xfrm>
              <a:off x="0" y="0"/>
              <a:ext cx="4476204" cy="2299771"/>
            </a:xfrm>
            <a:custGeom>
              <a:rect b="b" l="l" r="r" t="t"/>
              <a:pathLst>
                <a:path extrusionOk="0" h="2299771" w="4476204">
                  <a:moveTo>
                    <a:pt x="0" y="0"/>
                  </a:moveTo>
                  <a:lnTo>
                    <a:pt x="4476204" y="0"/>
                  </a:lnTo>
                  <a:lnTo>
                    <a:pt x="4476204" y="2299771"/>
                  </a:lnTo>
                  <a:lnTo>
                    <a:pt x="0" y="2299771"/>
                  </a:lnTo>
                  <a:close/>
                </a:path>
              </a:pathLst>
            </a:custGeom>
            <a:solidFill>
              <a:srgbClr val="000000">
                <a:alpha val="0"/>
              </a:srgbClr>
            </a:solidFill>
            <a:ln cap="sq" cmpd="sng" w="38100">
              <a:solidFill>
                <a:srgbClr val="121111"/>
              </a:solidFill>
              <a:prstDash val="solid"/>
              <a:miter lim="8000"/>
              <a:headEnd len="sm" w="sm" type="none"/>
              <a:tailEnd len="sm" w="sm" type="none"/>
            </a:ln>
          </p:spPr>
        </p:sp>
        <p:sp>
          <p:nvSpPr>
            <p:cNvPr id="184" name="Google Shape;184;p7"/>
            <p:cNvSpPr txBox="1"/>
            <p:nvPr/>
          </p:nvSpPr>
          <p:spPr>
            <a:xfrm>
              <a:off x="0" y="-57150"/>
              <a:ext cx="812800" cy="869950"/>
            </a:xfrm>
            <a:prstGeom prst="rect">
              <a:avLst/>
            </a:prstGeom>
            <a:noFill/>
            <a:ln>
              <a:noFill/>
            </a:ln>
          </p:spPr>
          <p:txBody>
            <a:bodyPr anchorCtr="0" anchor="ctr" bIns="50800" lIns="50800" spcFirstLastPara="1" rIns="50800" wrap="square" tIns="50800">
              <a:noAutofit/>
            </a:bodyPr>
            <a:lstStyle/>
            <a:p>
              <a:pPr indent="0" lvl="0" marL="0" marR="0" rtl="0" algn="ctr">
                <a:lnSpc>
                  <a:spcPct val="18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185" name="Google Shape;185;p7"/>
          <p:cNvGrpSpPr/>
          <p:nvPr/>
        </p:nvGrpSpPr>
        <p:grpSpPr>
          <a:xfrm>
            <a:off x="646206" y="509767"/>
            <a:ext cx="16995587" cy="3303087"/>
            <a:chOff x="0" y="-57150"/>
            <a:chExt cx="4476204" cy="869950"/>
          </a:xfrm>
        </p:grpSpPr>
        <p:sp>
          <p:nvSpPr>
            <p:cNvPr id="186" name="Google Shape;186;p7"/>
            <p:cNvSpPr/>
            <p:nvPr/>
          </p:nvSpPr>
          <p:spPr>
            <a:xfrm>
              <a:off x="0" y="0"/>
              <a:ext cx="4476204" cy="318096"/>
            </a:xfrm>
            <a:custGeom>
              <a:rect b="b" l="l" r="r" t="t"/>
              <a:pathLst>
                <a:path extrusionOk="0" h="318096" w="4476204">
                  <a:moveTo>
                    <a:pt x="0" y="0"/>
                  </a:moveTo>
                  <a:lnTo>
                    <a:pt x="4476204" y="0"/>
                  </a:lnTo>
                  <a:lnTo>
                    <a:pt x="4476204" y="318096"/>
                  </a:lnTo>
                  <a:lnTo>
                    <a:pt x="0" y="318096"/>
                  </a:lnTo>
                  <a:close/>
                </a:path>
              </a:pathLst>
            </a:custGeom>
            <a:solidFill>
              <a:srgbClr val="121111"/>
            </a:solidFill>
            <a:ln>
              <a:noFill/>
            </a:ln>
          </p:spPr>
        </p:sp>
        <p:sp>
          <p:nvSpPr>
            <p:cNvPr id="187" name="Google Shape;187;p7"/>
            <p:cNvSpPr txBox="1"/>
            <p:nvPr/>
          </p:nvSpPr>
          <p:spPr>
            <a:xfrm>
              <a:off x="0" y="-57150"/>
              <a:ext cx="812800" cy="869950"/>
            </a:xfrm>
            <a:prstGeom prst="rect">
              <a:avLst/>
            </a:prstGeom>
            <a:noFill/>
            <a:ln>
              <a:noFill/>
            </a:ln>
          </p:spPr>
          <p:txBody>
            <a:bodyPr anchorCtr="0" anchor="ctr" bIns="50800" lIns="50800" spcFirstLastPara="1" rIns="50800" wrap="square" tIns="50800">
              <a:noAutofit/>
            </a:bodyPr>
            <a:lstStyle/>
            <a:p>
              <a:pPr indent="0" lvl="0" marL="0" marR="0" rtl="0" algn="ctr">
                <a:lnSpc>
                  <a:spcPct val="18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88" name="Google Shape;188;p7"/>
          <p:cNvSpPr txBox="1"/>
          <p:nvPr/>
        </p:nvSpPr>
        <p:spPr>
          <a:xfrm>
            <a:off x="3958837" y="3382248"/>
            <a:ext cx="10370325" cy="464119"/>
          </a:xfrm>
          <a:prstGeom prst="rect">
            <a:avLst/>
          </a:prstGeom>
          <a:noFill/>
          <a:ln>
            <a:noFill/>
          </a:ln>
        </p:spPr>
        <p:txBody>
          <a:bodyPr anchorCtr="0" anchor="t" bIns="0" lIns="0" spcFirstLastPara="1" rIns="0" wrap="square" tIns="0">
            <a:spAutoFit/>
          </a:bodyPr>
          <a:lstStyle/>
          <a:p>
            <a:pPr indent="0" lvl="0" marL="0" marR="0" rtl="0" algn="ctr">
              <a:lnSpc>
                <a:spcPct val="82995"/>
              </a:lnSpc>
              <a:spcBef>
                <a:spcPts val="0"/>
              </a:spcBef>
              <a:spcAft>
                <a:spcPts val="0"/>
              </a:spcAft>
              <a:buNone/>
            </a:pPr>
            <a:r>
              <a:rPr b="1" i="0" lang="en-US" sz="3999" u="none" cap="none" strike="noStrike">
                <a:solidFill>
                  <a:srgbClr val="121111"/>
                </a:solidFill>
                <a:latin typeface="Montserrat Black"/>
                <a:ea typeface="Montserrat Black"/>
                <a:cs typeface="Montserrat Black"/>
                <a:sym typeface="Montserrat Black"/>
              </a:rPr>
              <a:t>METHODOLOGY</a:t>
            </a:r>
            <a:endParaRPr/>
          </a:p>
        </p:txBody>
      </p:sp>
      <p:sp>
        <p:nvSpPr>
          <p:cNvPr id="189" name="Google Shape;189;p7"/>
          <p:cNvSpPr txBox="1"/>
          <p:nvPr/>
        </p:nvSpPr>
        <p:spPr>
          <a:xfrm>
            <a:off x="12284997" y="1093152"/>
            <a:ext cx="4974303" cy="396172"/>
          </a:xfrm>
          <a:prstGeom prst="rect">
            <a:avLst/>
          </a:prstGeom>
          <a:noFill/>
          <a:ln>
            <a:noFill/>
          </a:ln>
        </p:spPr>
        <p:txBody>
          <a:bodyPr anchorCtr="0" anchor="t" bIns="0" lIns="0" spcFirstLastPara="1" rIns="0" wrap="square" tIns="0">
            <a:spAutoFit/>
          </a:bodyPr>
          <a:lstStyle/>
          <a:p>
            <a:pPr indent="0" lvl="0" marL="0" marR="0" rtl="0" algn="r">
              <a:lnSpc>
                <a:spcPct val="140000"/>
              </a:lnSpc>
              <a:spcBef>
                <a:spcPts val="0"/>
              </a:spcBef>
              <a:spcAft>
                <a:spcPts val="0"/>
              </a:spcAft>
              <a:buNone/>
            </a:pPr>
            <a:r>
              <a:rPr b="0" i="0" lang="en-US" sz="2400" u="none" cap="none" strike="noStrike">
                <a:solidFill>
                  <a:srgbClr val="FFF5EE"/>
                </a:solidFill>
                <a:latin typeface="Montserrat"/>
                <a:ea typeface="Montserrat"/>
                <a:cs typeface="Montserrat"/>
                <a:sym typeface="Montserrat"/>
              </a:rPr>
              <a:t>UniLibNSCD Conference| 2023</a:t>
            </a:r>
            <a:endParaRPr/>
          </a:p>
        </p:txBody>
      </p:sp>
      <p:sp>
        <p:nvSpPr>
          <p:cNvPr id="190" name="Google Shape;190;p7"/>
          <p:cNvSpPr txBox="1"/>
          <p:nvPr/>
        </p:nvSpPr>
        <p:spPr>
          <a:xfrm>
            <a:off x="1297323" y="1074182"/>
            <a:ext cx="3497551" cy="473127"/>
          </a:xfrm>
          <a:prstGeom prst="rect">
            <a:avLst/>
          </a:prstGeom>
          <a:noFill/>
          <a:ln>
            <a:noFill/>
          </a:ln>
        </p:spPr>
        <p:txBody>
          <a:bodyPr anchorCtr="0" anchor="t" bIns="0" lIns="0" spcFirstLastPara="1" rIns="0" wrap="square" tIns="0">
            <a:spAutoFit/>
          </a:bodyPr>
          <a:lstStyle/>
          <a:p>
            <a:pPr indent="0" lvl="0" marL="0" marR="0" rtl="0" algn="l">
              <a:lnSpc>
                <a:spcPct val="140043"/>
              </a:lnSpc>
              <a:spcBef>
                <a:spcPts val="0"/>
              </a:spcBef>
              <a:spcAft>
                <a:spcPts val="0"/>
              </a:spcAft>
              <a:buNone/>
            </a:pPr>
            <a:r>
              <a:rPr b="0" i="0" lang="en-US" sz="2747" u="none" cap="none" strike="noStrike">
                <a:solidFill>
                  <a:srgbClr val="FFF5EE"/>
                </a:solidFill>
                <a:latin typeface="Montserrat"/>
                <a:ea typeface="Montserrat"/>
                <a:cs typeface="Montserrat"/>
                <a:sym typeface="Montserrat"/>
              </a:rPr>
              <a:t>Presented by</a:t>
            </a:r>
            <a:endParaRPr/>
          </a:p>
        </p:txBody>
      </p:sp>
      <p:sp>
        <p:nvSpPr>
          <p:cNvPr id="191" name="Google Shape;191;p7"/>
          <p:cNvSpPr txBox="1"/>
          <p:nvPr/>
        </p:nvSpPr>
        <p:spPr>
          <a:xfrm>
            <a:off x="3811255" y="1074102"/>
            <a:ext cx="5332745" cy="473188"/>
          </a:xfrm>
          <a:prstGeom prst="rect">
            <a:avLst/>
          </a:prstGeom>
          <a:noFill/>
          <a:ln>
            <a:noFill/>
          </a:ln>
        </p:spPr>
        <p:txBody>
          <a:bodyPr anchorCtr="0" anchor="t" bIns="0" lIns="0" spcFirstLastPara="1" rIns="0" wrap="square" tIns="0">
            <a:spAutoFit/>
          </a:bodyPr>
          <a:lstStyle/>
          <a:p>
            <a:pPr indent="0" lvl="0" marL="0" marR="0" rtl="0" algn="l">
              <a:lnSpc>
                <a:spcPct val="140021"/>
              </a:lnSpc>
              <a:spcBef>
                <a:spcPts val="0"/>
              </a:spcBef>
              <a:spcAft>
                <a:spcPts val="0"/>
              </a:spcAft>
              <a:buNone/>
            </a:pPr>
            <a:r>
              <a:rPr b="0" i="0" lang="en-US" sz="2741" u="none" cap="none" strike="noStrike">
                <a:solidFill>
                  <a:srgbClr val="C57849"/>
                </a:solidFill>
                <a:latin typeface="Montserrat Black"/>
                <a:ea typeface="Montserrat Black"/>
                <a:cs typeface="Montserrat Black"/>
                <a:sym typeface="Montserrat Black"/>
              </a:rPr>
              <a:t>Novie Claire Rambuyon</a:t>
            </a:r>
            <a:endParaRPr/>
          </a:p>
        </p:txBody>
      </p:sp>
      <p:sp>
        <p:nvSpPr>
          <p:cNvPr id="192" name="Google Shape;192;p7"/>
          <p:cNvSpPr txBox="1"/>
          <p:nvPr/>
        </p:nvSpPr>
        <p:spPr>
          <a:xfrm>
            <a:off x="1297323" y="4608711"/>
            <a:ext cx="16230600" cy="2612430"/>
          </a:xfrm>
          <a:prstGeom prst="rect">
            <a:avLst/>
          </a:prstGeom>
          <a:noFill/>
          <a:ln>
            <a:noFill/>
          </a:ln>
        </p:spPr>
        <p:txBody>
          <a:bodyPr anchorCtr="0" anchor="t" bIns="0" lIns="0" spcFirstLastPara="1" rIns="0" wrap="square" tIns="0">
            <a:spAutoFit/>
          </a:bodyPr>
          <a:lstStyle/>
          <a:p>
            <a:pPr indent="0" lvl="0" marL="0" marR="0" rtl="0" algn="l">
              <a:lnSpc>
                <a:spcPct val="140016"/>
              </a:lnSpc>
              <a:spcBef>
                <a:spcPts val="0"/>
              </a:spcBef>
              <a:spcAft>
                <a:spcPts val="0"/>
              </a:spcAft>
              <a:buNone/>
            </a:pPr>
            <a:r>
              <a:rPr b="0" i="0" lang="en-US" sz="2499" u="none" cap="none" strike="noStrike">
                <a:solidFill>
                  <a:srgbClr val="000000"/>
                </a:solidFill>
                <a:latin typeface="Arial"/>
                <a:ea typeface="Arial"/>
                <a:cs typeface="Arial"/>
                <a:sym typeface="Arial"/>
              </a:rPr>
              <a:t>Descriptive-correlation method of research is used to answer the specific questions. The self-made questionnaire was based on the National Competency-Based Standards for Filipino Librarians by the Professional Regulatory Commission (PRC). The respondent’s sample size was calculated using a Raosoft calculator with a 95% confidence level and a 5% margin of error.</a:t>
            </a:r>
            <a:endParaRPr/>
          </a:p>
          <a:p>
            <a:pPr indent="0" lvl="0" marL="0" marR="0" rtl="0" algn="l">
              <a:lnSpc>
                <a:spcPct val="140016"/>
              </a:lnSpc>
              <a:spcBef>
                <a:spcPts val="0"/>
              </a:spcBef>
              <a:spcAft>
                <a:spcPts val="0"/>
              </a:spcAft>
              <a:buNone/>
            </a:pPr>
            <a:r>
              <a:t/>
            </a:r>
            <a:endParaRPr b="0" i="0" sz="2499" u="none" cap="none" strike="noStrike">
              <a:solidFill>
                <a:srgbClr val="000000"/>
              </a:solidFill>
              <a:latin typeface="Arial"/>
              <a:ea typeface="Arial"/>
              <a:cs typeface="Arial"/>
              <a:sym typeface="Arial"/>
            </a:endParaRPr>
          </a:p>
          <a:p>
            <a:pPr indent="0" lvl="0" marL="0" marR="0" rtl="0" algn="l">
              <a:lnSpc>
                <a:spcPct val="140016"/>
              </a:lnSpc>
              <a:spcBef>
                <a:spcPts val="0"/>
              </a:spcBef>
              <a:spcAft>
                <a:spcPts val="0"/>
              </a:spcAft>
              <a:buNone/>
            </a:pPr>
            <a:r>
              <a:t/>
            </a:r>
            <a:endParaRPr b="0" i="0" sz="2499" u="none" cap="none" strike="noStrik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5EE"/>
        </a:solidFill>
      </p:bgPr>
    </p:bg>
    <p:spTree>
      <p:nvGrpSpPr>
        <p:cNvPr id="196" name="Shape 196"/>
        <p:cNvGrpSpPr/>
        <p:nvPr/>
      </p:nvGrpSpPr>
      <p:grpSpPr>
        <a:xfrm>
          <a:off x="0" y="0"/>
          <a:ext cx="0" cy="0"/>
          <a:chOff x="0" y="0"/>
          <a:chExt cx="0" cy="0"/>
        </a:xfrm>
      </p:grpSpPr>
      <p:grpSp>
        <p:nvGrpSpPr>
          <p:cNvPr id="197" name="Google Shape;197;p8"/>
          <p:cNvGrpSpPr/>
          <p:nvPr/>
        </p:nvGrpSpPr>
        <p:grpSpPr>
          <a:xfrm>
            <a:off x="646206" y="611310"/>
            <a:ext cx="16995587" cy="8948933"/>
            <a:chOff x="0" y="-57150"/>
            <a:chExt cx="4476204" cy="2356921"/>
          </a:xfrm>
        </p:grpSpPr>
        <p:sp>
          <p:nvSpPr>
            <p:cNvPr id="198" name="Google Shape;198;p8"/>
            <p:cNvSpPr/>
            <p:nvPr/>
          </p:nvSpPr>
          <p:spPr>
            <a:xfrm>
              <a:off x="0" y="0"/>
              <a:ext cx="4476204" cy="2299771"/>
            </a:xfrm>
            <a:custGeom>
              <a:rect b="b" l="l" r="r" t="t"/>
              <a:pathLst>
                <a:path extrusionOk="0" h="2299771" w="4476204">
                  <a:moveTo>
                    <a:pt x="0" y="0"/>
                  </a:moveTo>
                  <a:lnTo>
                    <a:pt x="4476204" y="0"/>
                  </a:lnTo>
                  <a:lnTo>
                    <a:pt x="4476204" y="2299771"/>
                  </a:lnTo>
                  <a:lnTo>
                    <a:pt x="0" y="2299771"/>
                  </a:lnTo>
                  <a:close/>
                </a:path>
              </a:pathLst>
            </a:custGeom>
            <a:solidFill>
              <a:srgbClr val="000000">
                <a:alpha val="0"/>
              </a:srgbClr>
            </a:solidFill>
            <a:ln cap="sq" cmpd="sng" w="38100">
              <a:solidFill>
                <a:srgbClr val="121111"/>
              </a:solidFill>
              <a:prstDash val="solid"/>
              <a:miter lim="8000"/>
              <a:headEnd len="sm" w="sm" type="none"/>
              <a:tailEnd len="sm" w="sm" type="none"/>
            </a:ln>
          </p:spPr>
        </p:sp>
        <p:sp>
          <p:nvSpPr>
            <p:cNvPr id="199" name="Google Shape;199;p8"/>
            <p:cNvSpPr txBox="1"/>
            <p:nvPr/>
          </p:nvSpPr>
          <p:spPr>
            <a:xfrm>
              <a:off x="0" y="-57150"/>
              <a:ext cx="812800" cy="869950"/>
            </a:xfrm>
            <a:prstGeom prst="rect">
              <a:avLst/>
            </a:prstGeom>
            <a:noFill/>
            <a:ln>
              <a:noFill/>
            </a:ln>
          </p:spPr>
          <p:txBody>
            <a:bodyPr anchorCtr="0" anchor="ctr" bIns="50800" lIns="50800" spcFirstLastPara="1" rIns="50800" wrap="square" tIns="50800">
              <a:noAutofit/>
            </a:bodyPr>
            <a:lstStyle/>
            <a:p>
              <a:pPr indent="0" lvl="0" marL="0" marR="0" rtl="0" algn="ctr">
                <a:lnSpc>
                  <a:spcPct val="18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200" name="Google Shape;200;p8"/>
          <p:cNvGrpSpPr/>
          <p:nvPr/>
        </p:nvGrpSpPr>
        <p:grpSpPr>
          <a:xfrm>
            <a:off x="646206" y="509767"/>
            <a:ext cx="16995587" cy="3303087"/>
            <a:chOff x="0" y="-57150"/>
            <a:chExt cx="4476204" cy="869950"/>
          </a:xfrm>
        </p:grpSpPr>
        <p:sp>
          <p:nvSpPr>
            <p:cNvPr id="201" name="Google Shape;201;p8"/>
            <p:cNvSpPr/>
            <p:nvPr/>
          </p:nvSpPr>
          <p:spPr>
            <a:xfrm>
              <a:off x="0" y="0"/>
              <a:ext cx="4476204" cy="318096"/>
            </a:xfrm>
            <a:custGeom>
              <a:rect b="b" l="l" r="r" t="t"/>
              <a:pathLst>
                <a:path extrusionOk="0" h="318096" w="4476204">
                  <a:moveTo>
                    <a:pt x="0" y="0"/>
                  </a:moveTo>
                  <a:lnTo>
                    <a:pt x="4476204" y="0"/>
                  </a:lnTo>
                  <a:lnTo>
                    <a:pt x="4476204" y="318096"/>
                  </a:lnTo>
                  <a:lnTo>
                    <a:pt x="0" y="318096"/>
                  </a:lnTo>
                  <a:close/>
                </a:path>
              </a:pathLst>
            </a:custGeom>
            <a:solidFill>
              <a:srgbClr val="121111"/>
            </a:solidFill>
            <a:ln>
              <a:noFill/>
            </a:ln>
          </p:spPr>
        </p:sp>
        <p:sp>
          <p:nvSpPr>
            <p:cNvPr id="202" name="Google Shape;202;p8"/>
            <p:cNvSpPr txBox="1"/>
            <p:nvPr/>
          </p:nvSpPr>
          <p:spPr>
            <a:xfrm>
              <a:off x="0" y="-57150"/>
              <a:ext cx="812800" cy="869950"/>
            </a:xfrm>
            <a:prstGeom prst="rect">
              <a:avLst/>
            </a:prstGeom>
            <a:noFill/>
            <a:ln>
              <a:noFill/>
            </a:ln>
          </p:spPr>
          <p:txBody>
            <a:bodyPr anchorCtr="0" anchor="ctr" bIns="50800" lIns="50800" spcFirstLastPara="1" rIns="50800" wrap="square" tIns="50800">
              <a:noAutofit/>
            </a:bodyPr>
            <a:lstStyle/>
            <a:p>
              <a:pPr indent="0" lvl="0" marL="0" marR="0" rtl="0" algn="ctr">
                <a:lnSpc>
                  <a:spcPct val="18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03" name="Google Shape;203;p8"/>
          <p:cNvSpPr/>
          <p:nvPr/>
        </p:nvSpPr>
        <p:spPr>
          <a:xfrm>
            <a:off x="5299537" y="2978788"/>
            <a:ext cx="11407118" cy="5585679"/>
          </a:xfrm>
          <a:custGeom>
            <a:rect b="b" l="l" r="r" t="t"/>
            <a:pathLst>
              <a:path extrusionOk="0" h="5585679" w="11407118">
                <a:moveTo>
                  <a:pt x="0" y="0"/>
                </a:moveTo>
                <a:lnTo>
                  <a:pt x="11407118" y="0"/>
                </a:lnTo>
                <a:lnTo>
                  <a:pt x="11407118" y="5585680"/>
                </a:lnTo>
                <a:lnTo>
                  <a:pt x="0" y="5585680"/>
                </a:lnTo>
                <a:lnTo>
                  <a:pt x="0" y="0"/>
                </a:lnTo>
                <a:close/>
              </a:path>
            </a:pathLst>
          </a:custGeom>
          <a:blipFill rotWithShape="1">
            <a:blip r:embed="rId3">
              <a:alphaModFix/>
            </a:blip>
            <a:stretch>
              <a:fillRect b="0" l="0" r="0" t="0"/>
            </a:stretch>
          </a:blipFill>
          <a:ln>
            <a:noFill/>
          </a:ln>
        </p:spPr>
      </p:sp>
      <p:sp>
        <p:nvSpPr>
          <p:cNvPr id="204" name="Google Shape;204;p8"/>
          <p:cNvSpPr txBox="1"/>
          <p:nvPr/>
        </p:nvSpPr>
        <p:spPr>
          <a:xfrm>
            <a:off x="3958837" y="2514670"/>
            <a:ext cx="10370325" cy="464119"/>
          </a:xfrm>
          <a:prstGeom prst="rect">
            <a:avLst/>
          </a:prstGeom>
          <a:noFill/>
          <a:ln>
            <a:noFill/>
          </a:ln>
        </p:spPr>
        <p:txBody>
          <a:bodyPr anchorCtr="0" anchor="t" bIns="0" lIns="0" spcFirstLastPara="1" rIns="0" wrap="square" tIns="0">
            <a:spAutoFit/>
          </a:bodyPr>
          <a:lstStyle/>
          <a:p>
            <a:pPr indent="0" lvl="0" marL="0" marR="0" rtl="0" algn="ctr">
              <a:lnSpc>
                <a:spcPct val="82995"/>
              </a:lnSpc>
              <a:spcBef>
                <a:spcPts val="0"/>
              </a:spcBef>
              <a:spcAft>
                <a:spcPts val="0"/>
              </a:spcAft>
              <a:buNone/>
            </a:pPr>
            <a:r>
              <a:rPr b="1" i="0" lang="en-US" sz="3999" u="none" cap="none" strike="noStrike">
                <a:solidFill>
                  <a:srgbClr val="121111"/>
                </a:solidFill>
                <a:latin typeface="Montserrat Black"/>
                <a:ea typeface="Montserrat Black"/>
                <a:cs typeface="Montserrat Black"/>
                <a:sym typeface="Montserrat Black"/>
              </a:rPr>
              <a:t>FINDINGS/RESULT</a:t>
            </a:r>
            <a:endParaRPr/>
          </a:p>
        </p:txBody>
      </p:sp>
      <p:sp>
        <p:nvSpPr>
          <p:cNvPr id="205" name="Google Shape;205;p8"/>
          <p:cNvSpPr txBox="1"/>
          <p:nvPr/>
        </p:nvSpPr>
        <p:spPr>
          <a:xfrm>
            <a:off x="12284997" y="1093152"/>
            <a:ext cx="4974303" cy="396172"/>
          </a:xfrm>
          <a:prstGeom prst="rect">
            <a:avLst/>
          </a:prstGeom>
          <a:noFill/>
          <a:ln>
            <a:noFill/>
          </a:ln>
        </p:spPr>
        <p:txBody>
          <a:bodyPr anchorCtr="0" anchor="t" bIns="0" lIns="0" spcFirstLastPara="1" rIns="0" wrap="square" tIns="0">
            <a:spAutoFit/>
          </a:bodyPr>
          <a:lstStyle/>
          <a:p>
            <a:pPr indent="0" lvl="0" marL="0" marR="0" rtl="0" algn="r">
              <a:lnSpc>
                <a:spcPct val="140000"/>
              </a:lnSpc>
              <a:spcBef>
                <a:spcPts val="0"/>
              </a:spcBef>
              <a:spcAft>
                <a:spcPts val="0"/>
              </a:spcAft>
              <a:buNone/>
            </a:pPr>
            <a:r>
              <a:rPr b="0" i="0" lang="en-US" sz="2400" u="none" cap="none" strike="noStrike">
                <a:solidFill>
                  <a:srgbClr val="FFF5EE"/>
                </a:solidFill>
                <a:latin typeface="Montserrat"/>
                <a:ea typeface="Montserrat"/>
                <a:cs typeface="Montserrat"/>
                <a:sym typeface="Montserrat"/>
              </a:rPr>
              <a:t>UniLibNSCD Conference| 2023</a:t>
            </a:r>
            <a:endParaRPr/>
          </a:p>
        </p:txBody>
      </p:sp>
      <p:sp>
        <p:nvSpPr>
          <p:cNvPr id="206" name="Google Shape;206;p8"/>
          <p:cNvSpPr txBox="1"/>
          <p:nvPr/>
        </p:nvSpPr>
        <p:spPr>
          <a:xfrm>
            <a:off x="1297323" y="1074182"/>
            <a:ext cx="3497551" cy="473127"/>
          </a:xfrm>
          <a:prstGeom prst="rect">
            <a:avLst/>
          </a:prstGeom>
          <a:noFill/>
          <a:ln>
            <a:noFill/>
          </a:ln>
        </p:spPr>
        <p:txBody>
          <a:bodyPr anchorCtr="0" anchor="t" bIns="0" lIns="0" spcFirstLastPara="1" rIns="0" wrap="square" tIns="0">
            <a:spAutoFit/>
          </a:bodyPr>
          <a:lstStyle/>
          <a:p>
            <a:pPr indent="0" lvl="0" marL="0" marR="0" rtl="0" algn="l">
              <a:lnSpc>
                <a:spcPct val="140043"/>
              </a:lnSpc>
              <a:spcBef>
                <a:spcPts val="0"/>
              </a:spcBef>
              <a:spcAft>
                <a:spcPts val="0"/>
              </a:spcAft>
              <a:buNone/>
            </a:pPr>
            <a:r>
              <a:rPr b="0" i="0" lang="en-US" sz="2747" u="none" cap="none" strike="noStrike">
                <a:solidFill>
                  <a:srgbClr val="FFF5EE"/>
                </a:solidFill>
                <a:latin typeface="Montserrat"/>
                <a:ea typeface="Montserrat"/>
                <a:cs typeface="Montserrat"/>
                <a:sym typeface="Montserrat"/>
              </a:rPr>
              <a:t>Presented by</a:t>
            </a:r>
            <a:endParaRPr/>
          </a:p>
        </p:txBody>
      </p:sp>
      <p:sp>
        <p:nvSpPr>
          <p:cNvPr id="207" name="Google Shape;207;p8"/>
          <p:cNvSpPr txBox="1"/>
          <p:nvPr/>
        </p:nvSpPr>
        <p:spPr>
          <a:xfrm>
            <a:off x="3811255" y="1074102"/>
            <a:ext cx="4879211" cy="473188"/>
          </a:xfrm>
          <a:prstGeom prst="rect">
            <a:avLst/>
          </a:prstGeom>
          <a:noFill/>
          <a:ln>
            <a:noFill/>
          </a:ln>
        </p:spPr>
        <p:txBody>
          <a:bodyPr anchorCtr="0" anchor="t" bIns="0" lIns="0" spcFirstLastPara="1" rIns="0" wrap="square" tIns="0">
            <a:spAutoFit/>
          </a:bodyPr>
          <a:lstStyle/>
          <a:p>
            <a:pPr indent="0" lvl="0" marL="0" marR="0" rtl="0" algn="l">
              <a:lnSpc>
                <a:spcPct val="140021"/>
              </a:lnSpc>
              <a:spcBef>
                <a:spcPts val="0"/>
              </a:spcBef>
              <a:spcAft>
                <a:spcPts val="0"/>
              </a:spcAft>
              <a:buNone/>
            </a:pPr>
            <a:r>
              <a:rPr b="0" i="0" lang="en-US" sz="2741" u="none" cap="none" strike="noStrike">
                <a:solidFill>
                  <a:srgbClr val="C57849"/>
                </a:solidFill>
                <a:latin typeface="Montserrat Black"/>
                <a:ea typeface="Montserrat Black"/>
                <a:cs typeface="Montserrat Black"/>
                <a:sym typeface="Montserrat Black"/>
              </a:rPr>
              <a:t>Novie Claire Rambuyon</a:t>
            </a:r>
            <a:endParaRPr/>
          </a:p>
        </p:txBody>
      </p:sp>
      <p:sp>
        <p:nvSpPr>
          <p:cNvPr id="208" name="Google Shape;208;p8"/>
          <p:cNvSpPr txBox="1"/>
          <p:nvPr/>
        </p:nvSpPr>
        <p:spPr>
          <a:xfrm>
            <a:off x="1100832" y="5290331"/>
            <a:ext cx="3890533" cy="481297"/>
          </a:xfrm>
          <a:prstGeom prst="rect">
            <a:avLst/>
          </a:prstGeom>
          <a:noFill/>
          <a:ln>
            <a:noFill/>
          </a:ln>
        </p:spPr>
        <p:txBody>
          <a:bodyPr anchorCtr="0" anchor="t" bIns="0" lIns="0" spcFirstLastPara="1" rIns="0" wrap="square" tIns="0">
            <a:spAutoFit/>
          </a:bodyPr>
          <a:lstStyle/>
          <a:p>
            <a:pPr indent="0" lvl="0" marL="0" marR="0" rtl="0" algn="l">
              <a:lnSpc>
                <a:spcPct val="140014"/>
              </a:lnSpc>
              <a:spcBef>
                <a:spcPts val="0"/>
              </a:spcBef>
              <a:spcAft>
                <a:spcPts val="0"/>
              </a:spcAft>
              <a:buNone/>
            </a:pPr>
            <a:r>
              <a:rPr b="0" i="0" lang="en-US" sz="2799" u="none" cap="none" strike="noStrike">
                <a:solidFill>
                  <a:srgbClr val="000000"/>
                </a:solidFill>
                <a:latin typeface="Arial"/>
                <a:ea typeface="Arial"/>
                <a:cs typeface="Arial"/>
                <a:sym typeface="Arial"/>
              </a:rPr>
              <a:t>Profile of respondents</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5EE"/>
        </a:solidFill>
      </p:bgPr>
    </p:bg>
    <p:spTree>
      <p:nvGrpSpPr>
        <p:cNvPr id="212" name="Shape 212"/>
        <p:cNvGrpSpPr/>
        <p:nvPr/>
      </p:nvGrpSpPr>
      <p:grpSpPr>
        <a:xfrm>
          <a:off x="0" y="0"/>
          <a:ext cx="0" cy="0"/>
          <a:chOff x="0" y="0"/>
          <a:chExt cx="0" cy="0"/>
        </a:xfrm>
      </p:grpSpPr>
      <p:grpSp>
        <p:nvGrpSpPr>
          <p:cNvPr id="213" name="Google Shape;213;p9"/>
          <p:cNvGrpSpPr/>
          <p:nvPr/>
        </p:nvGrpSpPr>
        <p:grpSpPr>
          <a:xfrm>
            <a:off x="646206" y="611310"/>
            <a:ext cx="16995587" cy="8948933"/>
            <a:chOff x="0" y="-57150"/>
            <a:chExt cx="4476204" cy="2356921"/>
          </a:xfrm>
        </p:grpSpPr>
        <p:sp>
          <p:nvSpPr>
            <p:cNvPr id="214" name="Google Shape;214;p9"/>
            <p:cNvSpPr/>
            <p:nvPr/>
          </p:nvSpPr>
          <p:spPr>
            <a:xfrm>
              <a:off x="0" y="0"/>
              <a:ext cx="4476204" cy="2299771"/>
            </a:xfrm>
            <a:custGeom>
              <a:rect b="b" l="l" r="r" t="t"/>
              <a:pathLst>
                <a:path extrusionOk="0" h="2299771" w="4476204">
                  <a:moveTo>
                    <a:pt x="0" y="0"/>
                  </a:moveTo>
                  <a:lnTo>
                    <a:pt x="4476204" y="0"/>
                  </a:lnTo>
                  <a:lnTo>
                    <a:pt x="4476204" y="2299771"/>
                  </a:lnTo>
                  <a:lnTo>
                    <a:pt x="0" y="2299771"/>
                  </a:lnTo>
                  <a:close/>
                </a:path>
              </a:pathLst>
            </a:custGeom>
            <a:solidFill>
              <a:srgbClr val="000000">
                <a:alpha val="0"/>
              </a:srgbClr>
            </a:solidFill>
            <a:ln cap="sq" cmpd="sng" w="38100">
              <a:solidFill>
                <a:srgbClr val="121111"/>
              </a:solidFill>
              <a:prstDash val="solid"/>
              <a:miter lim="8000"/>
              <a:headEnd len="sm" w="sm" type="none"/>
              <a:tailEnd len="sm" w="sm" type="none"/>
            </a:ln>
          </p:spPr>
        </p:sp>
        <p:sp>
          <p:nvSpPr>
            <p:cNvPr id="215" name="Google Shape;215;p9"/>
            <p:cNvSpPr txBox="1"/>
            <p:nvPr/>
          </p:nvSpPr>
          <p:spPr>
            <a:xfrm>
              <a:off x="0" y="-57150"/>
              <a:ext cx="812800" cy="869950"/>
            </a:xfrm>
            <a:prstGeom prst="rect">
              <a:avLst/>
            </a:prstGeom>
            <a:noFill/>
            <a:ln>
              <a:noFill/>
            </a:ln>
          </p:spPr>
          <p:txBody>
            <a:bodyPr anchorCtr="0" anchor="ctr" bIns="50800" lIns="50800" spcFirstLastPara="1" rIns="50800" wrap="square" tIns="50800">
              <a:noAutofit/>
            </a:bodyPr>
            <a:lstStyle/>
            <a:p>
              <a:pPr indent="0" lvl="0" marL="0" marR="0" rtl="0" algn="ctr">
                <a:lnSpc>
                  <a:spcPct val="18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216" name="Google Shape;216;p9"/>
          <p:cNvGrpSpPr/>
          <p:nvPr/>
        </p:nvGrpSpPr>
        <p:grpSpPr>
          <a:xfrm>
            <a:off x="646206" y="509767"/>
            <a:ext cx="16995587" cy="3303087"/>
            <a:chOff x="0" y="-57150"/>
            <a:chExt cx="4476204" cy="869950"/>
          </a:xfrm>
        </p:grpSpPr>
        <p:sp>
          <p:nvSpPr>
            <p:cNvPr id="217" name="Google Shape;217;p9"/>
            <p:cNvSpPr/>
            <p:nvPr/>
          </p:nvSpPr>
          <p:spPr>
            <a:xfrm>
              <a:off x="0" y="0"/>
              <a:ext cx="4476204" cy="318096"/>
            </a:xfrm>
            <a:custGeom>
              <a:rect b="b" l="l" r="r" t="t"/>
              <a:pathLst>
                <a:path extrusionOk="0" h="318096" w="4476204">
                  <a:moveTo>
                    <a:pt x="0" y="0"/>
                  </a:moveTo>
                  <a:lnTo>
                    <a:pt x="4476204" y="0"/>
                  </a:lnTo>
                  <a:lnTo>
                    <a:pt x="4476204" y="318096"/>
                  </a:lnTo>
                  <a:lnTo>
                    <a:pt x="0" y="318096"/>
                  </a:lnTo>
                  <a:close/>
                </a:path>
              </a:pathLst>
            </a:custGeom>
            <a:solidFill>
              <a:srgbClr val="121111"/>
            </a:solidFill>
            <a:ln>
              <a:noFill/>
            </a:ln>
          </p:spPr>
        </p:sp>
        <p:sp>
          <p:nvSpPr>
            <p:cNvPr id="218" name="Google Shape;218;p9"/>
            <p:cNvSpPr txBox="1"/>
            <p:nvPr/>
          </p:nvSpPr>
          <p:spPr>
            <a:xfrm>
              <a:off x="0" y="-57150"/>
              <a:ext cx="812800" cy="869950"/>
            </a:xfrm>
            <a:prstGeom prst="rect">
              <a:avLst/>
            </a:prstGeom>
            <a:noFill/>
            <a:ln>
              <a:noFill/>
            </a:ln>
          </p:spPr>
          <p:txBody>
            <a:bodyPr anchorCtr="0" anchor="ctr" bIns="50800" lIns="50800" spcFirstLastPara="1" rIns="50800" wrap="square" tIns="50800">
              <a:noAutofit/>
            </a:bodyPr>
            <a:lstStyle/>
            <a:p>
              <a:pPr indent="0" lvl="0" marL="0" marR="0" rtl="0" algn="ctr">
                <a:lnSpc>
                  <a:spcPct val="18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19" name="Google Shape;219;p9"/>
          <p:cNvSpPr/>
          <p:nvPr/>
        </p:nvSpPr>
        <p:spPr>
          <a:xfrm>
            <a:off x="6254326" y="1798647"/>
            <a:ext cx="11302599" cy="7761595"/>
          </a:xfrm>
          <a:custGeom>
            <a:rect b="b" l="l" r="r" t="t"/>
            <a:pathLst>
              <a:path extrusionOk="0" h="7761595" w="11302599">
                <a:moveTo>
                  <a:pt x="0" y="0"/>
                </a:moveTo>
                <a:lnTo>
                  <a:pt x="11302599" y="0"/>
                </a:lnTo>
                <a:lnTo>
                  <a:pt x="11302599" y="7761595"/>
                </a:lnTo>
                <a:lnTo>
                  <a:pt x="0" y="7761595"/>
                </a:lnTo>
                <a:lnTo>
                  <a:pt x="0" y="0"/>
                </a:lnTo>
                <a:close/>
              </a:path>
            </a:pathLst>
          </a:custGeom>
          <a:blipFill rotWithShape="1">
            <a:blip r:embed="rId3">
              <a:alphaModFix/>
            </a:blip>
            <a:stretch>
              <a:fillRect b="0" l="0" r="0" t="0"/>
            </a:stretch>
          </a:blipFill>
          <a:ln>
            <a:noFill/>
          </a:ln>
        </p:spPr>
      </p:sp>
      <p:sp>
        <p:nvSpPr>
          <p:cNvPr id="220" name="Google Shape;220;p9"/>
          <p:cNvSpPr txBox="1"/>
          <p:nvPr/>
        </p:nvSpPr>
        <p:spPr>
          <a:xfrm>
            <a:off x="12284997" y="1093152"/>
            <a:ext cx="4974303" cy="396172"/>
          </a:xfrm>
          <a:prstGeom prst="rect">
            <a:avLst/>
          </a:prstGeom>
          <a:noFill/>
          <a:ln>
            <a:noFill/>
          </a:ln>
        </p:spPr>
        <p:txBody>
          <a:bodyPr anchorCtr="0" anchor="t" bIns="0" lIns="0" spcFirstLastPara="1" rIns="0" wrap="square" tIns="0">
            <a:spAutoFit/>
          </a:bodyPr>
          <a:lstStyle/>
          <a:p>
            <a:pPr indent="0" lvl="0" marL="0" marR="0" rtl="0" algn="r">
              <a:lnSpc>
                <a:spcPct val="140000"/>
              </a:lnSpc>
              <a:spcBef>
                <a:spcPts val="0"/>
              </a:spcBef>
              <a:spcAft>
                <a:spcPts val="0"/>
              </a:spcAft>
              <a:buNone/>
            </a:pPr>
            <a:r>
              <a:rPr b="0" i="0" lang="en-US" sz="2400" u="none" cap="none" strike="noStrike">
                <a:solidFill>
                  <a:srgbClr val="FFF5EE"/>
                </a:solidFill>
                <a:latin typeface="Montserrat"/>
                <a:ea typeface="Montserrat"/>
                <a:cs typeface="Montserrat"/>
                <a:sym typeface="Montserrat"/>
              </a:rPr>
              <a:t>UniLibNSCD Conference| 2023</a:t>
            </a:r>
            <a:endParaRPr/>
          </a:p>
        </p:txBody>
      </p:sp>
      <p:sp>
        <p:nvSpPr>
          <p:cNvPr id="221" name="Google Shape;221;p9"/>
          <p:cNvSpPr txBox="1"/>
          <p:nvPr/>
        </p:nvSpPr>
        <p:spPr>
          <a:xfrm>
            <a:off x="1297323" y="1074182"/>
            <a:ext cx="3497551" cy="473127"/>
          </a:xfrm>
          <a:prstGeom prst="rect">
            <a:avLst/>
          </a:prstGeom>
          <a:noFill/>
          <a:ln>
            <a:noFill/>
          </a:ln>
        </p:spPr>
        <p:txBody>
          <a:bodyPr anchorCtr="0" anchor="t" bIns="0" lIns="0" spcFirstLastPara="1" rIns="0" wrap="square" tIns="0">
            <a:spAutoFit/>
          </a:bodyPr>
          <a:lstStyle/>
          <a:p>
            <a:pPr indent="0" lvl="0" marL="0" marR="0" rtl="0" algn="l">
              <a:lnSpc>
                <a:spcPct val="140043"/>
              </a:lnSpc>
              <a:spcBef>
                <a:spcPts val="0"/>
              </a:spcBef>
              <a:spcAft>
                <a:spcPts val="0"/>
              </a:spcAft>
              <a:buNone/>
            </a:pPr>
            <a:r>
              <a:rPr b="0" i="0" lang="en-US" sz="2747" u="none" cap="none" strike="noStrike">
                <a:solidFill>
                  <a:srgbClr val="FFF5EE"/>
                </a:solidFill>
                <a:latin typeface="Montserrat"/>
                <a:ea typeface="Montserrat"/>
                <a:cs typeface="Montserrat"/>
                <a:sym typeface="Montserrat"/>
              </a:rPr>
              <a:t>Presented by</a:t>
            </a:r>
            <a:endParaRPr/>
          </a:p>
        </p:txBody>
      </p:sp>
      <p:sp>
        <p:nvSpPr>
          <p:cNvPr id="222" name="Google Shape;222;p9"/>
          <p:cNvSpPr txBox="1"/>
          <p:nvPr/>
        </p:nvSpPr>
        <p:spPr>
          <a:xfrm>
            <a:off x="3811255" y="1074102"/>
            <a:ext cx="4886142" cy="473188"/>
          </a:xfrm>
          <a:prstGeom prst="rect">
            <a:avLst/>
          </a:prstGeom>
          <a:noFill/>
          <a:ln>
            <a:noFill/>
          </a:ln>
        </p:spPr>
        <p:txBody>
          <a:bodyPr anchorCtr="0" anchor="t" bIns="0" lIns="0" spcFirstLastPara="1" rIns="0" wrap="square" tIns="0">
            <a:spAutoFit/>
          </a:bodyPr>
          <a:lstStyle/>
          <a:p>
            <a:pPr indent="0" lvl="0" marL="0" marR="0" rtl="0" algn="l">
              <a:lnSpc>
                <a:spcPct val="140021"/>
              </a:lnSpc>
              <a:spcBef>
                <a:spcPts val="0"/>
              </a:spcBef>
              <a:spcAft>
                <a:spcPts val="0"/>
              </a:spcAft>
              <a:buNone/>
            </a:pPr>
            <a:r>
              <a:rPr b="0" i="0" lang="en-US" sz="2741" u="none" cap="none" strike="noStrike">
                <a:solidFill>
                  <a:srgbClr val="C57849"/>
                </a:solidFill>
                <a:latin typeface="Montserrat Black"/>
                <a:ea typeface="Montserrat Black"/>
                <a:cs typeface="Montserrat Black"/>
                <a:sym typeface="Montserrat Black"/>
              </a:rPr>
              <a:t>Novie Claire Rambuyon</a:t>
            </a:r>
            <a:endParaRPr/>
          </a:p>
        </p:txBody>
      </p:sp>
      <p:sp>
        <p:nvSpPr>
          <p:cNvPr id="223" name="Google Shape;223;p9"/>
          <p:cNvSpPr txBox="1"/>
          <p:nvPr/>
        </p:nvSpPr>
        <p:spPr>
          <a:xfrm>
            <a:off x="844510" y="4379010"/>
            <a:ext cx="16995587" cy="1471831"/>
          </a:xfrm>
          <a:prstGeom prst="rect">
            <a:avLst/>
          </a:prstGeom>
          <a:noFill/>
          <a:ln>
            <a:noFill/>
          </a:ln>
        </p:spPr>
        <p:txBody>
          <a:bodyPr anchorCtr="0" anchor="t" bIns="0" lIns="0" spcFirstLastPara="1" rIns="0" wrap="square" tIns="0">
            <a:spAutoFit/>
          </a:bodyPr>
          <a:lstStyle/>
          <a:p>
            <a:pPr indent="0" lvl="0" marL="0" marR="0" rtl="0" algn="l">
              <a:lnSpc>
                <a:spcPct val="140014"/>
              </a:lnSpc>
              <a:spcBef>
                <a:spcPts val="0"/>
              </a:spcBef>
              <a:spcAft>
                <a:spcPts val="0"/>
              </a:spcAft>
              <a:buNone/>
            </a:pPr>
            <a:r>
              <a:rPr b="0" i="0" lang="en-US" sz="2799" u="none" cap="none" strike="noStrike">
                <a:solidFill>
                  <a:srgbClr val="000000"/>
                </a:solidFill>
                <a:latin typeface="Arial"/>
                <a:ea typeface="Arial"/>
                <a:cs typeface="Arial"/>
                <a:sym typeface="Arial"/>
              </a:rPr>
              <a:t>Respondents’ Level of </a:t>
            </a:r>
            <a:endParaRPr/>
          </a:p>
          <a:p>
            <a:pPr indent="0" lvl="0" marL="0" marR="0" rtl="0" algn="l">
              <a:lnSpc>
                <a:spcPct val="140014"/>
              </a:lnSpc>
              <a:spcBef>
                <a:spcPts val="0"/>
              </a:spcBef>
              <a:spcAft>
                <a:spcPts val="0"/>
              </a:spcAft>
              <a:buNone/>
            </a:pPr>
            <a:r>
              <a:rPr b="0" i="0" lang="en-US" sz="2799" u="none" cap="none" strike="noStrike">
                <a:solidFill>
                  <a:srgbClr val="000000"/>
                </a:solidFill>
                <a:latin typeface="Arial"/>
                <a:ea typeface="Arial"/>
                <a:cs typeface="Arial"/>
                <a:sym typeface="Arial"/>
              </a:rPr>
              <a:t>Professional Competencies: </a:t>
            </a:r>
            <a:endParaRPr/>
          </a:p>
          <a:p>
            <a:pPr indent="0" lvl="0" marL="0" marR="0" rtl="0" algn="l">
              <a:lnSpc>
                <a:spcPct val="140014"/>
              </a:lnSpc>
              <a:spcBef>
                <a:spcPts val="0"/>
              </a:spcBef>
              <a:spcAft>
                <a:spcPts val="0"/>
              </a:spcAft>
              <a:buNone/>
            </a:pPr>
            <a:r>
              <a:rPr b="0" i="0" lang="en-US" sz="2799" u="none" cap="none" strike="noStrike">
                <a:solidFill>
                  <a:srgbClr val="000000"/>
                </a:solidFill>
                <a:latin typeface="Arial"/>
                <a:ea typeface="Arial"/>
                <a:cs typeface="Arial"/>
                <a:sym typeface="Arial"/>
              </a:rPr>
              <a:t>Managing Information Sources</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2006-08-16T00:00:00Z</dcterms:created>
</cp:coreProperties>
</file>