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4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518" autoAdjust="0"/>
    <p:restoredTop sz="94660"/>
  </p:normalViewPr>
  <p:slideViewPr>
    <p:cSldViewPr>
      <p:cViewPr>
        <p:scale>
          <a:sx n="101" d="100"/>
          <a:sy n="101" d="100"/>
        </p:scale>
        <p:origin x="-408" y="1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 sz="1100"/>
            </a:lvl1pPr>
            <a:lvl2pPr lvl="1">
              <a:spcBef>
                <a:spcPts val="0"/>
              </a:spcBef>
              <a:defRPr sz="1100"/>
            </a:lvl2pPr>
            <a:lvl3pPr lvl="2">
              <a:spcBef>
                <a:spcPts val="0"/>
              </a:spcBef>
              <a:defRPr sz="1100"/>
            </a:lvl3pPr>
            <a:lvl4pPr lvl="3">
              <a:spcBef>
                <a:spcPts val="0"/>
              </a:spcBef>
              <a:defRPr sz="1100"/>
            </a:lvl4pPr>
            <a:lvl5pPr lvl="4">
              <a:spcBef>
                <a:spcPts val="0"/>
              </a:spcBef>
              <a:defRPr sz="1100"/>
            </a:lvl5pPr>
            <a:lvl6pPr lvl="5">
              <a:spcBef>
                <a:spcPts val="0"/>
              </a:spcBef>
              <a:defRPr sz="1100"/>
            </a:lvl6pPr>
            <a:lvl7pPr lvl="6">
              <a:spcBef>
                <a:spcPts val="0"/>
              </a:spcBef>
              <a:defRPr sz="1100"/>
            </a:lvl7pPr>
            <a:lvl8pPr lvl="7">
              <a:spcBef>
                <a:spcPts val="0"/>
              </a:spcBef>
              <a:defRPr sz="1100"/>
            </a:lvl8pPr>
            <a:lvl9pPr lvl="8">
              <a:spcBef>
                <a:spcPts val="0"/>
              </a:spcBef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633980071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Shape 51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Shape 5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Shape 60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1" name="Shape 6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Shape 66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" name="Shape 6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Shape 72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" name="Shape 7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Shape 79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" name="Shape 8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Shape 85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" name="Shape 8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Shape 92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3" name="Shape 9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Shape 99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Shape 10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Shape 105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" name="Shape 10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Shape 112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3" name="Shape 11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Shape 118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9" name="Shape 11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Shape 125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6" name="Shape 12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Shape 131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2" name="Shape 13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Shape 137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8" name="Shape 13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Shape 144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Shape 150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1" name="Shape 15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Shape 156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7" name="Shape 15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Shape 162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3" name="Shape 16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Shape 168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9" name="Shape 16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Shape 175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6" name="Shape 17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Shape 182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3" name="Shape 18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Shape 188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9" name="Shape 18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Shape 195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6" name="Shape 19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Shape 201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2" name="Shape 20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Shape 207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8" name="Shape 20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Shape 214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5" name="Shape 21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Shape 220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1" name="Shape 22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Shape 227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8" name="Shape 22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Shape 234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5" name="Shape 23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Shape 240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1" name="Shape 24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Shape 247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Shape 24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Shape 253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4" name="Shape 25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Shape 260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1" name="Shape 26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Shape 266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7" name="Shape 26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Shape 272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3" name="Shape 27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Shape 279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0" name="Shape 28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Shape 285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6" name="Shape 28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Shape 291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2" name="Shape 29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Shape 297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8" name="Shape 29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Shape 303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4" name="Shape 30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Shape 310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1" name="Shape 31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Shape 317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8" name="Shape 31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Shape 323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4" name="Shape 32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Shape 32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4" name="Shape 32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algn="ctr">
              <a:spcBef>
                <a:spcPts val="0"/>
              </a:spcBef>
              <a:buSzPct val="100000"/>
              <a:defRPr sz="5200"/>
            </a:lvl1pPr>
            <a:lvl2pPr lvl="1" algn="ctr">
              <a:spcBef>
                <a:spcPts val="0"/>
              </a:spcBef>
              <a:buSzPct val="100000"/>
              <a:defRPr sz="5200"/>
            </a:lvl2pPr>
            <a:lvl3pPr lvl="2" algn="ctr">
              <a:spcBef>
                <a:spcPts val="0"/>
              </a:spcBef>
              <a:buSzPct val="100000"/>
              <a:defRPr sz="5200"/>
            </a:lvl3pPr>
            <a:lvl4pPr lvl="3" algn="ctr">
              <a:spcBef>
                <a:spcPts val="0"/>
              </a:spcBef>
              <a:buSzPct val="100000"/>
              <a:defRPr sz="5200"/>
            </a:lvl4pPr>
            <a:lvl5pPr lvl="4" algn="ctr">
              <a:spcBef>
                <a:spcPts val="0"/>
              </a:spcBef>
              <a:buSzPct val="100000"/>
              <a:defRPr sz="5200"/>
            </a:lvl5pPr>
            <a:lvl6pPr lvl="5" algn="ctr">
              <a:spcBef>
                <a:spcPts val="0"/>
              </a:spcBef>
              <a:buSzPct val="100000"/>
              <a:defRPr sz="5200"/>
            </a:lvl6pPr>
            <a:lvl7pPr lvl="6" algn="ctr">
              <a:spcBef>
                <a:spcPts val="0"/>
              </a:spcBef>
              <a:buSzPct val="100000"/>
              <a:defRPr sz="5200"/>
            </a:lvl7pPr>
            <a:lvl8pPr lvl="7" algn="ctr">
              <a:spcBef>
                <a:spcPts val="0"/>
              </a:spcBef>
              <a:buSzPct val="100000"/>
              <a:defRPr sz="5200"/>
            </a:lvl8pPr>
            <a:lvl9pPr lvl="8" algn="ctr">
              <a:spcBef>
                <a:spcPts val="0"/>
              </a:spcBef>
              <a:buSzPct val="100000"/>
              <a:defRPr sz="5200"/>
            </a:lvl9pPr>
          </a:lstStyle>
          <a:p>
            <a:endParaRPr/>
          </a:p>
        </p:txBody>
      </p:sp>
      <p:sp>
        <p:nvSpPr>
          <p:cNvPr id="11" name="Shape 11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9pPr>
          </a:lstStyle>
          <a:p>
            <a:endParaRPr/>
          </a:p>
        </p:txBody>
      </p:sp>
      <p:sp>
        <p:nvSpPr>
          <p:cNvPr id="12" name="Shape 12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  <a:endParaRPr lang="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hape 1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8" name="Shape 18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9" name="Shape 19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  <a:endParaRPr lang="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ColTx">
  <p:cSld name="Title and two 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hape 2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2" name="Shape 2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buSzPct val="100000"/>
              <a:defRPr sz="14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>
            <a:endParaRPr/>
          </a:p>
        </p:txBody>
      </p:sp>
      <p:sp>
        <p:nvSpPr>
          <p:cNvPr id="23" name="Shape 23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buSzPct val="100000"/>
              <a:defRPr sz="14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>
            <a:endParaRPr/>
          </a:p>
        </p:txBody>
      </p:sp>
      <p:sp>
        <p:nvSpPr>
          <p:cNvPr id="24" name="Shape 24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  <a:endParaRPr lang="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Shape 2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7" name="Shape 27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  <a:endParaRPr lang="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One column 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>
              <a:spcBef>
                <a:spcPts val="0"/>
              </a:spcBef>
              <a:buSzPct val="100000"/>
              <a:defRPr sz="2400"/>
            </a:lvl1pPr>
            <a:lvl2pPr lvl="1">
              <a:spcBef>
                <a:spcPts val="0"/>
              </a:spcBef>
              <a:buSzPct val="100000"/>
              <a:defRPr sz="2400"/>
            </a:lvl2pPr>
            <a:lvl3pPr lvl="2">
              <a:spcBef>
                <a:spcPts val="0"/>
              </a:spcBef>
              <a:buSzPct val="100000"/>
              <a:defRPr sz="2400"/>
            </a:lvl3pPr>
            <a:lvl4pPr lvl="3">
              <a:spcBef>
                <a:spcPts val="0"/>
              </a:spcBef>
              <a:buSzPct val="100000"/>
              <a:defRPr sz="2400"/>
            </a:lvl4pPr>
            <a:lvl5pPr lvl="4">
              <a:spcBef>
                <a:spcPts val="0"/>
              </a:spcBef>
              <a:buSzPct val="100000"/>
              <a:defRPr sz="2400"/>
            </a:lvl5pPr>
            <a:lvl6pPr lvl="5">
              <a:spcBef>
                <a:spcPts val="0"/>
              </a:spcBef>
              <a:buSzPct val="100000"/>
              <a:defRPr sz="2400"/>
            </a:lvl6pPr>
            <a:lvl7pPr lvl="6">
              <a:spcBef>
                <a:spcPts val="0"/>
              </a:spcBef>
              <a:buSzPct val="100000"/>
              <a:defRPr sz="2400"/>
            </a:lvl7pPr>
            <a:lvl8pPr lvl="7">
              <a:spcBef>
                <a:spcPts val="0"/>
              </a:spcBef>
              <a:buSzPct val="100000"/>
              <a:defRPr sz="2400"/>
            </a:lvl8pPr>
            <a:lvl9pPr lvl="8">
              <a:spcBef>
                <a:spcPts val="0"/>
              </a:spcBef>
              <a:buSzPct val="100000"/>
              <a:defRPr sz="2400"/>
            </a:lvl9pPr>
          </a:lstStyle>
          <a:p>
            <a:endParaRPr/>
          </a:p>
        </p:txBody>
      </p:sp>
      <p:sp>
        <p:nvSpPr>
          <p:cNvPr id="30" name="Shape 30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buSzPct val="100000"/>
              <a:defRPr sz="12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>
            <a:endParaRPr/>
          </a:p>
        </p:txBody>
      </p:sp>
      <p:sp>
        <p:nvSpPr>
          <p:cNvPr id="31" name="Shape 31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  <a:endParaRPr lang="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Main 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Shape 33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>
              <a:spcBef>
                <a:spcPts val="0"/>
              </a:spcBef>
              <a:buSzPct val="100000"/>
              <a:defRPr sz="4800"/>
            </a:lvl1pPr>
            <a:lvl2pPr lvl="1">
              <a:spcBef>
                <a:spcPts val="0"/>
              </a:spcBef>
              <a:buSzPct val="100000"/>
              <a:defRPr sz="4800"/>
            </a:lvl2pPr>
            <a:lvl3pPr lvl="2">
              <a:spcBef>
                <a:spcPts val="0"/>
              </a:spcBef>
              <a:buSzPct val="100000"/>
              <a:defRPr sz="4800"/>
            </a:lvl3pPr>
            <a:lvl4pPr lvl="3">
              <a:spcBef>
                <a:spcPts val="0"/>
              </a:spcBef>
              <a:buSzPct val="100000"/>
              <a:defRPr sz="4800"/>
            </a:lvl4pPr>
            <a:lvl5pPr lvl="4">
              <a:spcBef>
                <a:spcPts val="0"/>
              </a:spcBef>
              <a:buSzPct val="100000"/>
              <a:defRPr sz="4800"/>
            </a:lvl5pPr>
            <a:lvl6pPr lvl="5">
              <a:spcBef>
                <a:spcPts val="0"/>
              </a:spcBef>
              <a:buSzPct val="100000"/>
              <a:defRPr sz="4800"/>
            </a:lvl6pPr>
            <a:lvl7pPr lvl="6">
              <a:spcBef>
                <a:spcPts val="0"/>
              </a:spcBef>
              <a:buSzPct val="100000"/>
              <a:defRPr sz="4800"/>
            </a:lvl7pPr>
            <a:lvl8pPr lvl="7">
              <a:spcBef>
                <a:spcPts val="0"/>
              </a:spcBef>
              <a:buSzPct val="100000"/>
              <a:defRPr sz="4800"/>
            </a:lvl8pPr>
            <a:lvl9pPr lvl="8">
              <a:spcBef>
                <a:spcPts val="0"/>
              </a:spcBef>
              <a:buSzPct val="100000"/>
              <a:defRPr sz="4800"/>
            </a:lvl9pPr>
          </a:lstStyle>
          <a:p>
            <a:endParaRPr/>
          </a:p>
        </p:txBody>
      </p:sp>
      <p:sp>
        <p:nvSpPr>
          <p:cNvPr id="34" name="Shape 34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  <a:endParaRPr lang="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ection title and 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Shape 36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7" name="Shape 37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algn="ctr">
              <a:spcBef>
                <a:spcPts val="0"/>
              </a:spcBef>
              <a:buSzPct val="100000"/>
              <a:defRPr sz="4200"/>
            </a:lvl1pPr>
            <a:lvl2pPr lvl="1" algn="ctr">
              <a:spcBef>
                <a:spcPts val="0"/>
              </a:spcBef>
              <a:buSzPct val="100000"/>
              <a:defRPr sz="4200"/>
            </a:lvl2pPr>
            <a:lvl3pPr lvl="2" algn="ctr">
              <a:spcBef>
                <a:spcPts val="0"/>
              </a:spcBef>
              <a:buSzPct val="100000"/>
              <a:defRPr sz="4200"/>
            </a:lvl3pPr>
            <a:lvl4pPr lvl="3" algn="ctr">
              <a:spcBef>
                <a:spcPts val="0"/>
              </a:spcBef>
              <a:buSzPct val="100000"/>
              <a:defRPr sz="4200"/>
            </a:lvl4pPr>
            <a:lvl5pPr lvl="4" algn="ctr">
              <a:spcBef>
                <a:spcPts val="0"/>
              </a:spcBef>
              <a:buSzPct val="100000"/>
              <a:defRPr sz="4200"/>
            </a:lvl5pPr>
            <a:lvl6pPr lvl="5" algn="ctr">
              <a:spcBef>
                <a:spcPts val="0"/>
              </a:spcBef>
              <a:buSzPct val="100000"/>
              <a:defRPr sz="4200"/>
            </a:lvl6pPr>
            <a:lvl7pPr lvl="6" algn="ctr">
              <a:spcBef>
                <a:spcPts val="0"/>
              </a:spcBef>
              <a:buSzPct val="100000"/>
              <a:defRPr sz="4200"/>
            </a:lvl7pPr>
            <a:lvl8pPr lvl="7" algn="ctr">
              <a:spcBef>
                <a:spcPts val="0"/>
              </a:spcBef>
              <a:buSzPct val="100000"/>
              <a:defRPr sz="4200"/>
            </a:lvl8pPr>
            <a:lvl9pPr lvl="8" algn="ctr">
              <a:spcBef>
                <a:spcPts val="0"/>
              </a:spcBef>
              <a:buSzPct val="100000"/>
              <a:defRPr sz="4200"/>
            </a:lvl9pPr>
          </a:lstStyle>
          <a:p>
            <a:endParaRPr/>
          </a:p>
        </p:txBody>
      </p:sp>
      <p:sp>
        <p:nvSpPr>
          <p:cNvPr id="38" name="Shape 38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9pPr>
          </a:lstStyle>
          <a:p>
            <a:endParaRPr/>
          </a:p>
        </p:txBody>
      </p:sp>
      <p:sp>
        <p:nvSpPr>
          <p:cNvPr id="39" name="Shape 3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40" name="Shape 40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  <a:endParaRPr lang="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aption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Shape 42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1pPr>
          </a:lstStyle>
          <a:p>
            <a:endParaRPr/>
          </a:p>
        </p:txBody>
      </p:sp>
      <p:sp>
        <p:nvSpPr>
          <p:cNvPr id="43" name="Shape 43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  <a:endParaRPr lang="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ig 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Shape 45"/>
          <p:cNvSpPr txBox="1">
            <a:spLocks noGrp="1"/>
          </p:cNvSpPr>
          <p:nvPr>
            <p:ph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algn="ctr">
              <a:spcBef>
                <a:spcPts val="0"/>
              </a:spcBef>
              <a:buSzPct val="100000"/>
              <a:defRPr sz="12000"/>
            </a:lvl1pPr>
            <a:lvl2pPr lvl="1" algn="ctr">
              <a:spcBef>
                <a:spcPts val="0"/>
              </a:spcBef>
              <a:buSzPct val="100000"/>
              <a:defRPr sz="12000"/>
            </a:lvl2pPr>
            <a:lvl3pPr lvl="2" algn="ctr">
              <a:spcBef>
                <a:spcPts val="0"/>
              </a:spcBef>
              <a:buSzPct val="100000"/>
              <a:defRPr sz="12000"/>
            </a:lvl3pPr>
            <a:lvl4pPr lvl="3" algn="ctr">
              <a:spcBef>
                <a:spcPts val="0"/>
              </a:spcBef>
              <a:buSzPct val="100000"/>
              <a:defRPr sz="12000"/>
            </a:lvl4pPr>
            <a:lvl5pPr lvl="4" algn="ctr">
              <a:spcBef>
                <a:spcPts val="0"/>
              </a:spcBef>
              <a:buSzPct val="100000"/>
              <a:defRPr sz="12000"/>
            </a:lvl5pPr>
            <a:lvl6pPr lvl="5" algn="ctr">
              <a:spcBef>
                <a:spcPts val="0"/>
              </a:spcBef>
              <a:buSzPct val="100000"/>
              <a:defRPr sz="12000"/>
            </a:lvl6pPr>
            <a:lvl7pPr lvl="6" algn="ctr">
              <a:spcBef>
                <a:spcPts val="0"/>
              </a:spcBef>
              <a:buSzPct val="100000"/>
              <a:defRPr sz="12000"/>
            </a:lvl7pPr>
            <a:lvl8pPr lvl="7" algn="ctr">
              <a:spcBef>
                <a:spcPts val="0"/>
              </a:spcBef>
              <a:buSzPct val="100000"/>
              <a:defRPr sz="12000"/>
            </a:lvl8pPr>
            <a:lvl9pPr lvl="8" algn="ctr">
              <a:spcBef>
                <a:spcPts val="0"/>
              </a:spcBef>
              <a:buSzPct val="100000"/>
              <a:defRPr sz="12000"/>
            </a:lvl9pPr>
          </a:lstStyle>
          <a:p>
            <a:endParaRPr/>
          </a:p>
        </p:txBody>
      </p:sp>
      <p:sp>
        <p:nvSpPr>
          <p:cNvPr id="46" name="Shape 46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algn="ctr">
              <a:spcBef>
                <a:spcPts val="0"/>
              </a:spcBef>
              <a:defRPr/>
            </a:lvl1pPr>
            <a:lvl2pPr lvl="1" algn="ctr">
              <a:spcBef>
                <a:spcPts val="0"/>
              </a:spcBef>
              <a:defRPr/>
            </a:lvl2pPr>
            <a:lvl3pPr lvl="2" algn="ctr">
              <a:spcBef>
                <a:spcPts val="0"/>
              </a:spcBef>
              <a:defRPr/>
            </a:lvl3pPr>
            <a:lvl4pPr lvl="3" algn="ctr">
              <a:spcBef>
                <a:spcPts val="0"/>
              </a:spcBef>
              <a:defRPr/>
            </a:lvl4pPr>
            <a:lvl5pPr lvl="4" algn="ctr">
              <a:spcBef>
                <a:spcPts val="0"/>
              </a:spcBef>
              <a:defRPr/>
            </a:lvl5pPr>
            <a:lvl6pPr lvl="5" algn="ctr">
              <a:spcBef>
                <a:spcPts val="0"/>
              </a:spcBef>
              <a:defRPr/>
            </a:lvl6pPr>
            <a:lvl7pPr lvl="6" algn="ctr">
              <a:spcBef>
                <a:spcPts val="0"/>
              </a:spcBef>
              <a:defRPr/>
            </a:lvl7pPr>
            <a:lvl8pPr lvl="7" algn="ctr">
              <a:spcBef>
                <a:spcPts val="0"/>
              </a:spcBef>
              <a:defRPr/>
            </a:lvl8pPr>
            <a:lvl9pPr lvl="8" algn="ctr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47" name="Shape 47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  <a:endParaRPr lang="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Shape 49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  <a:endParaRPr lang="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E5CD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SzPct val="100000"/>
              <a:defRPr sz="1800">
                <a:solidFill>
                  <a:schemeClr val="dk2"/>
                </a:solidFill>
              </a:defRPr>
            </a:lvl1pPr>
            <a:lvl2pPr lvl="1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>
                <a:solidFill>
                  <a:schemeClr val="dk2"/>
                </a:solidFill>
              </a:defRPr>
            </a:lvl2pPr>
            <a:lvl3pPr lvl="2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>
                <a:solidFill>
                  <a:schemeClr val="dk2"/>
                </a:solidFill>
              </a:defRPr>
            </a:lvl3pPr>
            <a:lvl4pPr lvl="3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>
                <a:solidFill>
                  <a:schemeClr val="dk2"/>
                </a:solidFill>
              </a:defRPr>
            </a:lvl4pPr>
            <a:lvl5pPr lvl="4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>
                <a:solidFill>
                  <a:schemeClr val="dk2"/>
                </a:solidFill>
              </a:defRPr>
            </a:lvl5pPr>
            <a:lvl6pPr lvl="5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>
                <a:solidFill>
                  <a:schemeClr val="dk2"/>
                </a:solidFill>
              </a:defRPr>
            </a:lvl6pPr>
            <a:lvl7pPr lvl="6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>
                <a:solidFill>
                  <a:schemeClr val="dk2"/>
                </a:solidFill>
              </a:defRPr>
            </a:lvl7pPr>
            <a:lvl8pPr lvl="7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>
                <a:solidFill>
                  <a:schemeClr val="dk2"/>
                </a:solidFill>
              </a:defRPr>
            </a:lvl8pPr>
            <a:lvl9pPr lvl="8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Shape 8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ru" sz="1000">
                <a:solidFill>
                  <a:schemeClr val="dk2"/>
                </a:solidFill>
              </a:rPr>
              <a:t>‹#›</a:t>
            </a:fld>
            <a:endParaRPr lang="ru" sz="1000">
              <a:solidFill>
                <a:schemeClr val="dk2"/>
              </a:solidFill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elsevierscience.ru/products/scopus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scimagojr.com/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journalindicators.com/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elsevierscience.ru/products/scopus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scimagojr.com/" TargetMode="Externa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journalindicators.com/" TargetMode="Externa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Shape 54"/>
          <p:cNvSpPr txBox="1">
            <a:spLocks noGrp="1"/>
          </p:cNvSpPr>
          <p:nvPr>
            <p:ph type="ctrTitle"/>
          </p:nvPr>
        </p:nvSpPr>
        <p:spPr>
          <a:xfrm>
            <a:off x="2239075" y="1521575"/>
            <a:ext cx="6210600" cy="20910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 rtl="0">
              <a:lnSpc>
                <a:spcPct val="115000"/>
              </a:lnSpc>
              <a:spcBef>
                <a:spcPts val="0"/>
              </a:spcBef>
              <a:buNone/>
            </a:pPr>
            <a:r>
              <a:rPr lang="ru" sz="2400" b="1">
                <a:solidFill>
                  <a:srgbClr val="98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Інструкція щодо перевірки індексації наукових журналів у базі даних рефератів та цитування рецензованої літератури Scopus</a:t>
            </a:r>
          </a:p>
          <a:p>
            <a:pPr lvl="0" rtl="0">
              <a:spcBef>
                <a:spcPts val="0"/>
              </a:spcBef>
              <a:buNone/>
            </a:pP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5" name="Shape 5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492250" y="81825"/>
            <a:ext cx="2596375" cy="1207299"/>
          </a:xfrm>
          <a:prstGeom prst="rect">
            <a:avLst/>
          </a:prstGeom>
          <a:noFill/>
          <a:ln>
            <a:noFill/>
          </a:ln>
        </p:spPr>
      </p:pic>
      <p:pic>
        <p:nvPicPr>
          <p:cNvPr id="56" name="Shape 5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-5400000">
            <a:off x="-1689150" y="1677350"/>
            <a:ext cx="5157750" cy="1779449"/>
          </a:xfrm>
          <a:prstGeom prst="rect">
            <a:avLst/>
          </a:prstGeom>
          <a:noFill/>
          <a:ln>
            <a:noFill/>
          </a:ln>
        </p:spPr>
      </p:pic>
      <p:sp>
        <p:nvSpPr>
          <p:cNvPr id="57" name="Shape 57"/>
          <p:cNvSpPr txBox="1"/>
          <p:nvPr/>
        </p:nvSpPr>
        <p:spPr>
          <a:xfrm>
            <a:off x="5685725" y="3379450"/>
            <a:ext cx="3155700" cy="10983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indent="241300" algn="r" rtl="0">
              <a:lnSpc>
                <a:spcPct val="115000"/>
              </a:lnSpc>
              <a:spcBef>
                <a:spcPts val="0"/>
              </a:spcBef>
              <a:buNone/>
            </a:pPr>
            <a:r>
              <a:rPr lang="ru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Зав. відділу бібліотечно-інформаційних технологій НТБ ДНУЗТ – </a:t>
            </a:r>
            <a:br>
              <a:rPr lang="ru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ru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Савельєва Олена Андріївна</a:t>
            </a:r>
          </a:p>
        </p:txBody>
      </p:sp>
      <p:sp>
        <p:nvSpPr>
          <p:cNvPr id="58" name="Shape 58"/>
          <p:cNvSpPr txBox="1"/>
          <p:nvPr/>
        </p:nvSpPr>
        <p:spPr>
          <a:xfrm>
            <a:off x="3667350" y="4600800"/>
            <a:ext cx="2418900" cy="3615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>
                <a:latin typeface="Times New Roman"/>
                <a:ea typeface="Times New Roman"/>
                <a:cs typeface="Times New Roman"/>
                <a:sym typeface="Times New Roman"/>
              </a:rPr>
              <a:t>Дніпропетровськ, 2016</a:t>
            </a:r>
          </a:p>
        </p:txBody>
      </p:sp>
    </p:spTree>
  </p:cSld>
  <p:clrMapOvr>
    <a:masterClrMapping/>
  </p:clrMapOvr>
  <p:transition spd="slow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" name="Shape 6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400000">
            <a:off x="-1689150" y="1677350"/>
            <a:ext cx="5157750" cy="1779449"/>
          </a:xfrm>
          <a:prstGeom prst="rect">
            <a:avLst/>
          </a:prstGeom>
          <a:noFill/>
          <a:ln>
            <a:noFill/>
          </a:ln>
        </p:spPr>
      </p:pic>
      <p:sp>
        <p:nvSpPr>
          <p:cNvPr id="64" name="Shape 64"/>
          <p:cNvSpPr txBox="1"/>
          <p:nvPr/>
        </p:nvSpPr>
        <p:spPr>
          <a:xfrm>
            <a:off x="2293800" y="237750"/>
            <a:ext cx="5630100" cy="4462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algn="ctr" rtl="0">
              <a:lnSpc>
                <a:spcPct val="115000"/>
              </a:lnSpc>
              <a:spcBef>
                <a:spcPts val="0"/>
              </a:spcBef>
              <a:buNone/>
            </a:pPr>
            <a:r>
              <a:rPr lang="ru" sz="24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Інструкція щодо перевірки індексації наукових журналів у базі даних рефератів та цитування рецензованої літератури Scopus</a:t>
            </a:r>
          </a:p>
          <a:p>
            <a:pPr lvl="0" algn="r" rtl="0">
              <a:lnSpc>
                <a:spcPct val="115000"/>
              </a:lnSpc>
              <a:spcBef>
                <a:spcPts val="0"/>
              </a:spcBef>
              <a:buNone/>
            </a:pPr>
            <a:r>
              <a:rPr lang="ru" sz="1200" i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(враховуючи, що україномовна сторінка сайту поки що </a:t>
            </a:r>
            <a:br>
              <a:rPr lang="ru" sz="1200" i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ru" sz="1200" i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 розробці, користуємося російским варіантом)</a:t>
            </a:r>
          </a:p>
          <a:p>
            <a:pPr lvl="0" algn="ctr" rtl="0">
              <a:lnSpc>
                <a:spcPct val="115000"/>
              </a:lnSpc>
              <a:spcBef>
                <a:spcPts val="0"/>
              </a:spcBef>
              <a:buNone/>
            </a:pPr>
            <a:endParaRPr sz="1800" b="1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42900" algn="just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Times New Roman"/>
              <a:buAutoNum type="arabicPeriod"/>
            </a:pP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Заходимо на офіціальній сайт “Elsevier” за посиланням: </a:t>
            </a:r>
          </a:p>
          <a:p>
            <a:pPr lvl="0" algn="just" rtl="0">
              <a:lnSpc>
                <a:spcPct val="115000"/>
              </a:lnSpc>
              <a:spcBef>
                <a:spcPts val="0"/>
              </a:spcBef>
              <a:buNone/>
            </a:pPr>
            <a:r>
              <a:rPr lang="ru" sz="1800" u="sng">
                <a:solidFill>
                  <a:srgbClr val="1155CC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4"/>
              </a:rPr>
              <a:t>http://elsevierscience.ru</a:t>
            </a: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</a:p>
          <a:p>
            <a:pPr marL="457200" lvl="0" indent="-342900" algn="just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Times New Roman"/>
              <a:buAutoNum type="arabicPeriod" startAt="2"/>
            </a:pP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Переходимо в розділ “Продукты”.</a:t>
            </a:r>
          </a:p>
          <a:p>
            <a:pPr marL="457200" lvl="0" indent="-342900" algn="just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Times New Roman"/>
              <a:buAutoNum type="arabicPeriod" startAt="2"/>
            </a:pP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Знаходимо розділ: “ </a:t>
            </a:r>
            <a:r>
              <a:rPr lang="ru" sz="18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Scopus”</a:t>
            </a: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</a:p>
          <a:p>
            <a:pPr lvl="0" algn="ctr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endParaRPr sz="1800" b="1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  <p:transition spd="slow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" name="Shape 6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400000">
            <a:off x="-1689150" y="1677350"/>
            <a:ext cx="5157750" cy="1779449"/>
          </a:xfrm>
          <a:prstGeom prst="rect">
            <a:avLst/>
          </a:prstGeom>
          <a:noFill/>
          <a:ln>
            <a:noFill/>
          </a:ln>
        </p:spPr>
      </p:pic>
      <p:pic>
        <p:nvPicPr>
          <p:cNvPr id="70" name="Shape 70"/>
          <p:cNvPicPr preferRelativeResize="0"/>
          <p:nvPr/>
        </p:nvPicPr>
        <p:blipFill rotWithShape="1">
          <a:blip r:embed="rId4">
            <a:alphaModFix/>
          </a:blip>
          <a:srcRect b="3642"/>
          <a:stretch/>
        </p:blipFill>
        <p:spPr>
          <a:xfrm>
            <a:off x="2619375" y="809625"/>
            <a:ext cx="5734050" cy="3524250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pic>
    </p:spTree>
  </p:cSld>
  <p:clrMapOvr>
    <a:masterClrMapping/>
  </p:clrMapOvr>
  <p:transition spd="slow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" name="Shape 7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400000">
            <a:off x="-1689150" y="1677350"/>
            <a:ext cx="5157750" cy="1779449"/>
          </a:xfrm>
          <a:prstGeom prst="rect">
            <a:avLst/>
          </a:prstGeom>
          <a:noFill/>
          <a:ln>
            <a:noFill/>
          </a:ln>
        </p:spPr>
      </p:pic>
      <p:sp>
        <p:nvSpPr>
          <p:cNvPr id="76" name="Shape 76"/>
          <p:cNvSpPr txBox="1"/>
          <p:nvPr/>
        </p:nvSpPr>
        <p:spPr>
          <a:xfrm>
            <a:off x="2099175" y="209950"/>
            <a:ext cx="6895200" cy="10287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457200" lvl="0" indent="-342900" algn="just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Times New Roman"/>
              <a:buAutoNum type="arabicPeriod" startAt="4"/>
            </a:pP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Завантажуємо файл  “</a:t>
            </a:r>
            <a:r>
              <a:rPr lang="ru" sz="18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title_list.xlsx</a:t>
            </a: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” у розділі “</a:t>
            </a:r>
            <a:r>
              <a:rPr lang="ru" sz="18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Список журналов, индексируемых в Scopus</a:t>
            </a: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”</a:t>
            </a:r>
          </a:p>
          <a:p>
            <a:pPr lvl="0">
              <a:spcBef>
                <a:spcPts val="0"/>
              </a:spcBef>
              <a:buNone/>
            </a:pPr>
            <a:endParaRPr/>
          </a:p>
        </p:txBody>
      </p:sp>
      <p:pic>
        <p:nvPicPr>
          <p:cNvPr id="77" name="Shape 7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598525" y="1690687"/>
            <a:ext cx="5734050" cy="2371725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pic>
    </p:spTree>
  </p:cSld>
  <p:clrMapOvr>
    <a:masterClrMapping/>
  </p:clrMapOvr>
  <p:transition spd="slow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" name="Shape 8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400000">
            <a:off x="-1689150" y="1677350"/>
            <a:ext cx="5157750" cy="1779449"/>
          </a:xfrm>
          <a:prstGeom prst="rect">
            <a:avLst/>
          </a:prstGeom>
          <a:noFill/>
          <a:ln>
            <a:noFill/>
          </a:ln>
        </p:spPr>
      </p:pic>
      <p:sp>
        <p:nvSpPr>
          <p:cNvPr id="83" name="Shape 83"/>
          <p:cNvSpPr txBox="1"/>
          <p:nvPr/>
        </p:nvSpPr>
        <p:spPr>
          <a:xfrm>
            <a:off x="2266000" y="688250"/>
            <a:ext cx="6533700" cy="34197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457200" lvl="0" indent="-228600" algn="just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Font typeface="Times New Roman"/>
              <a:buAutoNum type="arabicPeriod" startAt="5"/>
            </a:pPr>
            <a:r>
              <a:rPr lang="ru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</a:t>
            </a: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дійснюємо перевірку журнала за основними показниками (Title, Print-ISSN, E-ISSN, SNIP, SJR, та інші) стандартними методами роботи з xls - файлами (пошук за полями Ctrl+F).</a:t>
            </a:r>
          </a:p>
          <a:p>
            <a:pPr lvl="0" algn="just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61111"/>
              <a:buFont typeface="Arial"/>
              <a:buNone/>
            </a:pP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</a:p>
          <a:p>
            <a:pPr lvl="0" algn="just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61111"/>
              <a:buFont typeface="Arial"/>
              <a:buNone/>
            </a:pPr>
            <a:r>
              <a:rPr lang="ru" sz="18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Наприклад:</a:t>
            </a: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перевіряємо журнал за назвою </a:t>
            </a:r>
            <a:r>
              <a:rPr lang="ru" sz="18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“Functional Materials”</a:t>
            </a: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</a:p>
          <a:p>
            <a:pPr lvl="0" algn="just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42900" algn="just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Times New Roman"/>
              <a:buChar char="●"/>
            </a:pP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Набираємо Ctrl+F , далі у діалогове вікно введіть назву журналу “</a:t>
            </a:r>
            <a:r>
              <a:rPr lang="ru" sz="18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Functional Materials</a:t>
            </a: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”</a:t>
            </a:r>
          </a:p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  <p:transition spd="slow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" name="Shape 8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400000">
            <a:off x="-1689150" y="1677350"/>
            <a:ext cx="5157750" cy="1779449"/>
          </a:xfrm>
          <a:prstGeom prst="rect">
            <a:avLst/>
          </a:prstGeom>
          <a:noFill/>
          <a:ln>
            <a:noFill/>
          </a:ln>
        </p:spPr>
      </p:pic>
      <p:pic>
        <p:nvPicPr>
          <p:cNvPr id="89" name="Shape 8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539075" y="442900"/>
            <a:ext cx="5734050" cy="2428875"/>
          </a:xfrm>
          <a:prstGeom prst="rect">
            <a:avLst/>
          </a:prstGeom>
          <a:noFill/>
          <a:ln>
            <a:noFill/>
          </a:ln>
        </p:spPr>
      </p:pic>
      <p:sp>
        <p:nvSpPr>
          <p:cNvPr id="90" name="Shape 90"/>
          <p:cNvSpPr txBox="1"/>
          <p:nvPr/>
        </p:nvSpPr>
        <p:spPr>
          <a:xfrm>
            <a:off x="2460625" y="3587975"/>
            <a:ext cx="6311100" cy="11817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457200" lvl="0" indent="-342900" algn="just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Times New Roman"/>
              <a:buChar char="●"/>
            </a:pP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Знаходимо журнал у файлі</a:t>
            </a:r>
          </a:p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  <p:transition spd="slow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" name="Shape 9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400000">
            <a:off x="-1689150" y="1677350"/>
            <a:ext cx="5157750" cy="1779449"/>
          </a:xfrm>
          <a:prstGeom prst="rect">
            <a:avLst/>
          </a:prstGeom>
          <a:noFill/>
          <a:ln>
            <a:noFill/>
          </a:ln>
        </p:spPr>
      </p:pic>
      <p:pic>
        <p:nvPicPr>
          <p:cNvPr id="96" name="Shape 9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098975" y="318700"/>
            <a:ext cx="4876800" cy="2752725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97" name="Shape 97"/>
          <p:cNvSpPr txBox="1"/>
          <p:nvPr/>
        </p:nvSpPr>
        <p:spPr>
          <a:xfrm>
            <a:off x="2266000" y="3699175"/>
            <a:ext cx="6339000" cy="973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algn="just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61111"/>
              <a:buFont typeface="Arial"/>
              <a:buNone/>
            </a:pP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Знаходимо журнал “</a:t>
            </a:r>
            <a:r>
              <a:rPr lang="ru" sz="18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Functional Materials”, </a:t>
            </a: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 потреби,</a:t>
            </a:r>
            <a:r>
              <a:rPr lang="ru" sz="18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аналізуємо його наукометричні показники SNIP, SJR, та інші.</a:t>
            </a:r>
          </a:p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  <p:transition spd="slow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" name="Shape 10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400000">
            <a:off x="-1689150" y="1677350"/>
            <a:ext cx="5157750" cy="1779449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Shape 103"/>
          <p:cNvSpPr txBox="1"/>
          <p:nvPr/>
        </p:nvSpPr>
        <p:spPr>
          <a:xfrm>
            <a:off x="2293800" y="618750"/>
            <a:ext cx="6408600" cy="3878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algn="ctr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45833"/>
              <a:buFont typeface="Arial"/>
              <a:buNone/>
            </a:pPr>
            <a:r>
              <a:rPr lang="ru" sz="24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Інструкція щодо перевірки індексації наукових журналів у базі даних рефератів та цитування рецензованої літератури Scopus</a:t>
            </a:r>
          </a:p>
          <a:p>
            <a:pPr lvl="0" algn="ctr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45833"/>
              <a:buFont typeface="Arial"/>
              <a:buNone/>
            </a:pPr>
            <a:r>
              <a:rPr lang="ru" sz="24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 допомогою сайту SJR</a:t>
            </a:r>
            <a:r>
              <a:rPr lang="ru" sz="2400" b="1" i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( SCImago Journal &amp; Country Rank)</a:t>
            </a:r>
          </a:p>
          <a:p>
            <a:pPr lvl="0" algn="ctr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endParaRPr b="1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42900" algn="just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Times New Roman"/>
              <a:buAutoNum type="arabicPeriod"/>
            </a:pP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Заходимо на сайт “SJR” за посиланням: </a:t>
            </a:r>
            <a:r>
              <a:rPr lang="ru" sz="1800" u="sng">
                <a:solidFill>
                  <a:srgbClr val="1155CC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4"/>
              </a:rPr>
              <a:t>http://www.scimagojr.com/</a:t>
            </a: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</a:p>
          <a:p>
            <a:pPr marL="457200" lvl="0" indent="-342900" algn="just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Times New Roman"/>
              <a:buAutoNum type="arabicPeriod" startAt="2"/>
            </a:pP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Переходимо в розділ “</a:t>
            </a:r>
            <a:r>
              <a:rPr lang="ru" sz="18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Journal Search</a:t>
            </a: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”.</a:t>
            </a:r>
          </a:p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  <p:transition spd="slow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" name="Shape 10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400000">
            <a:off x="-1689150" y="1677350"/>
            <a:ext cx="5157750" cy="17794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" name="Shape 10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466975" y="685800"/>
            <a:ext cx="5734050" cy="1409700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110" name="Shape 110"/>
          <p:cNvSpPr txBox="1"/>
          <p:nvPr/>
        </p:nvSpPr>
        <p:spPr>
          <a:xfrm>
            <a:off x="2405025" y="2888550"/>
            <a:ext cx="6380700" cy="1618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457200" lvl="0" indent="-342900" algn="just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Times New Roman"/>
              <a:buAutoNum type="arabicPeriod" startAt="3"/>
            </a:pP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Здійснюємо перевірку журнала за основними показниками </a:t>
            </a:r>
            <a:r>
              <a:rPr lang="ru" sz="18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(Title, ISSN, Publisher)</a:t>
            </a: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</a:p>
          <a:p>
            <a:pPr marL="457200" lvl="0" indent="-342900" algn="just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Times New Roman"/>
              <a:buAutoNum type="arabicPeriod" startAt="3"/>
            </a:pP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Знаходимо журнал.</a:t>
            </a:r>
          </a:p>
          <a:p>
            <a:pPr lvl="0" algn="just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  <p:transition spd="slow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" name="Shape 1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400000">
            <a:off x="-1689150" y="1677350"/>
            <a:ext cx="5157750" cy="1779449"/>
          </a:xfrm>
          <a:prstGeom prst="rect">
            <a:avLst/>
          </a:prstGeom>
          <a:noFill/>
          <a:ln>
            <a:noFill/>
          </a:ln>
        </p:spPr>
      </p:pic>
      <p:sp>
        <p:nvSpPr>
          <p:cNvPr id="116" name="Shape 116"/>
          <p:cNvSpPr txBox="1"/>
          <p:nvPr/>
        </p:nvSpPr>
        <p:spPr>
          <a:xfrm>
            <a:off x="2266000" y="1124350"/>
            <a:ext cx="6311100" cy="2613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algn="just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61111"/>
              <a:buFont typeface="Arial"/>
              <a:buNone/>
            </a:pPr>
            <a:r>
              <a:rPr lang="ru" sz="18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Наприклад:</a:t>
            </a: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перевіряємо журнал за назвою (</a:t>
            </a:r>
            <a:r>
              <a:rPr lang="ru" sz="18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Title)</a:t>
            </a: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“</a:t>
            </a:r>
            <a:r>
              <a:rPr lang="ru" sz="18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Functional Materials</a:t>
            </a: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”:</a:t>
            </a:r>
          </a:p>
          <a:p>
            <a:pPr lvl="0" algn="just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42900" algn="just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Times New Roman"/>
              <a:buChar char="●"/>
            </a:pP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 діалогове вікно введіть назву журналу “</a:t>
            </a:r>
            <a:r>
              <a:rPr lang="ru" sz="18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Functional Materials</a:t>
            </a: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”;</a:t>
            </a:r>
          </a:p>
          <a:p>
            <a:pPr marL="457200" lvl="0" indent="-342900" algn="just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Times New Roman"/>
              <a:buChar char="●"/>
            </a:pP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виберіть параметр </a:t>
            </a:r>
            <a:r>
              <a:rPr lang="ru" sz="18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Title</a:t>
            </a: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;</a:t>
            </a:r>
          </a:p>
          <a:p>
            <a:pPr marL="457200" lvl="0" indent="-342900" algn="just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Times New Roman"/>
              <a:buChar char="●"/>
            </a:pP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знаходимо журнал “</a:t>
            </a:r>
            <a:r>
              <a:rPr lang="ru" sz="18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Functional Materials” </a:t>
            </a: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Ukraine </a:t>
            </a:r>
            <a:r>
              <a:rPr lang="ru" sz="1800" b="1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</a:p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  <p:transition spd="slow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" name="Shape 1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400000">
            <a:off x="-1689150" y="1677350"/>
            <a:ext cx="5157750" cy="17794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" name="Shape 1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667000" y="381000"/>
            <a:ext cx="5734050" cy="2619375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123" name="Shape 123"/>
          <p:cNvSpPr txBox="1"/>
          <p:nvPr/>
        </p:nvSpPr>
        <p:spPr>
          <a:xfrm>
            <a:off x="2168700" y="3643575"/>
            <a:ext cx="6450000" cy="1223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algn="just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61111"/>
              <a:buFont typeface="Arial"/>
              <a:buNone/>
            </a:pP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Перевіряємо журнал за </a:t>
            </a:r>
            <a:r>
              <a:rPr lang="ru" sz="18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ISSN</a:t>
            </a: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та </a:t>
            </a:r>
            <a:r>
              <a:rPr lang="ru" sz="18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Publisher</a:t>
            </a: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аналогічною схемою.</a:t>
            </a:r>
          </a:p>
          <a:p>
            <a:pPr lvl="0" algn="just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61111"/>
              <a:buFont typeface="Arial"/>
              <a:buNone/>
            </a:pPr>
            <a:r>
              <a:rPr lang="ru" sz="1800" i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</a:t>
            </a:r>
            <a:r>
              <a:rPr lang="ru" sz="1800" b="1" i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Важливо </a:t>
            </a:r>
            <a:r>
              <a:rPr lang="ru" sz="1800" i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що </a:t>
            </a:r>
            <a:r>
              <a:rPr lang="ru" sz="1800" b="1" i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ISSN</a:t>
            </a:r>
            <a:r>
              <a:rPr lang="ru" sz="1800" i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пишемо без дефісу)</a:t>
            </a:r>
          </a:p>
        </p:txBody>
      </p:sp>
    </p:spTree>
  </p:cSld>
  <p:clrMapOvr>
    <a:masterClrMapping/>
  </p:clrMapOvr>
  <p:transition spd="slow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" name="Shape 1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400000">
            <a:off x="-1689150" y="1677350"/>
            <a:ext cx="5157750" cy="17794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Shape 129"/>
          <p:cNvPicPr preferRelativeResize="0"/>
          <p:nvPr/>
        </p:nvPicPr>
        <p:blipFill rotWithShape="1">
          <a:blip r:embed="rId4">
            <a:alphaModFix/>
          </a:blip>
          <a:srcRect l="20432" t="14361"/>
          <a:stretch/>
        </p:blipFill>
        <p:spPr>
          <a:xfrm>
            <a:off x="3157787" y="690675"/>
            <a:ext cx="4562475" cy="3067050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pic>
    </p:spTree>
  </p:cSld>
  <p:clrMapOvr>
    <a:masterClrMapping/>
  </p:clrMapOvr>
  <p:transition spd="slow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" name="Shape 13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400000">
            <a:off x="-1689150" y="1677350"/>
            <a:ext cx="5157750" cy="17794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Shape 13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766375" y="1025600"/>
            <a:ext cx="5734050" cy="2657475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pic>
    </p:spTree>
  </p:cSld>
  <p:clrMapOvr>
    <a:masterClrMapping/>
  </p:clrMapOvr>
  <p:transition spd="slow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" name="Shape 14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400000">
            <a:off x="-1689150" y="1677350"/>
            <a:ext cx="5157750" cy="1779449"/>
          </a:xfrm>
          <a:prstGeom prst="rect">
            <a:avLst/>
          </a:prstGeom>
          <a:noFill/>
          <a:ln>
            <a:noFill/>
          </a:ln>
        </p:spPr>
      </p:pic>
      <p:sp>
        <p:nvSpPr>
          <p:cNvPr id="141" name="Shape 141"/>
          <p:cNvSpPr txBox="1"/>
          <p:nvPr/>
        </p:nvSpPr>
        <p:spPr>
          <a:xfrm>
            <a:off x="2279900" y="348950"/>
            <a:ext cx="6519600" cy="123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algn="just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rPr lang="ru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</a:t>
            </a: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находимо журнал “</a:t>
            </a:r>
            <a:r>
              <a:rPr lang="ru" sz="18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Functional Materials”, </a:t>
            </a: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 потреби,</a:t>
            </a:r>
            <a:r>
              <a:rPr lang="ru" sz="18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аналізуємо його наукометричні показники (</a:t>
            </a:r>
            <a:r>
              <a:rPr lang="ru" sz="18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SJR, Cites per doc, Total cites </a:t>
            </a: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та інші).</a:t>
            </a:r>
          </a:p>
          <a:p>
            <a:pPr lvl="0">
              <a:spcBef>
                <a:spcPts val="0"/>
              </a:spcBef>
              <a:buNone/>
            </a:pPr>
            <a:endParaRPr/>
          </a:p>
        </p:txBody>
      </p:sp>
      <p:pic>
        <p:nvPicPr>
          <p:cNvPr id="142" name="Shape 142"/>
          <p:cNvPicPr preferRelativeResize="0"/>
          <p:nvPr/>
        </p:nvPicPr>
        <p:blipFill rotWithShape="1">
          <a:blip r:embed="rId4">
            <a:alphaModFix/>
          </a:blip>
          <a:srcRect b="11870"/>
          <a:stretch/>
        </p:blipFill>
        <p:spPr>
          <a:xfrm>
            <a:off x="3795150" y="2104575"/>
            <a:ext cx="2863675" cy="2523699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pic>
    </p:spTree>
  </p:cSld>
  <p:clrMapOvr>
    <a:masterClrMapping/>
  </p:clrMapOvr>
  <p:transition spd="slow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" name="Shape 14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400000">
            <a:off x="-1689150" y="1677350"/>
            <a:ext cx="5157750" cy="1779449"/>
          </a:xfrm>
          <a:prstGeom prst="rect">
            <a:avLst/>
          </a:prstGeom>
          <a:noFill/>
          <a:ln>
            <a:noFill/>
          </a:ln>
        </p:spPr>
      </p:pic>
      <p:sp>
        <p:nvSpPr>
          <p:cNvPr id="148" name="Shape 148"/>
          <p:cNvSpPr txBox="1"/>
          <p:nvPr/>
        </p:nvSpPr>
        <p:spPr>
          <a:xfrm>
            <a:off x="2231000" y="480250"/>
            <a:ext cx="6394500" cy="4031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algn="ctr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45833"/>
              <a:buFont typeface="Arial"/>
              <a:buNone/>
            </a:pPr>
            <a:r>
              <a:rPr lang="ru" sz="24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Інструкція щодо перевірки індексації наукових журналів у базі даних рефератів та цитування рецензованої літератури Scopus</a:t>
            </a:r>
          </a:p>
          <a:p>
            <a:pPr lvl="0" algn="ctr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45833"/>
              <a:buFont typeface="Arial"/>
              <a:buNone/>
            </a:pPr>
            <a:r>
              <a:rPr lang="ru" sz="24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 допомогою сайту SNIP</a:t>
            </a:r>
            <a:r>
              <a:rPr lang="ru" sz="2400" b="1" i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(Source Normalized Impact per Paper)</a:t>
            </a:r>
          </a:p>
          <a:p>
            <a:pPr lvl="0" algn="ctr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endParaRPr b="1" i="1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42900" algn="just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Times New Roman"/>
              <a:buAutoNum type="arabicPeriod"/>
            </a:pP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Заходимо на сайт </a:t>
            </a:r>
            <a:r>
              <a:rPr lang="ru" sz="18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SNIP</a:t>
            </a: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(</a:t>
            </a:r>
            <a:r>
              <a:rPr lang="ru" sz="1800" b="1" i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Source Normalized Impact per Paper) </a:t>
            </a: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 посиланням: </a:t>
            </a:r>
            <a:r>
              <a:rPr lang="ru" sz="1800" u="sng">
                <a:solidFill>
                  <a:srgbClr val="1155CC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4"/>
              </a:rPr>
              <a:t>http://www.journalindicators.com/</a:t>
            </a: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</a:p>
          <a:p>
            <a:pPr marL="457200" lvl="0" indent="-342900" algn="just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Times New Roman"/>
              <a:buAutoNum type="arabicPeriod" startAt="2"/>
            </a:pP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Переходимо в розділ </a:t>
            </a:r>
            <a:r>
              <a:rPr lang="ru" sz="18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“Indicator”</a:t>
            </a: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</a:p>
        </p:txBody>
      </p:sp>
    </p:spTree>
  </p:cSld>
  <p:clrMapOvr>
    <a:masterClrMapping/>
  </p:clrMapOvr>
  <p:transition spd="slow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" name="Shape 15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400000">
            <a:off x="-1689150" y="1677350"/>
            <a:ext cx="5157750" cy="17794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54" name="Shape 15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501725" y="472125"/>
            <a:ext cx="5734050" cy="3000375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pic>
    </p:spTree>
  </p:cSld>
  <p:clrMapOvr>
    <a:masterClrMapping/>
  </p:clrMapOvr>
  <p:transition spd="slow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9" name="Shape 15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400000">
            <a:off x="-1689150" y="1677350"/>
            <a:ext cx="5157750" cy="1779449"/>
          </a:xfrm>
          <a:prstGeom prst="rect">
            <a:avLst/>
          </a:prstGeom>
          <a:noFill/>
          <a:ln>
            <a:noFill/>
          </a:ln>
        </p:spPr>
      </p:pic>
      <p:sp>
        <p:nvSpPr>
          <p:cNvPr id="160" name="Shape 160"/>
          <p:cNvSpPr txBox="1"/>
          <p:nvPr/>
        </p:nvSpPr>
        <p:spPr>
          <a:xfrm>
            <a:off x="2335500" y="585275"/>
            <a:ext cx="6561300" cy="4031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457200" lvl="0" indent="-355600" algn="just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Times New Roman"/>
              <a:buAutoNum type="arabicPeriod" startAt="2"/>
            </a:pPr>
            <a:r>
              <a:rPr lang="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Заповняємо, за наявності, наступні необов'язкові поля:  </a:t>
            </a:r>
            <a:r>
              <a:rPr lang="ru" sz="20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“Main area” </a:t>
            </a:r>
            <a:r>
              <a:rPr lang="ru" sz="2000" i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(Головна галузь досліджень)</a:t>
            </a:r>
            <a:r>
              <a:rPr lang="ru" sz="20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“Subarea” (</a:t>
            </a:r>
            <a:r>
              <a:rPr lang="ru" sz="2000" i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галузь досліджень)</a:t>
            </a:r>
            <a:r>
              <a:rPr lang="ru" sz="20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“Year” </a:t>
            </a:r>
            <a:r>
              <a:rPr lang="ru" sz="2000" i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(рік публікації)</a:t>
            </a:r>
            <a:r>
              <a:rPr lang="ru" sz="20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</a:t>
            </a:r>
            <a:r>
              <a:rPr lang="ru" sz="20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“Source type” </a:t>
            </a:r>
            <a:r>
              <a:rPr lang="ru" sz="2000" i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(тип джерела)</a:t>
            </a:r>
            <a:r>
              <a:rPr lang="ru" sz="20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“Minimum number of publications” </a:t>
            </a:r>
            <a:r>
              <a:rPr lang="ru" sz="2000" i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(кількість документів).</a:t>
            </a:r>
          </a:p>
          <a:p>
            <a:pPr marL="457200" lvl="0" indent="-355600" algn="just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Times New Roman"/>
              <a:buAutoNum type="arabicPeriod" startAt="2"/>
            </a:pPr>
            <a:r>
              <a:rPr lang="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Заповняємо обов'язкові поля: </a:t>
            </a:r>
            <a:r>
              <a:rPr lang="ru" sz="20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“Search for” </a:t>
            </a:r>
            <a:r>
              <a:rPr lang="ru" sz="2000" i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(шукати)</a:t>
            </a:r>
            <a:r>
              <a:rPr lang="ru" sz="20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</a:t>
            </a:r>
            <a:r>
              <a:rPr lang="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 основними показниками (</a:t>
            </a:r>
            <a:r>
              <a:rPr lang="ru" sz="20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Title, ISSN</a:t>
            </a:r>
            <a:r>
              <a:rPr lang="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або </a:t>
            </a:r>
            <a:r>
              <a:rPr lang="ru" sz="20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Publisher</a:t>
            </a:r>
            <a:r>
              <a:rPr lang="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). </a:t>
            </a:r>
          </a:p>
          <a:p>
            <a:pPr marL="457200" lvl="0" indent="-355600" algn="just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Times New Roman"/>
              <a:buAutoNum type="arabicPeriod" startAt="2"/>
            </a:pPr>
            <a:r>
              <a:rPr lang="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Заповняємо поле </a:t>
            </a:r>
            <a:r>
              <a:rPr lang="ru" sz="20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“Order by:”</a:t>
            </a:r>
            <a:r>
              <a:rPr lang="ru" sz="2000" i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(відсортувати за)</a:t>
            </a:r>
            <a:r>
              <a:rPr lang="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</a:p>
          <a:p>
            <a:pPr marL="457200" lvl="0" indent="-355600" algn="just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Times New Roman"/>
              <a:buAutoNum type="arabicPeriod" startAt="2"/>
            </a:pPr>
            <a:r>
              <a:rPr lang="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Знаходимо журнал.</a:t>
            </a:r>
          </a:p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  <p:transition spd="slow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5" name="Shape 16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400000">
            <a:off x="-1689150" y="1677350"/>
            <a:ext cx="5157750" cy="1779449"/>
          </a:xfrm>
          <a:prstGeom prst="rect">
            <a:avLst/>
          </a:prstGeom>
          <a:noFill/>
          <a:ln>
            <a:noFill/>
          </a:ln>
        </p:spPr>
      </p:pic>
      <p:sp>
        <p:nvSpPr>
          <p:cNvPr id="166" name="Shape 166"/>
          <p:cNvSpPr txBox="1"/>
          <p:nvPr/>
        </p:nvSpPr>
        <p:spPr>
          <a:xfrm>
            <a:off x="2126975" y="785050"/>
            <a:ext cx="6158400" cy="3600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algn="just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55000"/>
              <a:buFont typeface="Arial"/>
              <a:buNone/>
            </a:pPr>
            <a:r>
              <a:rPr lang="ru" sz="20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Наприклад:</a:t>
            </a:r>
            <a:r>
              <a:rPr lang="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перевіряємо журнал за назвою (</a:t>
            </a:r>
            <a:r>
              <a:rPr lang="ru" sz="20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Title)</a:t>
            </a:r>
            <a:r>
              <a:rPr lang="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“</a:t>
            </a:r>
            <a:r>
              <a:rPr lang="ru" sz="20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Functional Materials</a:t>
            </a:r>
            <a:r>
              <a:rPr lang="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”:</a:t>
            </a:r>
          </a:p>
          <a:p>
            <a:pPr lvl="0" algn="just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55600" algn="just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Times New Roman"/>
              <a:buChar char="●"/>
            </a:pPr>
            <a:r>
              <a:rPr lang="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 діалогове вікно </a:t>
            </a:r>
            <a:r>
              <a:rPr lang="ru" sz="20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“Search for” </a:t>
            </a:r>
            <a:r>
              <a:rPr lang="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введіть назву журналу “</a:t>
            </a:r>
            <a:r>
              <a:rPr lang="ru" sz="20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Functional Materials</a:t>
            </a:r>
            <a:r>
              <a:rPr lang="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”;</a:t>
            </a:r>
          </a:p>
          <a:p>
            <a:pPr marL="457200" lvl="0" indent="-355600" algn="just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Times New Roman"/>
              <a:buChar char="●"/>
            </a:pPr>
            <a:r>
              <a:rPr lang="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виберіть параметр </a:t>
            </a:r>
            <a:r>
              <a:rPr lang="ru" sz="20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Title</a:t>
            </a:r>
            <a:r>
              <a:rPr lang="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;</a:t>
            </a:r>
          </a:p>
          <a:p>
            <a:pPr marL="457200" lvl="0" indent="-355600" algn="just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Times New Roman"/>
              <a:buChar char="●"/>
            </a:pPr>
            <a:r>
              <a:rPr lang="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 діалогове вікно </a:t>
            </a:r>
            <a:r>
              <a:rPr lang="ru" sz="20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“Source type:” </a:t>
            </a:r>
            <a:r>
              <a:rPr lang="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введіть слово </a:t>
            </a:r>
            <a:r>
              <a:rPr lang="ru" sz="20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“Journals”</a:t>
            </a:r>
            <a:r>
              <a:rPr lang="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;</a:t>
            </a:r>
          </a:p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  <p:transition spd="slow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1" name="Shape 17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400000">
            <a:off x="-1689150" y="1677350"/>
            <a:ext cx="5157750" cy="17794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72" name="Shape 17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501750" y="541625"/>
            <a:ext cx="5734050" cy="2847975"/>
          </a:xfrm>
          <a:prstGeom prst="rect">
            <a:avLst/>
          </a:prstGeom>
          <a:noFill/>
          <a:ln>
            <a:noFill/>
          </a:ln>
        </p:spPr>
      </p:pic>
      <p:sp>
        <p:nvSpPr>
          <p:cNvPr id="173" name="Shape 173"/>
          <p:cNvSpPr txBox="1"/>
          <p:nvPr/>
        </p:nvSpPr>
        <p:spPr>
          <a:xfrm>
            <a:off x="2391100" y="4005000"/>
            <a:ext cx="5844600" cy="8757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457200" lvl="0" indent="-355600" algn="just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Times New Roman"/>
              <a:buChar char="●"/>
            </a:pPr>
            <a:r>
              <a:rPr lang="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знаходимо журнал “</a:t>
            </a:r>
            <a:r>
              <a:rPr lang="ru" sz="20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Functional Materials” </a:t>
            </a:r>
            <a:r>
              <a:rPr lang="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Ukraine </a:t>
            </a:r>
            <a:r>
              <a:rPr lang="ru" sz="2000" b="1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</a:p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  <p:transition spd="slow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8" name="Shape 17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400000">
            <a:off x="-1689150" y="1677350"/>
            <a:ext cx="5157750" cy="1779449"/>
          </a:xfrm>
          <a:prstGeom prst="rect">
            <a:avLst/>
          </a:prstGeom>
          <a:noFill/>
          <a:ln>
            <a:noFill/>
          </a:ln>
        </p:spPr>
      </p:pic>
      <p:sp>
        <p:nvSpPr>
          <p:cNvPr id="179" name="Shape 179"/>
          <p:cNvSpPr txBox="1"/>
          <p:nvPr/>
        </p:nvSpPr>
        <p:spPr>
          <a:xfrm>
            <a:off x="2446375" y="3629650"/>
            <a:ext cx="5844600" cy="12081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algn="just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55000"/>
              <a:buFont typeface="Arial"/>
              <a:buNone/>
            </a:pPr>
            <a:r>
              <a:rPr lang="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Перевіряємо журнал за </a:t>
            </a:r>
            <a:r>
              <a:rPr lang="ru" sz="20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ISSN</a:t>
            </a:r>
            <a:r>
              <a:rPr lang="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та </a:t>
            </a:r>
            <a:r>
              <a:rPr lang="ru" sz="20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Publisher</a:t>
            </a:r>
            <a:r>
              <a:rPr lang="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аналогічною схемою.</a:t>
            </a:r>
          </a:p>
          <a:p>
            <a:pPr lvl="0" algn="just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55000"/>
              <a:buFont typeface="Arial"/>
              <a:buNone/>
            </a:pPr>
            <a:r>
              <a:rPr lang="ru" sz="2000" i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</a:t>
            </a:r>
            <a:r>
              <a:rPr lang="ru" sz="2000" b="1" i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Важливо </a:t>
            </a:r>
            <a:r>
              <a:rPr lang="ru" sz="2000" i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що </a:t>
            </a:r>
            <a:r>
              <a:rPr lang="ru" sz="2000" b="1" i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ISSN</a:t>
            </a:r>
            <a:r>
              <a:rPr lang="ru" sz="2000" i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пишемо без дефісу)</a:t>
            </a:r>
          </a:p>
          <a:p>
            <a:pPr lvl="0" rtl="0">
              <a:spcBef>
                <a:spcPts val="0"/>
              </a:spcBef>
              <a:buNone/>
            </a:pP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80" name="Shape 18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446375" y="347025"/>
            <a:ext cx="5734050" cy="3009900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pic>
    </p:spTree>
  </p:cSld>
  <p:clrMapOvr>
    <a:masterClrMapping/>
  </p:clrMapOvr>
  <p:transition spd="slow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5" name="Shape 18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400000">
            <a:off x="-1689150" y="1677350"/>
            <a:ext cx="5157750" cy="17794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86" name="Shape 18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543675" y="805750"/>
            <a:ext cx="5734050" cy="3343275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pic>
    </p:spTree>
  </p:cSld>
  <p:clrMapOvr>
    <a:masterClrMapping/>
  </p:clrMapOvr>
  <p:transition spd="slow"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1" name="Shape 19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400000">
            <a:off x="-1689150" y="1677350"/>
            <a:ext cx="5157750" cy="17794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92" name="Shape 19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321025" y="277500"/>
            <a:ext cx="5734050" cy="3133725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193" name="Shape 193"/>
          <p:cNvSpPr txBox="1"/>
          <p:nvPr/>
        </p:nvSpPr>
        <p:spPr>
          <a:xfrm>
            <a:off x="2154800" y="3657475"/>
            <a:ext cx="6269400" cy="11955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algn="just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55000"/>
              <a:buFont typeface="Arial"/>
              <a:buNone/>
            </a:pPr>
            <a:r>
              <a:rPr lang="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Знаходимо журнал “</a:t>
            </a:r>
            <a:r>
              <a:rPr lang="ru" sz="20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Functional Materials”, </a:t>
            </a:r>
            <a:r>
              <a:rPr lang="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 потреби,</a:t>
            </a:r>
            <a:r>
              <a:rPr lang="ru" sz="20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аналізуємо його наукометричні показники</a:t>
            </a:r>
            <a:r>
              <a:rPr lang="ru" sz="20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(SNIP = 0,66, IPP=0,38, P=266)</a:t>
            </a:r>
          </a:p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  <p:transition spd="slow"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8" name="Shape 19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400000">
            <a:off x="-1689150" y="1677350"/>
            <a:ext cx="5157750" cy="1779449"/>
          </a:xfrm>
          <a:prstGeom prst="rect">
            <a:avLst/>
          </a:prstGeom>
          <a:noFill/>
          <a:ln>
            <a:noFill/>
          </a:ln>
        </p:spPr>
      </p:pic>
      <p:sp>
        <p:nvSpPr>
          <p:cNvPr id="199" name="Shape 199"/>
          <p:cNvSpPr txBox="1"/>
          <p:nvPr/>
        </p:nvSpPr>
        <p:spPr>
          <a:xfrm>
            <a:off x="2293800" y="237750"/>
            <a:ext cx="5630100" cy="4462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algn="ctr" rtl="0">
              <a:lnSpc>
                <a:spcPct val="115000"/>
              </a:lnSpc>
              <a:spcBef>
                <a:spcPts val="0"/>
              </a:spcBef>
              <a:buNone/>
            </a:pPr>
            <a:r>
              <a:rPr lang="ru" sz="24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Інструкція щодо перевірки індексації наукових журналів у базі даних рефератів та цитування рецензованої літератури Scopus</a:t>
            </a:r>
          </a:p>
          <a:p>
            <a:pPr lvl="0" algn="r" rtl="0">
              <a:lnSpc>
                <a:spcPct val="115000"/>
              </a:lnSpc>
              <a:spcBef>
                <a:spcPts val="0"/>
              </a:spcBef>
              <a:buNone/>
            </a:pPr>
            <a:r>
              <a:rPr lang="ru" sz="1200" i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(враховуючи, що україномовна сторінка сайту поки що </a:t>
            </a:r>
            <a:br>
              <a:rPr lang="ru" sz="1200" i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ru" sz="1200" i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 розробці, користуємося російским варіантом)</a:t>
            </a:r>
          </a:p>
          <a:p>
            <a:pPr lvl="0" algn="ctr" rtl="0">
              <a:lnSpc>
                <a:spcPct val="115000"/>
              </a:lnSpc>
              <a:spcBef>
                <a:spcPts val="0"/>
              </a:spcBef>
              <a:buNone/>
            </a:pPr>
            <a:endParaRPr sz="1800" b="1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42900" algn="just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Times New Roman"/>
              <a:buAutoNum type="arabicPeriod"/>
            </a:pP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Заходимо на офіціальній сайт “Elsevier” за посиланням: </a:t>
            </a:r>
          </a:p>
          <a:p>
            <a:pPr lvl="0" algn="just" rtl="0">
              <a:lnSpc>
                <a:spcPct val="115000"/>
              </a:lnSpc>
              <a:spcBef>
                <a:spcPts val="0"/>
              </a:spcBef>
              <a:buNone/>
            </a:pPr>
            <a:r>
              <a:rPr lang="ru" sz="1800" u="sng">
                <a:solidFill>
                  <a:srgbClr val="1155CC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4"/>
              </a:rPr>
              <a:t>http://elsevierscience.ru</a:t>
            </a: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</a:p>
          <a:p>
            <a:pPr marL="457200" lvl="0" indent="-342900" algn="just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Times New Roman"/>
              <a:buAutoNum type="arabicPeriod" startAt="2"/>
            </a:pP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Переходимо в розділ “Продукты”.</a:t>
            </a:r>
          </a:p>
          <a:p>
            <a:pPr marL="457200" lvl="0" indent="-342900" algn="just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Times New Roman"/>
              <a:buAutoNum type="arabicPeriod" startAt="2"/>
            </a:pP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Знаходимо розділ: “ </a:t>
            </a:r>
            <a:r>
              <a:rPr lang="ru" sz="18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Scopus”</a:t>
            </a: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</a:p>
          <a:p>
            <a:pPr lvl="0" algn="ctr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endParaRPr sz="1800" b="1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  <p:transition spd="slow"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" name="Shape 20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400000">
            <a:off x="-1689150" y="1677350"/>
            <a:ext cx="5157750" cy="1779449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" name="Shape 205"/>
          <p:cNvPicPr preferRelativeResize="0"/>
          <p:nvPr/>
        </p:nvPicPr>
        <p:blipFill rotWithShape="1">
          <a:blip r:embed="rId4">
            <a:alphaModFix/>
          </a:blip>
          <a:srcRect b="3642"/>
          <a:stretch/>
        </p:blipFill>
        <p:spPr>
          <a:xfrm>
            <a:off x="2619375" y="809625"/>
            <a:ext cx="5734050" cy="3524250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pic>
    </p:spTree>
  </p:cSld>
  <p:clrMapOvr>
    <a:masterClrMapping/>
  </p:clrMapOvr>
  <p:transition spd="slow"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0" name="Shape 21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400000">
            <a:off x="-1689150" y="1677350"/>
            <a:ext cx="5157750" cy="1779449"/>
          </a:xfrm>
          <a:prstGeom prst="rect">
            <a:avLst/>
          </a:prstGeom>
          <a:noFill/>
          <a:ln>
            <a:noFill/>
          </a:ln>
        </p:spPr>
      </p:pic>
      <p:sp>
        <p:nvSpPr>
          <p:cNvPr id="211" name="Shape 211"/>
          <p:cNvSpPr txBox="1"/>
          <p:nvPr/>
        </p:nvSpPr>
        <p:spPr>
          <a:xfrm>
            <a:off x="2099175" y="209950"/>
            <a:ext cx="6895200" cy="10287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457200" lvl="0" indent="-342900" algn="just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Times New Roman"/>
              <a:buAutoNum type="arabicPeriod" startAt="4"/>
            </a:pP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Завантажуємо файл  “</a:t>
            </a:r>
            <a:r>
              <a:rPr lang="ru" sz="18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title_list.xlsx</a:t>
            </a: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” у розділі “</a:t>
            </a:r>
            <a:r>
              <a:rPr lang="ru" sz="18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Список журналов, индексируемых в Scopus</a:t>
            </a: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”</a:t>
            </a:r>
          </a:p>
          <a:p>
            <a:pPr lvl="0">
              <a:spcBef>
                <a:spcPts val="0"/>
              </a:spcBef>
              <a:buNone/>
            </a:pPr>
            <a:endParaRPr/>
          </a:p>
        </p:txBody>
      </p:sp>
      <p:pic>
        <p:nvPicPr>
          <p:cNvPr id="212" name="Shape 21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598525" y="1690687"/>
            <a:ext cx="5734050" cy="2371725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pic>
    </p:spTree>
  </p:cSld>
  <p:clrMapOvr>
    <a:masterClrMapping/>
  </p:clrMapOvr>
  <p:transition spd="slow"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7" name="Shape 2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400000">
            <a:off x="-1689150" y="1677350"/>
            <a:ext cx="5157750" cy="1779449"/>
          </a:xfrm>
          <a:prstGeom prst="rect">
            <a:avLst/>
          </a:prstGeom>
          <a:noFill/>
          <a:ln>
            <a:noFill/>
          </a:ln>
        </p:spPr>
      </p:pic>
      <p:sp>
        <p:nvSpPr>
          <p:cNvPr id="218" name="Shape 218"/>
          <p:cNvSpPr txBox="1"/>
          <p:nvPr/>
        </p:nvSpPr>
        <p:spPr>
          <a:xfrm>
            <a:off x="2266000" y="688250"/>
            <a:ext cx="6533700" cy="34197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457200" lvl="0" indent="-228600" algn="just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Font typeface="Times New Roman"/>
              <a:buAutoNum type="arabicPeriod" startAt="5"/>
            </a:pPr>
            <a:r>
              <a:rPr lang="ru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</a:t>
            </a: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дійснюємо перевірку журнала за основними показниками (Title, Print-ISSN, E-ISSN, SNIP, SJR, та інші) стандартними методами роботи з xls - файлами (пошук за полями Ctrl+F).</a:t>
            </a:r>
          </a:p>
          <a:p>
            <a:pPr lvl="0" algn="just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61111"/>
              <a:buFont typeface="Arial"/>
              <a:buNone/>
            </a:pP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</a:p>
          <a:p>
            <a:pPr lvl="0" algn="just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61111"/>
              <a:buFont typeface="Arial"/>
              <a:buNone/>
            </a:pPr>
            <a:r>
              <a:rPr lang="ru" sz="18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Наприклад:</a:t>
            </a: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перевіряємо журнал за назвою </a:t>
            </a:r>
            <a:r>
              <a:rPr lang="ru" sz="18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“Functional Materials”</a:t>
            </a: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</a:p>
          <a:p>
            <a:pPr lvl="0" algn="just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42900" algn="just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Times New Roman"/>
              <a:buChar char="●"/>
            </a:pP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Набираємо Ctrl+F , далі у діалогове вікно введіть назву журналу “</a:t>
            </a:r>
            <a:r>
              <a:rPr lang="ru" sz="18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Functional Materials</a:t>
            </a: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”</a:t>
            </a:r>
          </a:p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  <p:transition spd="slow"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3" name="Shape 2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400000">
            <a:off x="-1689150" y="1677350"/>
            <a:ext cx="5157750" cy="1779449"/>
          </a:xfrm>
          <a:prstGeom prst="rect">
            <a:avLst/>
          </a:prstGeom>
          <a:noFill/>
          <a:ln>
            <a:noFill/>
          </a:ln>
        </p:spPr>
      </p:pic>
      <p:pic>
        <p:nvPicPr>
          <p:cNvPr id="224" name="Shape 2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539075" y="442900"/>
            <a:ext cx="5734050" cy="2428875"/>
          </a:xfrm>
          <a:prstGeom prst="rect">
            <a:avLst/>
          </a:prstGeom>
          <a:noFill/>
          <a:ln>
            <a:noFill/>
          </a:ln>
        </p:spPr>
      </p:pic>
      <p:sp>
        <p:nvSpPr>
          <p:cNvPr id="225" name="Shape 225"/>
          <p:cNvSpPr txBox="1"/>
          <p:nvPr/>
        </p:nvSpPr>
        <p:spPr>
          <a:xfrm>
            <a:off x="2460625" y="3587975"/>
            <a:ext cx="6311100" cy="11817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457200" lvl="0" indent="-342900" algn="just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Times New Roman"/>
              <a:buChar char="●"/>
            </a:pP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Знаходимо журнал у файлі</a:t>
            </a:r>
          </a:p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  <p:transition spd="slow"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0" name="Shape 2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400000">
            <a:off x="-1689150" y="1677350"/>
            <a:ext cx="5157750" cy="1779449"/>
          </a:xfrm>
          <a:prstGeom prst="rect">
            <a:avLst/>
          </a:prstGeom>
          <a:noFill/>
          <a:ln>
            <a:noFill/>
          </a:ln>
        </p:spPr>
      </p:pic>
      <p:pic>
        <p:nvPicPr>
          <p:cNvPr id="231" name="Shape 23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098975" y="318700"/>
            <a:ext cx="4876800" cy="2752725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232" name="Shape 232"/>
          <p:cNvSpPr txBox="1"/>
          <p:nvPr/>
        </p:nvSpPr>
        <p:spPr>
          <a:xfrm>
            <a:off x="2266000" y="3699175"/>
            <a:ext cx="6339000" cy="973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algn="just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61111"/>
              <a:buFont typeface="Arial"/>
              <a:buNone/>
            </a:pP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Знаходимо журнал “</a:t>
            </a:r>
            <a:r>
              <a:rPr lang="ru" sz="18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Functional Materials”, </a:t>
            </a: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 потреби,</a:t>
            </a:r>
            <a:r>
              <a:rPr lang="ru" sz="18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аналізуємо його наукометричні показники SNIP, SJR, та інші.</a:t>
            </a:r>
          </a:p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  <p:transition spd="slow"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7" name="Shape 23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400000">
            <a:off x="-1689150" y="1677350"/>
            <a:ext cx="5157750" cy="1779449"/>
          </a:xfrm>
          <a:prstGeom prst="rect">
            <a:avLst/>
          </a:prstGeom>
          <a:noFill/>
          <a:ln>
            <a:noFill/>
          </a:ln>
        </p:spPr>
      </p:pic>
      <p:sp>
        <p:nvSpPr>
          <p:cNvPr id="238" name="Shape 238"/>
          <p:cNvSpPr txBox="1"/>
          <p:nvPr/>
        </p:nvSpPr>
        <p:spPr>
          <a:xfrm>
            <a:off x="2293800" y="618750"/>
            <a:ext cx="6408600" cy="3878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algn="ctr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45833"/>
              <a:buFont typeface="Arial"/>
              <a:buNone/>
            </a:pPr>
            <a:r>
              <a:rPr lang="ru" sz="24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Інструкція щодо перевірки індексації наукових журналів у базі даних рефератів та цитування рецензованої літератури Scopus</a:t>
            </a:r>
          </a:p>
          <a:p>
            <a:pPr lvl="0" algn="ctr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45833"/>
              <a:buFont typeface="Arial"/>
              <a:buNone/>
            </a:pPr>
            <a:r>
              <a:rPr lang="ru" sz="24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 допомогою сайту SJR</a:t>
            </a:r>
            <a:r>
              <a:rPr lang="ru" sz="2400" b="1" i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( SCImago Journal &amp; Country Rank)</a:t>
            </a:r>
          </a:p>
          <a:p>
            <a:pPr lvl="0" algn="ctr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endParaRPr b="1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42900" algn="just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Times New Roman"/>
              <a:buAutoNum type="arabicPeriod"/>
            </a:pP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Заходимо на сайт “SJR” за посиланням: </a:t>
            </a:r>
            <a:r>
              <a:rPr lang="ru" sz="1800" u="sng">
                <a:solidFill>
                  <a:srgbClr val="1155CC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4"/>
              </a:rPr>
              <a:t>http://www.scimagojr.com/</a:t>
            </a: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</a:p>
          <a:p>
            <a:pPr marL="457200" lvl="0" indent="-342900" algn="just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Times New Roman"/>
              <a:buAutoNum type="arabicPeriod" startAt="2"/>
            </a:pP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Переходимо в розділ “</a:t>
            </a:r>
            <a:r>
              <a:rPr lang="ru" sz="18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Journal Search</a:t>
            </a: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”.</a:t>
            </a:r>
          </a:p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  <p:transition spd="slow"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3" name="Shape 24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400000">
            <a:off x="-1689150" y="1677350"/>
            <a:ext cx="5157750" cy="1779449"/>
          </a:xfrm>
          <a:prstGeom prst="rect">
            <a:avLst/>
          </a:prstGeom>
          <a:noFill/>
          <a:ln>
            <a:noFill/>
          </a:ln>
        </p:spPr>
      </p:pic>
      <p:pic>
        <p:nvPicPr>
          <p:cNvPr id="244" name="Shape 24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466975" y="685800"/>
            <a:ext cx="5734050" cy="1409700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245" name="Shape 245"/>
          <p:cNvSpPr txBox="1"/>
          <p:nvPr/>
        </p:nvSpPr>
        <p:spPr>
          <a:xfrm>
            <a:off x="2405025" y="2888550"/>
            <a:ext cx="6380700" cy="1618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457200" lvl="0" indent="-342900" algn="just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Times New Roman"/>
              <a:buAutoNum type="arabicPeriod" startAt="3"/>
            </a:pP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Здійснюємо перевірку журнала за основними показниками </a:t>
            </a:r>
            <a:r>
              <a:rPr lang="ru" sz="18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(Title, ISSN, Publisher)</a:t>
            </a: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</a:p>
          <a:p>
            <a:pPr marL="457200" lvl="0" indent="-342900" algn="just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Times New Roman"/>
              <a:buAutoNum type="arabicPeriod" startAt="3"/>
            </a:pP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Знаходимо журнал.</a:t>
            </a:r>
          </a:p>
          <a:p>
            <a:pPr lvl="0" algn="just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  <p:transition spd="slow">
    <p:fad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0" name="Shape 25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400000">
            <a:off x="-1689150" y="1677350"/>
            <a:ext cx="5157750" cy="1779449"/>
          </a:xfrm>
          <a:prstGeom prst="rect">
            <a:avLst/>
          </a:prstGeom>
          <a:noFill/>
          <a:ln>
            <a:noFill/>
          </a:ln>
        </p:spPr>
      </p:pic>
      <p:sp>
        <p:nvSpPr>
          <p:cNvPr id="251" name="Shape 251"/>
          <p:cNvSpPr txBox="1"/>
          <p:nvPr/>
        </p:nvSpPr>
        <p:spPr>
          <a:xfrm>
            <a:off x="2266000" y="1124350"/>
            <a:ext cx="6311100" cy="2613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algn="just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61111"/>
              <a:buFont typeface="Arial"/>
              <a:buNone/>
            </a:pPr>
            <a:r>
              <a:rPr lang="ru" sz="18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Наприклад:</a:t>
            </a: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перевіряємо журнал за назвою (</a:t>
            </a:r>
            <a:r>
              <a:rPr lang="ru" sz="18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Title)</a:t>
            </a: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“</a:t>
            </a:r>
            <a:r>
              <a:rPr lang="ru" sz="18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Functional Materials</a:t>
            </a: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”:</a:t>
            </a:r>
          </a:p>
          <a:p>
            <a:pPr lvl="0" algn="just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42900" algn="just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Times New Roman"/>
              <a:buChar char="●"/>
            </a:pP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 діалогове вікно введіть назву журналу “</a:t>
            </a:r>
            <a:r>
              <a:rPr lang="ru" sz="18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Functional Materials</a:t>
            </a: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”;</a:t>
            </a:r>
          </a:p>
          <a:p>
            <a:pPr marL="457200" lvl="0" indent="-342900" algn="just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Times New Roman"/>
              <a:buChar char="●"/>
            </a:pP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виберіть параметр </a:t>
            </a:r>
            <a:r>
              <a:rPr lang="ru" sz="18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Title</a:t>
            </a: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;</a:t>
            </a:r>
          </a:p>
          <a:p>
            <a:pPr marL="457200" lvl="0" indent="-342900" algn="just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Times New Roman"/>
              <a:buChar char="●"/>
            </a:pP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знаходимо журнал “</a:t>
            </a:r>
            <a:r>
              <a:rPr lang="ru" sz="18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Functional Materials” </a:t>
            </a: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Ukraine </a:t>
            </a:r>
            <a:r>
              <a:rPr lang="ru" sz="1800" b="1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</a:p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  <p:transition spd="slow">
    <p:fad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" name="Shape 25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400000">
            <a:off x="-1689150" y="1677350"/>
            <a:ext cx="5157750" cy="1779449"/>
          </a:xfrm>
          <a:prstGeom prst="rect">
            <a:avLst/>
          </a:prstGeom>
          <a:noFill/>
          <a:ln>
            <a:noFill/>
          </a:ln>
        </p:spPr>
      </p:pic>
      <p:pic>
        <p:nvPicPr>
          <p:cNvPr id="257" name="Shape 25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667000" y="381000"/>
            <a:ext cx="5734050" cy="2619375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258" name="Shape 258"/>
          <p:cNvSpPr txBox="1"/>
          <p:nvPr/>
        </p:nvSpPr>
        <p:spPr>
          <a:xfrm>
            <a:off x="2168700" y="3643575"/>
            <a:ext cx="6450000" cy="1223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algn="just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61111"/>
              <a:buFont typeface="Arial"/>
              <a:buNone/>
            </a:pP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Перевіряємо журнал за </a:t>
            </a:r>
            <a:r>
              <a:rPr lang="ru" sz="18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ISSN</a:t>
            </a: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та </a:t>
            </a:r>
            <a:r>
              <a:rPr lang="ru" sz="18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Publisher</a:t>
            </a: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аналогічною схемою.</a:t>
            </a:r>
          </a:p>
          <a:p>
            <a:pPr lvl="0" algn="just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61111"/>
              <a:buFont typeface="Arial"/>
              <a:buNone/>
            </a:pPr>
            <a:r>
              <a:rPr lang="ru" sz="1800" i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</a:t>
            </a:r>
            <a:r>
              <a:rPr lang="ru" sz="1800" b="1" i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Важливо </a:t>
            </a:r>
            <a:r>
              <a:rPr lang="ru" sz="1800" i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що </a:t>
            </a:r>
            <a:r>
              <a:rPr lang="ru" sz="1800" b="1" i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ISSN</a:t>
            </a:r>
            <a:r>
              <a:rPr lang="ru" sz="1800" i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пишемо без дефісу)</a:t>
            </a:r>
          </a:p>
        </p:txBody>
      </p:sp>
    </p:spTree>
  </p:cSld>
  <p:clrMapOvr>
    <a:masterClrMapping/>
  </p:clrMapOvr>
  <p:transition spd="slow">
    <p:fad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3" name="Shape 26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400000">
            <a:off x="-1689150" y="1677350"/>
            <a:ext cx="5157750" cy="1779449"/>
          </a:xfrm>
          <a:prstGeom prst="rect">
            <a:avLst/>
          </a:prstGeom>
          <a:noFill/>
          <a:ln>
            <a:noFill/>
          </a:ln>
        </p:spPr>
      </p:pic>
      <p:pic>
        <p:nvPicPr>
          <p:cNvPr id="264" name="Shape 264"/>
          <p:cNvPicPr preferRelativeResize="0"/>
          <p:nvPr/>
        </p:nvPicPr>
        <p:blipFill rotWithShape="1">
          <a:blip r:embed="rId4">
            <a:alphaModFix/>
          </a:blip>
          <a:srcRect l="20432" t="14361"/>
          <a:stretch/>
        </p:blipFill>
        <p:spPr>
          <a:xfrm>
            <a:off x="3157787" y="690675"/>
            <a:ext cx="4562475" cy="3067050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pic>
    </p:spTree>
  </p:cSld>
  <p:clrMapOvr>
    <a:masterClrMapping/>
  </p:clrMapOvr>
  <p:transition spd="slow">
    <p:fad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9" name="Shape 26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400000">
            <a:off x="-1689150" y="1677350"/>
            <a:ext cx="5157750" cy="1779449"/>
          </a:xfrm>
          <a:prstGeom prst="rect">
            <a:avLst/>
          </a:prstGeom>
          <a:noFill/>
          <a:ln>
            <a:noFill/>
          </a:ln>
        </p:spPr>
      </p:pic>
      <p:pic>
        <p:nvPicPr>
          <p:cNvPr id="270" name="Shape 27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766375" y="1025600"/>
            <a:ext cx="5734050" cy="2657475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pic>
    </p:spTree>
  </p:cSld>
  <p:clrMapOvr>
    <a:masterClrMapping/>
  </p:clrMapOvr>
  <p:transition spd="slow">
    <p:fad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5" name="Shape 27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400000">
            <a:off x="-1689150" y="1677350"/>
            <a:ext cx="5157750" cy="1779449"/>
          </a:xfrm>
          <a:prstGeom prst="rect">
            <a:avLst/>
          </a:prstGeom>
          <a:noFill/>
          <a:ln>
            <a:noFill/>
          </a:ln>
        </p:spPr>
      </p:pic>
      <p:sp>
        <p:nvSpPr>
          <p:cNvPr id="276" name="Shape 276"/>
          <p:cNvSpPr txBox="1"/>
          <p:nvPr/>
        </p:nvSpPr>
        <p:spPr>
          <a:xfrm>
            <a:off x="2279900" y="348950"/>
            <a:ext cx="6519600" cy="123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algn="just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rPr lang="ru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</a:t>
            </a: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находимо журнал “</a:t>
            </a:r>
            <a:r>
              <a:rPr lang="ru" sz="18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Functional Materials”, </a:t>
            </a: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 потреби,</a:t>
            </a:r>
            <a:r>
              <a:rPr lang="ru" sz="18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аналізуємо його наукометричні показники (</a:t>
            </a:r>
            <a:r>
              <a:rPr lang="ru" sz="18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SJR, Cites per doc, Total cites </a:t>
            </a: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та інші).</a:t>
            </a:r>
          </a:p>
          <a:p>
            <a:pPr lvl="0">
              <a:spcBef>
                <a:spcPts val="0"/>
              </a:spcBef>
              <a:buNone/>
            </a:pPr>
            <a:endParaRPr/>
          </a:p>
        </p:txBody>
      </p:sp>
      <p:pic>
        <p:nvPicPr>
          <p:cNvPr id="277" name="Shape 277"/>
          <p:cNvPicPr preferRelativeResize="0"/>
          <p:nvPr/>
        </p:nvPicPr>
        <p:blipFill rotWithShape="1">
          <a:blip r:embed="rId4">
            <a:alphaModFix/>
          </a:blip>
          <a:srcRect b="11870"/>
          <a:stretch/>
        </p:blipFill>
        <p:spPr>
          <a:xfrm>
            <a:off x="3795150" y="2104575"/>
            <a:ext cx="2863675" cy="2523699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pic>
    </p:spTree>
  </p:cSld>
  <p:clrMapOvr>
    <a:masterClrMapping/>
  </p:clrMapOvr>
  <p:transition spd="slow">
    <p:fad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2" name="Shape 28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400000">
            <a:off x="-1689150" y="1677350"/>
            <a:ext cx="5157750" cy="1779449"/>
          </a:xfrm>
          <a:prstGeom prst="rect">
            <a:avLst/>
          </a:prstGeom>
          <a:noFill/>
          <a:ln>
            <a:noFill/>
          </a:ln>
        </p:spPr>
      </p:pic>
      <p:sp>
        <p:nvSpPr>
          <p:cNvPr id="283" name="Shape 283"/>
          <p:cNvSpPr txBox="1"/>
          <p:nvPr/>
        </p:nvSpPr>
        <p:spPr>
          <a:xfrm>
            <a:off x="2231000" y="480250"/>
            <a:ext cx="6394500" cy="4031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algn="ctr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45833"/>
              <a:buFont typeface="Arial"/>
              <a:buNone/>
            </a:pPr>
            <a:r>
              <a:rPr lang="ru" sz="24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Інструкція щодо перевірки індексації наукових журналів у базі даних рефератів та цитування рецензованої літератури Scopus</a:t>
            </a:r>
          </a:p>
          <a:p>
            <a:pPr lvl="0" algn="ctr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45833"/>
              <a:buFont typeface="Arial"/>
              <a:buNone/>
            </a:pPr>
            <a:r>
              <a:rPr lang="ru" sz="24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 допомогою сайту SNIP</a:t>
            </a:r>
            <a:r>
              <a:rPr lang="ru" sz="2400" b="1" i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(Source Normalized Impact per Paper)</a:t>
            </a:r>
          </a:p>
          <a:p>
            <a:pPr lvl="0" algn="ctr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endParaRPr b="1" i="1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42900" algn="just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Times New Roman"/>
              <a:buAutoNum type="arabicPeriod"/>
            </a:pP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Заходимо на сайт </a:t>
            </a:r>
            <a:r>
              <a:rPr lang="ru" sz="18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SNIP</a:t>
            </a: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(</a:t>
            </a:r>
            <a:r>
              <a:rPr lang="ru" sz="1800" b="1" i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Source Normalized Impact per Paper) </a:t>
            </a: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 посиланням: </a:t>
            </a:r>
            <a:r>
              <a:rPr lang="ru" sz="1800" u="sng">
                <a:solidFill>
                  <a:srgbClr val="1155CC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4"/>
              </a:rPr>
              <a:t>http://www.journalindicators.com/</a:t>
            </a: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</a:p>
          <a:p>
            <a:pPr marL="457200" lvl="0" indent="-342900" algn="just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Times New Roman"/>
              <a:buAutoNum type="arabicPeriod" startAt="2"/>
            </a:pP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Переходимо в розділ </a:t>
            </a:r>
            <a:r>
              <a:rPr lang="ru" sz="18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“Indicator”</a:t>
            </a:r>
            <a:r>
              <a:rPr lang="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</a:p>
        </p:txBody>
      </p:sp>
    </p:spTree>
  </p:cSld>
  <p:clrMapOvr>
    <a:masterClrMapping/>
  </p:clrMapOvr>
  <p:transition spd="slow">
    <p:fad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8" name="Shape 28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400000">
            <a:off x="-1689150" y="1677350"/>
            <a:ext cx="5157750" cy="1779449"/>
          </a:xfrm>
          <a:prstGeom prst="rect">
            <a:avLst/>
          </a:prstGeom>
          <a:noFill/>
          <a:ln>
            <a:noFill/>
          </a:ln>
        </p:spPr>
      </p:pic>
      <p:pic>
        <p:nvPicPr>
          <p:cNvPr id="289" name="Shape 28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501725" y="472125"/>
            <a:ext cx="5734050" cy="3000375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pic>
    </p:spTree>
  </p:cSld>
  <p:clrMapOvr>
    <a:masterClrMapping/>
  </p:clrMapOvr>
  <p:transition spd="slow">
    <p:fad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4" name="Shape 29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400000">
            <a:off x="-1689150" y="1677350"/>
            <a:ext cx="5157750" cy="1779449"/>
          </a:xfrm>
          <a:prstGeom prst="rect">
            <a:avLst/>
          </a:prstGeom>
          <a:noFill/>
          <a:ln>
            <a:noFill/>
          </a:ln>
        </p:spPr>
      </p:pic>
      <p:sp>
        <p:nvSpPr>
          <p:cNvPr id="295" name="Shape 295"/>
          <p:cNvSpPr txBox="1"/>
          <p:nvPr/>
        </p:nvSpPr>
        <p:spPr>
          <a:xfrm>
            <a:off x="2335500" y="585275"/>
            <a:ext cx="6561300" cy="4031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457200" lvl="0" indent="-355600" algn="just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Times New Roman"/>
              <a:buAutoNum type="arabicPeriod" startAt="2"/>
            </a:pPr>
            <a:r>
              <a:rPr lang="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Заповняємо, за наявності, наступні необов'язкові поля:  </a:t>
            </a:r>
            <a:r>
              <a:rPr lang="ru" sz="20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“Main area” </a:t>
            </a:r>
            <a:r>
              <a:rPr lang="ru" sz="2000" i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(Головна галузь досліджень)</a:t>
            </a:r>
            <a:r>
              <a:rPr lang="ru" sz="20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“Subarea” (</a:t>
            </a:r>
            <a:r>
              <a:rPr lang="ru" sz="2000" i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галузь досліджень)</a:t>
            </a:r>
            <a:r>
              <a:rPr lang="ru" sz="20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“Year” </a:t>
            </a:r>
            <a:r>
              <a:rPr lang="ru" sz="2000" i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(рік публікації)</a:t>
            </a:r>
            <a:r>
              <a:rPr lang="ru" sz="20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</a:t>
            </a:r>
            <a:r>
              <a:rPr lang="ru" sz="20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“Source type” </a:t>
            </a:r>
            <a:r>
              <a:rPr lang="ru" sz="2000" i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(тип джерела)</a:t>
            </a:r>
            <a:r>
              <a:rPr lang="ru" sz="20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“Minimum number of publications” </a:t>
            </a:r>
            <a:r>
              <a:rPr lang="ru" sz="2000" i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(кількість документів).</a:t>
            </a:r>
          </a:p>
          <a:p>
            <a:pPr marL="457200" lvl="0" indent="-355600" algn="just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Times New Roman"/>
              <a:buAutoNum type="arabicPeriod" startAt="2"/>
            </a:pPr>
            <a:r>
              <a:rPr lang="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Заповняємо обов'язкові поля: </a:t>
            </a:r>
            <a:r>
              <a:rPr lang="ru" sz="20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“Search for” </a:t>
            </a:r>
            <a:r>
              <a:rPr lang="ru" sz="2000" i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(шукати)</a:t>
            </a:r>
            <a:r>
              <a:rPr lang="ru" sz="20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</a:t>
            </a:r>
            <a:r>
              <a:rPr lang="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 основними показниками (</a:t>
            </a:r>
            <a:r>
              <a:rPr lang="ru" sz="20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Title, ISSN</a:t>
            </a:r>
            <a:r>
              <a:rPr lang="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або </a:t>
            </a:r>
            <a:r>
              <a:rPr lang="ru" sz="20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Publisher</a:t>
            </a:r>
            <a:r>
              <a:rPr lang="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). </a:t>
            </a:r>
          </a:p>
          <a:p>
            <a:pPr marL="457200" lvl="0" indent="-355600" algn="just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Times New Roman"/>
              <a:buAutoNum type="arabicPeriod" startAt="2"/>
            </a:pPr>
            <a:r>
              <a:rPr lang="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Заповняємо поле </a:t>
            </a:r>
            <a:r>
              <a:rPr lang="ru" sz="20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“Order by:”</a:t>
            </a:r>
            <a:r>
              <a:rPr lang="ru" sz="2000" i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(відсортувати за)</a:t>
            </a:r>
            <a:r>
              <a:rPr lang="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</a:p>
          <a:p>
            <a:pPr marL="457200" lvl="0" indent="-355600" algn="just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Times New Roman"/>
              <a:buAutoNum type="arabicPeriod" startAt="2"/>
            </a:pPr>
            <a:r>
              <a:rPr lang="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Знаходимо журнал.</a:t>
            </a:r>
          </a:p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  <p:transition spd="slow">
    <p:fad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0" name="Shape 30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400000">
            <a:off x="-1689150" y="1677350"/>
            <a:ext cx="5157750" cy="1779449"/>
          </a:xfrm>
          <a:prstGeom prst="rect">
            <a:avLst/>
          </a:prstGeom>
          <a:noFill/>
          <a:ln>
            <a:noFill/>
          </a:ln>
        </p:spPr>
      </p:pic>
      <p:sp>
        <p:nvSpPr>
          <p:cNvPr id="301" name="Shape 301"/>
          <p:cNvSpPr txBox="1"/>
          <p:nvPr/>
        </p:nvSpPr>
        <p:spPr>
          <a:xfrm>
            <a:off x="2126975" y="785050"/>
            <a:ext cx="6158400" cy="3600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algn="just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55000"/>
              <a:buFont typeface="Arial"/>
              <a:buNone/>
            </a:pPr>
            <a:r>
              <a:rPr lang="ru" sz="20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Наприклад:</a:t>
            </a:r>
            <a:r>
              <a:rPr lang="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перевіряємо журнал за назвою (</a:t>
            </a:r>
            <a:r>
              <a:rPr lang="ru" sz="20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Title)</a:t>
            </a:r>
            <a:r>
              <a:rPr lang="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“</a:t>
            </a:r>
            <a:r>
              <a:rPr lang="ru" sz="20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Functional Materials</a:t>
            </a:r>
            <a:r>
              <a:rPr lang="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”:</a:t>
            </a:r>
          </a:p>
          <a:p>
            <a:pPr lvl="0" algn="just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55600" algn="just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Times New Roman"/>
              <a:buChar char="●"/>
            </a:pPr>
            <a:r>
              <a:rPr lang="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 діалогове вікно </a:t>
            </a:r>
            <a:r>
              <a:rPr lang="ru" sz="20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“Search for” </a:t>
            </a:r>
            <a:r>
              <a:rPr lang="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введіть назву журналу “</a:t>
            </a:r>
            <a:r>
              <a:rPr lang="ru" sz="20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Functional Materials</a:t>
            </a:r>
            <a:r>
              <a:rPr lang="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”;</a:t>
            </a:r>
          </a:p>
          <a:p>
            <a:pPr marL="457200" lvl="0" indent="-355600" algn="just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Times New Roman"/>
              <a:buChar char="●"/>
            </a:pPr>
            <a:r>
              <a:rPr lang="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виберіть параметр </a:t>
            </a:r>
            <a:r>
              <a:rPr lang="ru" sz="20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Title</a:t>
            </a:r>
            <a:r>
              <a:rPr lang="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;</a:t>
            </a:r>
          </a:p>
          <a:p>
            <a:pPr marL="457200" lvl="0" indent="-355600" algn="just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Times New Roman"/>
              <a:buChar char="●"/>
            </a:pPr>
            <a:r>
              <a:rPr lang="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 діалогове вікно </a:t>
            </a:r>
            <a:r>
              <a:rPr lang="ru" sz="20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“Source type:” </a:t>
            </a:r>
            <a:r>
              <a:rPr lang="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введіть слово </a:t>
            </a:r>
            <a:r>
              <a:rPr lang="ru" sz="20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“Journals”</a:t>
            </a:r>
            <a:r>
              <a:rPr lang="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;</a:t>
            </a:r>
          </a:p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  <p:transition spd="slow">
    <p:fad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6" name="Shape 30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400000">
            <a:off x="-1689150" y="1677350"/>
            <a:ext cx="5157750" cy="1779449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" name="Shape 30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501750" y="541625"/>
            <a:ext cx="5734050" cy="2847975"/>
          </a:xfrm>
          <a:prstGeom prst="rect">
            <a:avLst/>
          </a:prstGeom>
          <a:noFill/>
          <a:ln>
            <a:noFill/>
          </a:ln>
        </p:spPr>
      </p:pic>
      <p:sp>
        <p:nvSpPr>
          <p:cNvPr id="308" name="Shape 308"/>
          <p:cNvSpPr txBox="1"/>
          <p:nvPr/>
        </p:nvSpPr>
        <p:spPr>
          <a:xfrm>
            <a:off x="2391100" y="4005000"/>
            <a:ext cx="5844600" cy="8757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457200" lvl="0" indent="-355600" algn="just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Times New Roman"/>
              <a:buChar char="●"/>
            </a:pPr>
            <a:r>
              <a:rPr lang="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знаходимо журнал “</a:t>
            </a:r>
            <a:r>
              <a:rPr lang="ru" sz="20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Functional Materials” </a:t>
            </a:r>
            <a:r>
              <a:rPr lang="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Ukraine </a:t>
            </a:r>
            <a:r>
              <a:rPr lang="ru" sz="2000" b="1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</a:p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  <p:transition spd="slow">
    <p:fad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3" name="Shape 3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400000">
            <a:off x="-1689150" y="1677350"/>
            <a:ext cx="5157750" cy="1779449"/>
          </a:xfrm>
          <a:prstGeom prst="rect">
            <a:avLst/>
          </a:prstGeom>
          <a:noFill/>
          <a:ln>
            <a:noFill/>
          </a:ln>
        </p:spPr>
      </p:pic>
      <p:sp>
        <p:nvSpPr>
          <p:cNvPr id="314" name="Shape 314"/>
          <p:cNvSpPr txBox="1"/>
          <p:nvPr/>
        </p:nvSpPr>
        <p:spPr>
          <a:xfrm>
            <a:off x="2446375" y="3629650"/>
            <a:ext cx="5844600" cy="12081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algn="just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55000"/>
              <a:buFont typeface="Arial"/>
              <a:buNone/>
            </a:pPr>
            <a:r>
              <a:rPr lang="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Перевіряємо журнал за </a:t>
            </a:r>
            <a:r>
              <a:rPr lang="ru" sz="20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ISSN</a:t>
            </a:r>
            <a:r>
              <a:rPr lang="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та </a:t>
            </a:r>
            <a:r>
              <a:rPr lang="ru" sz="20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Publisher</a:t>
            </a:r>
            <a:r>
              <a:rPr lang="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аналогічною схемою.</a:t>
            </a:r>
          </a:p>
          <a:p>
            <a:pPr lvl="0" algn="just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55000"/>
              <a:buFont typeface="Arial"/>
              <a:buNone/>
            </a:pPr>
            <a:r>
              <a:rPr lang="ru" sz="2000" i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</a:t>
            </a:r>
            <a:r>
              <a:rPr lang="ru" sz="2000" b="1" i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Важливо </a:t>
            </a:r>
            <a:r>
              <a:rPr lang="ru" sz="2000" i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що </a:t>
            </a:r>
            <a:r>
              <a:rPr lang="ru" sz="2000" b="1" i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ISSN</a:t>
            </a:r>
            <a:r>
              <a:rPr lang="ru" sz="2000" i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пишемо без дефісу)</a:t>
            </a:r>
          </a:p>
          <a:p>
            <a:pPr lvl="0" rtl="0">
              <a:spcBef>
                <a:spcPts val="0"/>
              </a:spcBef>
              <a:buNone/>
            </a:pP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15" name="Shape 3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446375" y="347025"/>
            <a:ext cx="5734050" cy="3009900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pic>
    </p:spTree>
  </p:cSld>
  <p:clrMapOvr>
    <a:masterClrMapping/>
  </p:clrMapOvr>
  <p:transition spd="slow">
    <p:fad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0" name="Shape 3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400000">
            <a:off x="-1689150" y="1677350"/>
            <a:ext cx="5157750" cy="1779449"/>
          </a:xfrm>
          <a:prstGeom prst="rect">
            <a:avLst/>
          </a:prstGeom>
          <a:noFill/>
          <a:ln>
            <a:noFill/>
          </a:ln>
        </p:spPr>
      </p:pic>
      <p:pic>
        <p:nvPicPr>
          <p:cNvPr id="321" name="Shape 3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543675" y="805750"/>
            <a:ext cx="5734050" cy="3343275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pic>
    </p:spTree>
  </p:cSld>
  <p:clrMapOvr>
    <a:masterClrMapping/>
  </p:clrMapOvr>
  <p:transition spd="slow">
    <p:fad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6" name="Shape 3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400000">
            <a:off x="-1689150" y="1677350"/>
            <a:ext cx="5157750" cy="1779449"/>
          </a:xfrm>
          <a:prstGeom prst="rect">
            <a:avLst/>
          </a:prstGeom>
          <a:noFill/>
          <a:ln>
            <a:noFill/>
          </a:ln>
        </p:spPr>
      </p:pic>
      <p:pic>
        <p:nvPicPr>
          <p:cNvPr id="327" name="Shape 3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321025" y="277500"/>
            <a:ext cx="5734050" cy="3133725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328" name="Shape 328"/>
          <p:cNvSpPr txBox="1"/>
          <p:nvPr/>
        </p:nvSpPr>
        <p:spPr>
          <a:xfrm>
            <a:off x="2154800" y="3657475"/>
            <a:ext cx="6269400" cy="11955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algn="just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55000"/>
              <a:buFont typeface="Arial"/>
              <a:buNone/>
            </a:pPr>
            <a:r>
              <a:rPr lang="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Знаходимо журнал “</a:t>
            </a:r>
            <a:r>
              <a:rPr lang="ru" sz="20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Functional Materials”, </a:t>
            </a:r>
            <a:r>
              <a:rPr lang="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 потреби,</a:t>
            </a:r>
            <a:r>
              <a:rPr lang="ru" sz="20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аналізуємо його наукометричні показники</a:t>
            </a:r>
            <a:r>
              <a:rPr lang="ru" sz="20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(SNIP = 0,66, IPP=0,38, P=266)</a:t>
            </a:r>
          </a:p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  <p:transition spd="slow">
    <p:fade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6" name="Shape 3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400000">
            <a:off x="-1689150" y="1677350"/>
            <a:ext cx="5157750" cy="1779449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/>
          <p:cNvSpPr txBox="1"/>
          <p:nvPr/>
        </p:nvSpPr>
        <p:spPr>
          <a:xfrm>
            <a:off x="2627784" y="2211710"/>
            <a:ext cx="52565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Дякую</a:t>
            </a:r>
            <a:r>
              <a:rPr lang="ru-RU" sz="4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за </a:t>
            </a:r>
            <a:r>
              <a:rPr lang="ru-RU" sz="48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увагу</a:t>
            </a:r>
            <a:r>
              <a:rPr lang="ru-RU" sz="4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!</a:t>
            </a:r>
            <a:endParaRPr lang="ru-RU" sz="48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2848486"/>
      </p:ext>
    </p:extLst>
  </p:cSld>
  <p:clrMapOvr>
    <a:masterClrMapping/>
  </p:clrMapOvr>
  <p:transition spd="slow">
    <p:fade/>
  </p:transition>
</p:sld>
</file>

<file path=ppt/theme/theme1.xml><?xml version="1.0" encoding="utf-8"?>
<a:theme xmlns:a="http://schemas.openxmlformats.org/drawingml/2006/main" name="simple-light-2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1000</Words>
  <Application>Microsoft Office PowerPoint</Application>
  <PresentationFormat>Экран (16:9)</PresentationFormat>
  <Paragraphs>100</Paragraphs>
  <Slides>44</Slides>
  <Notes>44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44</vt:i4>
      </vt:variant>
    </vt:vector>
  </HeadingPairs>
  <TitlesOfParts>
    <vt:vector size="45" baseType="lpstr">
      <vt:lpstr>simple-light-2</vt:lpstr>
      <vt:lpstr>Інструкція щодо перевірки індексації наукових журналів у базі даних рефератів та цитування рецензованої літератури Scopus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Інструкція щодо перевірки індексації наукових журналів у базі даних рефератів та цитування рецензованої літератури Scopus</dc:title>
  <dc:creator>user</dc:creator>
  <cp:lastModifiedBy>user</cp:lastModifiedBy>
  <cp:revision>3</cp:revision>
  <dcterms:modified xsi:type="dcterms:W3CDTF">2016-05-24T11:00:12Z</dcterms:modified>
</cp:coreProperties>
</file>