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60" r:id="rId3"/>
    <p:sldId id="261" r:id="rId4"/>
    <p:sldId id="263" r:id="rId5"/>
    <p:sldId id="262" r:id="rId6"/>
    <p:sldId id="264" r:id="rId7"/>
    <p:sldId id="265" r:id="rId8"/>
    <p:sldId id="266" r:id="rId9"/>
  </p:sldIdLst>
  <p:sldSz cx="12192000" cy="6858000"/>
  <p:notesSz cx="6858000" cy="9144000"/>
  <p:embeddedFontLst>
    <p:embeddedFont>
      <p:font typeface="Arsenal" panose="020B060402020202020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80"/>
    <a:srgbClr val="FFA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2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рік</c:v>
                </c:pt>
              </c:strCache>
            </c:strRef>
          </c:tx>
          <c:explosion val="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F54-4863-A408-6BBCFF1D2F8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F54-4863-A408-6BBCFF1D2F8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F54-4863-A408-6BBCFF1D2F8B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F54-4863-A408-6BBCFF1D2F8B}"/>
              </c:ext>
            </c:extLst>
          </c:dPt>
          <c:dLbls>
            <c:dLbl>
              <c:idx val="0"/>
              <c:layout>
                <c:manualLayout>
                  <c:x val="3.5640898902235763E-2"/>
                  <c:y val="1.767617283133722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F54-4863-A408-6BBCFF1D2F8B}"/>
                </c:ext>
              </c:extLst>
            </c:dLbl>
            <c:dLbl>
              <c:idx val="1"/>
              <c:layout>
                <c:manualLayout>
                  <c:x val="-5.396654980171274E-2"/>
                  <c:y val="3.431218156553959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F54-4863-A408-6BBCFF1D2F8B}"/>
                </c:ext>
              </c:extLst>
            </c:dLbl>
            <c:dLbl>
              <c:idx val="2"/>
              <c:layout>
                <c:manualLayout>
                  <c:x val="-6.8179320650612163E-2"/>
                  <c:y val="2.976907298352411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F54-4863-A408-6BBCFF1D2F8B}"/>
                </c:ext>
              </c:extLst>
            </c:dLbl>
            <c:dLbl>
              <c:idx val="3"/>
              <c:layout>
                <c:manualLayout>
                  <c:x val="0.11911742054141043"/>
                  <c:y val="9.6943029180176013E-3"/>
                </c:manualLayout>
              </c:layout>
              <c:tx>
                <c:rich>
                  <a:bodyPr/>
                  <a:lstStyle/>
                  <a:p>
                    <a:fld id="{07B3DA82-B537-43A4-819A-4CF62FC40000}" type="VALUE">
                      <a:rPr lang="en-US"/>
                      <a:pPr/>
                      <a:t>[ЗНАЧЕННЯ]</a:t>
                    </a:fld>
                    <a:r>
                      <a:rPr lang="en-US" baseline="0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7F54-4863-A408-6BBCFF1D2F8B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Ukrainian</c:v>
                </c:pt>
                <c:pt idx="1">
                  <c:v>Russian</c:v>
                </c:pt>
                <c:pt idx="2">
                  <c:v>Languages of national minorities and indigenous peoples</c:v>
                </c:pt>
                <c:pt idx="3">
                  <c:v>Other languages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50.25</c:v>
                </c:pt>
                <c:pt idx="1">
                  <c:v>48.55</c:v>
                </c:pt>
                <c:pt idx="2">
                  <c:v>0.45</c:v>
                </c:pt>
                <c:pt idx="3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F54-4863-A408-6BBCFF1D2F8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8954947641854044E-2"/>
          <c:y val="0.82414325437772251"/>
          <c:w val="0.81286579688487848"/>
          <c:h val="0.125517918862104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Ukrainian</c:v>
                </c:pt>
                <c:pt idx="1">
                  <c:v>Languages of national minorities and indigenous peoples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0.50849999999999995</c:v>
                </c:pt>
                <c:pt idx="1">
                  <c:v>0.49149999999999999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0A-40CB-AFE5-78FE54A25B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Ukrainian</c:v>
                </c:pt>
                <c:pt idx="1">
                  <c:v>Languages of national minorities and indigenous peoples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0.52280000000000004</c:v>
                </c:pt>
                <c:pt idx="1">
                  <c:v>0.47720000000000001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0A-40CB-AFE5-78FE54A25B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8289200"/>
        <c:axId val="488290376"/>
      </c:barChart>
      <c:catAx>
        <c:axId val="488289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88290376"/>
        <c:crosses val="autoZero"/>
        <c:auto val="1"/>
        <c:lblAlgn val="ctr"/>
        <c:lblOffset val="100"/>
        <c:noMultiLvlLbl val="0"/>
      </c:catAx>
      <c:valAx>
        <c:axId val="488290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882892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106280985710119"/>
          <c:y val="4.3650793650793648E-2"/>
          <c:w val="0.61916867162438027"/>
          <c:h val="0.7735183102112236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Лист1!$A$2:$A$15</c:f>
              <c:strCache>
                <c:ptCount val="14"/>
                <c:pt idx="0">
                  <c:v>Bulgarian</c:v>
                </c:pt>
                <c:pt idx="1">
                  <c:v>Hebrew</c:v>
                </c:pt>
                <c:pt idx="2">
                  <c:v>Moldovan</c:v>
                </c:pt>
                <c:pt idx="3">
                  <c:v>German</c:v>
                </c:pt>
                <c:pt idx="4">
                  <c:v>Polish</c:v>
                </c:pt>
                <c:pt idx="5">
                  <c:v>Romanian</c:v>
                </c:pt>
                <c:pt idx="6">
                  <c:v>Slovak</c:v>
                </c:pt>
                <c:pt idx="7">
                  <c:v>Hungarian</c:v>
                </c:pt>
                <c:pt idx="8">
                  <c:v>English</c:v>
                </c:pt>
                <c:pt idx="9">
                  <c:v>Spanish</c:v>
                </c:pt>
                <c:pt idx="10">
                  <c:v>French</c:v>
                </c:pt>
                <c:pt idx="11">
                  <c:v>*Russian</c:v>
                </c:pt>
                <c:pt idx="12">
                  <c:v>**Languages with 0.01% or less</c:v>
                </c:pt>
                <c:pt idx="13">
                  <c:v>Other languages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0</c:v>
                </c:pt>
                <c:pt idx="2" formatCode="0%">
                  <c:v>1.1999999999999999E-3</c:v>
                </c:pt>
                <c:pt idx="3" formatCode="0.00%">
                  <c:v>2.0000000000000001E-4</c:v>
                </c:pt>
                <c:pt idx="4" formatCode="0.00%">
                  <c:v>5.9999999999999995E-4</c:v>
                </c:pt>
                <c:pt idx="5" formatCode="0.00%">
                  <c:v>4.0000000000000002E-4</c:v>
                </c:pt>
                <c:pt idx="7" formatCode="0.00%">
                  <c:v>1.6000000000000001E-3</c:v>
                </c:pt>
                <c:pt idx="12" formatCode="0.00%">
                  <c:v>1E-4</c:v>
                </c:pt>
                <c:pt idx="13" formatCode="0.00%">
                  <c:v>2.9999999999999997E-4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74-4154-A25C-C953D69F9D7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Лист1!$A$2:$A$15</c:f>
              <c:strCache>
                <c:ptCount val="14"/>
                <c:pt idx="0">
                  <c:v>Bulgarian</c:v>
                </c:pt>
                <c:pt idx="1">
                  <c:v>Hebrew</c:v>
                </c:pt>
                <c:pt idx="2">
                  <c:v>Moldovan</c:v>
                </c:pt>
                <c:pt idx="3">
                  <c:v>German</c:v>
                </c:pt>
                <c:pt idx="4">
                  <c:v>Polish</c:v>
                </c:pt>
                <c:pt idx="5">
                  <c:v>Romanian</c:v>
                </c:pt>
                <c:pt idx="6">
                  <c:v>Slovak</c:v>
                </c:pt>
                <c:pt idx="7">
                  <c:v>Hungarian</c:v>
                </c:pt>
                <c:pt idx="8">
                  <c:v>English</c:v>
                </c:pt>
                <c:pt idx="9">
                  <c:v>Spanish</c:v>
                </c:pt>
                <c:pt idx="10">
                  <c:v>French</c:v>
                </c:pt>
                <c:pt idx="11">
                  <c:v>*Russian</c:v>
                </c:pt>
                <c:pt idx="12">
                  <c:v>**Languages with 0.01% or less</c:v>
                </c:pt>
                <c:pt idx="13">
                  <c:v>Other languages</c:v>
                </c:pt>
              </c:strCache>
            </c:strRef>
          </c:cat>
          <c:val>
            <c:numRef>
              <c:f>Лист1!$C$2:$C$15</c:f>
              <c:numCache>
                <c:formatCode>0.00%</c:formatCode>
                <c:ptCount val="14"/>
                <c:pt idx="0">
                  <c:v>5.9999999999999995E-4</c:v>
                </c:pt>
                <c:pt idx="1">
                  <c:v>2.0000000000000001E-4</c:v>
                </c:pt>
                <c:pt idx="2">
                  <c:v>2.9999999999999997E-4</c:v>
                </c:pt>
                <c:pt idx="3">
                  <c:v>2.8999999999999998E-3</c:v>
                </c:pt>
                <c:pt idx="4">
                  <c:v>2.2000000000000001E-3</c:v>
                </c:pt>
                <c:pt idx="5">
                  <c:v>1.6000000000000001E-3</c:v>
                </c:pt>
                <c:pt idx="6">
                  <c:v>2.0000000000000001E-4</c:v>
                </c:pt>
                <c:pt idx="7">
                  <c:v>1.8E-3</c:v>
                </c:pt>
                <c:pt idx="8">
                  <c:v>5.7000000000000002E-3</c:v>
                </c:pt>
                <c:pt idx="9">
                  <c:v>2.9999999999999997E-4</c:v>
                </c:pt>
                <c:pt idx="10">
                  <c:v>1.6999999999999999E-3</c:v>
                </c:pt>
                <c:pt idx="12">
                  <c:v>1E-4</c:v>
                </c:pt>
                <c:pt idx="13">
                  <c:v>6.8999999999999999E-3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74-4154-A25C-C953D69F9D7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rgbClr val="00B050"/>
              </a:solidFill>
            </a:ln>
            <a:effectLst/>
          </c:spPr>
          <c:invertIfNegative val="0"/>
          <c:cat>
            <c:strRef>
              <c:f>Лист1!$A$2:$A$15</c:f>
              <c:strCache>
                <c:ptCount val="14"/>
                <c:pt idx="0">
                  <c:v>Bulgarian</c:v>
                </c:pt>
                <c:pt idx="1">
                  <c:v>Hebrew</c:v>
                </c:pt>
                <c:pt idx="2">
                  <c:v>Moldovan</c:v>
                </c:pt>
                <c:pt idx="3">
                  <c:v>German</c:v>
                </c:pt>
                <c:pt idx="4">
                  <c:v>Polish</c:v>
                </c:pt>
                <c:pt idx="5">
                  <c:v>Romanian</c:v>
                </c:pt>
                <c:pt idx="6">
                  <c:v>Slovak</c:v>
                </c:pt>
                <c:pt idx="7">
                  <c:v>Hungarian</c:v>
                </c:pt>
                <c:pt idx="8">
                  <c:v>English</c:v>
                </c:pt>
                <c:pt idx="9">
                  <c:v>Spanish</c:v>
                </c:pt>
                <c:pt idx="10">
                  <c:v>French</c:v>
                </c:pt>
                <c:pt idx="11">
                  <c:v>*Russian</c:v>
                </c:pt>
                <c:pt idx="12">
                  <c:v>**Languages with 0.01% or less</c:v>
                </c:pt>
                <c:pt idx="13">
                  <c:v>Other languages</c:v>
                </c:pt>
              </c:strCache>
            </c:strRef>
          </c:cat>
          <c:val>
            <c:numRef>
              <c:f>Лист1!$D$2:$D$15</c:f>
              <c:numCache>
                <c:formatCode>0.00%</c:formatCode>
                <c:ptCount val="14"/>
                <c:pt idx="0">
                  <c:v>5.9999999999999995E-4</c:v>
                </c:pt>
                <c:pt idx="1">
                  <c:v>2.0000000000000001E-4</c:v>
                </c:pt>
                <c:pt idx="2">
                  <c:v>6.9999999999999999E-4</c:v>
                </c:pt>
                <c:pt idx="3">
                  <c:v>3.0999999999999999E-3</c:v>
                </c:pt>
                <c:pt idx="4">
                  <c:v>2.5000000000000001E-3</c:v>
                </c:pt>
                <c:pt idx="5">
                  <c:v>1.1999999999999999E-3</c:v>
                </c:pt>
                <c:pt idx="6">
                  <c:v>2.0000000000000001E-4</c:v>
                </c:pt>
                <c:pt idx="7">
                  <c:v>1.9E-3</c:v>
                </c:pt>
                <c:pt idx="8">
                  <c:v>6.1999999999999998E-3</c:v>
                </c:pt>
                <c:pt idx="9">
                  <c:v>2.9999999999999997E-4</c:v>
                </c:pt>
                <c:pt idx="10">
                  <c:v>1.8E-3</c:v>
                </c:pt>
                <c:pt idx="12">
                  <c:v>1E-4</c:v>
                </c:pt>
                <c:pt idx="13">
                  <c:v>8.9999999999999993E-3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54-A25C-C953D69F9D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98726600"/>
        <c:axId val="498714376"/>
      </c:barChart>
      <c:catAx>
        <c:axId val="498726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98714376"/>
        <c:crosses val="autoZero"/>
        <c:auto val="1"/>
        <c:lblAlgn val="ctr"/>
        <c:lblOffset val="100"/>
        <c:noMultiLvlLbl val="0"/>
      </c:catAx>
      <c:valAx>
        <c:axId val="49871437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0.0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98726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76715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7297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9659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3406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8198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6829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585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3594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605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‹№›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4" r:id="rId3"/>
    <p:sldLayoutId id="2147483655" r:id="rId4"/>
    <p:sldLayoutId id="2147483657" r:id="rId5"/>
    <p:sldLayoutId id="2147483658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365813" y="1944399"/>
            <a:ext cx="930218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>
              <a:buClr>
                <a:srgbClr val="003480"/>
              </a:buClr>
            </a:pPr>
            <a:r>
              <a:rPr lang="en-US" sz="48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Library and information services for national minorities and indigenous peoples of Ukraine in the context of contemporary challenges</a:t>
            </a:r>
            <a:endParaRPr lang="ru-RU" sz="48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278032" y="4860696"/>
            <a:ext cx="5155061" cy="1419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>
              <a:lnSpc>
                <a:spcPct val="90000"/>
              </a:lnSpc>
              <a:buClr>
                <a:srgbClr val="003480"/>
              </a:buClr>
              <a:buSzPts val="1800"/>
            </a:pPr>
            <a:r>
              <a:rPr lang="en-US" sz="1800" b="1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Iryna PETROVA</a:t>
            </a:r>
            <a:r>
              <a:rPr lang="uk-UA" sz="1800" b="1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,</a:t>
            </a:r>
          </a:p>
          <a:p>
            <a:pPr algn="just">
              <a:lnSpc>
                <a:spcPct val="90000"/>
              </a:lnSpc>
              <a:buClr>
                <a:srgbClr val="003480"/>
              </a:buClr>
              <a:buSzPts val="1800"/>
            </a:pP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(</a:t>
            </a:r>
            <a:r>
              <a:rPr lang="en-US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Mariupol State University, Kyiv, Ukraine)</a:t>
            </a:r>
            <a:endParaRPr lang="uk-UA" sz="1800" dirty="0">
              <a:ea typeface="Arsenal"/>
            </a:endParaRPr>
          </a:p>
          <a:p>
            <a:pPr algn="just">
              <a:lnSpc>
                <a:spcPct val="90000"/>
              </a:lnSpc>
              <a:buClr>
                <a:srgbClr val="003480"/>
              </a:buClr>
              <a:buSzPts val="1800"/>
            </a:pPr>
            <a:endParaRPr lang="en-US" sz="1800" b="1" i="0" u="none" strike="noStrike" cap="none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lvl="0" algn="just">
              <a:lnSpc>
                <a:spcPct val="90000"/>
              </a:lnSpc>
              <a:buClr>
                <a:srgbClr val="003480"/>
              </a:buClr>
              <a:buSzPts val="1800"/>
            </a:pPr>
            <a:r>
              <a:rPr lang="en-US" sz="1800" b="1" i="0" u="none" strike="noStrike" cap="none" dirty="0" err="1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Yevhen</a:t>
            </a:r>
            <a:r>
              <a:rPr lang="en-US" sz="1800" b="1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 HORB</a:t>
            </a: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, </a:t>
            </a:r>
          </a:p>
          <a:p>
            <a:pPr lvl="0" algn="just">
              <a:lnSpc>
                <a:spcPct val="90000"/>
              </a:lnSpc>
              <a:buClr>
                <a:srgbClr val="003480"/>
              </a:buClr>
              <a:buSzPts val="1800"/>
            </a:pP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(</a:t>
            </a:r>
            <a:r>
              <a:rPr lang="en-US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Mariupol State University, Kyiv, Ukraine </a:t>
            </a: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/ </a:t>
            </a:r>
            <a:r>
              <a:rPr lang="en-US" sz="1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CEFRES, Prague</a:t>
            </a:r>
            <a:r>
              <a:rPr lang="pl-PL" sz="1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, Czech Republic</a:t>
            </a:r>
            <a:r>
              <a:rPr lang="ru-RU" sz="1800" b="0" i="0" u="none" strike="noStrike" cap="none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)</a:t>
            </a:r>
            <a:endParaRPr dirty="0"/>
          </a:p>
        </p:txBody>
      </p:sp>
      <p:sp>
        <p:nvSpPr>
          <p:cNvPr id="88" name="Google Shape;88;p13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0034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 flipH="1">
            <a:off x="11356694" y="0"/>
            <a:ext cx="835306" cy="1041723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D19C2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E92395-6BEB-127D-CD86-4602D74BB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12" y="495303"/>
            <a:ext cx="3380051" cy="7725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0" y="365124"/>
            <a:ext cx="638829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en-US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Problem area of research</a:t>
            </a:r>
            <a:endParaRPr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708890" y="2201502"/>
            <a:ext cx="5756564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r>
              <a:rPr lang="en-US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conceptual studies;</a:t>
            </a: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r>
              <a:rPr lang="en-US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case studies;</a:t>
            </a: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r>
              <a:rPr lang="en-US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issues of library services for migrants;</a:t>
            </a: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endParaRPr lang="ru-RU" sz="2800" dirty="0">
              <a:solidFill>
                <a:srgbClr val="003480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2400"/>
              <a:buFont typeface="Arial"/>
              <a:buNone/>
            </a:pPr>
            <a:r>
              <a:rPr lang="en-US" sz="2800" dirty="0">
                <a:solidFill>
                  <a:srgbClr val="003480"/>
                </a:solidFill>
                <a:latin typeface="Arsenal"/>
                <a:ea typeface="Arsenal"/>
                <a:cs typeface="Arsenal"/>
                <a:sym typeface="Arsenal"/>
              </a:rPr>
              <a:t>practitioners' experience</a:t>
            </a:r>
            <a:endParaRPr sz="2800" dirty="0"/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0B65DB-2D49-4A58-B80C-B44FB9690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1192" y="365125"/>
            <a:ext cx="4962608" cy="61277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en-US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Number of documents in the Ukrainian library collection (public libraries) by language (%), 2020</a:t>
            </a:r>
            <a:endParaRPr lang="ru-RU"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graphicFrame>
        <p:nvGraphicFramePr>
          <p:cNvPr id="8" name="Диаграмма 6">
            <a:extLst>
              <a:ext uri="{FF2B5EF4-FFF2-40B4-BE49-F238E27FC236}">
                <a16:creationId xmlns:a16="http://schemas.microsoft.com/office/drawing/2014/main" id="{B84973C8-ADB3-4D3C-8C48-5C7E1CE3DF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5087767"/>
              </p:ext>
            </p:extLst>
          </p:nvPr>
        </p:nvGraphicFramePr>
        <p:xfrm>
          <a:off x="970961" y="1041723"/>
          <a:ext cx="9634194" cy="5594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8008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545969" y="294656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en-US" sz="4000" b="1" dirty="0">
                <a:solidFill>
                  <a:srgbClr val="003480"/>
                </a:solidFill>
                <a:latin typeface="Mariupol Strong" panose="02010B00020201010004" pitchFamily="2" charset="0"/>
                <a:ea typeface="Arial"/>
                <a:cs typeface="Arial"/>
                <a:sym typeface="Arial"/>
              </a:rPr>
              <a:t>Number of documents in the Ukrainian library collection (public libraries) by language (%), 2023 and 2024</a:t>
            </a:r>
            <a:endParaRPr lang="ru-RU"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graphicFrame>
        <p:nvGraphicFramePr>
          <p:cNvPr id="8" name="Диаграмма 11">
            <a:extLst>
              <a:ext uri="{FF2B5EF4-FFF2-40B4-BE49-F238E27FC236}">
                <a16:creationId xmlns:a16="http://schemas.microsoft.com/office/drawing/2014/main" id="{478398F9-FE5C-4230-A9E5-8425C94129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1093362"/>
              </p:ext>
            </p:extLst>
          </p:nvPr>
        </p:nvGraphicFramePr>
        <p:xfrm>
          <a:off x="1036948" y="1574276"/>
          <a:ext cx="9445658" cy="4854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34900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838200" y="127262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en-US" sz="2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Number of documents in the Ukrainian library collection (public libraries) in the languages of national minorities and indigenous peoples (%), 2020, 2023 and 2024</a:t>
            </a:r>
            <a:endParaRPr lang="uk-UA" sz="28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graphicFrame>
        <p:nvGraphicFramePr>
          <p:cNvPr id="9" name="Диаграмма 2">
            <a:extLst>
              <a:ext uri="{FF2B5EF4-FFF2-40B4-BE49-F238E27FC236}">
                <a16:creationId xmlns:a16="http://schemas.microsoft.com/office/drawing/2014/main" id="{212DDAC2-F7C0-45B0-9FB0-EA7033FCB2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0709574"/>
              </p:ext>
            </p:extLst>
          </p:nvPr>
        </p:nvGraphicFramePr>
        <p:xfrm>
          <a:off x="1008668" y="1253765"/>
          <a:ext cx="7880808" cy="5476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25984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en-US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The Day of Interethnic Harmony and Cultural Diversity</a:t>
            </a:r>
            <a:endParaRPr lang="uk-UA"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5FA5BE2-7959-43B1-A9A5-BCEDCE240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13" y="1041723"/>
            <a:ext cx="5186313" cy="368110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3A06134-566A-4938-ABA2-1BCBBA6D37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2664" y="2495719"/>
            <a:ext cx="5186313" cy="36811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EC706AA-9B87-4930-965E-E8382BE5EF48}"/>
              </a:ext>
            </a:extLst>
          </p:cNvPr>
          <p:cNvSpPr txBox="1"/>
          <p:nvPr/>
        </p:nvSpPr>
        <p:spPr>
          <a:xfrm>
            <a:off x="435990" y="4978445"/>
            <a:ext cx="52829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Dnipropetrovsk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Regional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Universal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Scientific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Library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named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after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Cyril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Methodius</a:t>
            </a:r>
            <a:endParaRPr lang="uk-UA" sz="2400" b="1" dirty="0">
              <a:solidFill>
                <a:srgbClr val="00348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93FBCE-1266-4FD1-B676-4BAD6844DFFE}"/>
              </a:ext>
            </a:extLst>
          </p:cNvPr>
          <p:cNvSpPr txBox="1"/>
          <p:nvPr/>
        </p:nvSpPr>
        <p:spPr>
          <a:xfrm>
            <a:off x="5955106" y="1114039"/>
            <a:ext cx="52538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Cherkasy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Regional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Universal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Scientific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Library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named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after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Taras</a:t>
            </a:r>
            <a:r>
              <a:rPr lang="uk-UA" sz="2400" b="1" dirty="0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400" b="1" dirty="0" err="1">
                <a:solidFill>
                  <a:srgbClr val="0034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Shevchenko</a:t>
            </a:r>
            <a:endParaRPr lang="uk-UA" sz="2400" b="1" dirty="0">
              <a:solidFill>
                <a:srgbClr val="003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977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en-US" sz="4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Roadmap “Equal access of national minorities and indigenous peoples to library services in Ukraine”</a:t>
            </a:r>
            <a:endParaRPr sz="40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433633" y="1267928"/>
            <a:ext cx="10633436" cy="2491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en-US" sz="2800" dirty="0">
                <a:solidFill>
                  <a:srgbClr val="003480"/>
                </a:solidFill>
                <a:latin typeface="Arsenal"/>
                <a:sym typeface="Arsenal"/>
              </a:rPr>
              <a:t>Focus on electronic libraries and digital publications</a:t>
            </a:r>
            <a:endParaRPr lang="uk-UA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endParaRPr lang="en-US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en-US" sz="2800" dirty="0">
                <a:solidFill>
                  <a:srgbClr val="003480"/>
                </a:solidFill>
                <a:latin typeface="Arsenal"/>
                <a:sym typeface="Arsenal"/>
              </a:rPr>
              <a:t>Libraries as digital publishers</a:t>
            </a:r>
            <a:endParaRPr lang="uk-UA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endParaRPr lang="en-US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en-US" sz="2800" dirty="0">
                <a:solidFill>
                  <a:srgbClr val="003480"/>
                </a:solidFill>
                <a:latin typeface="Arsenal"/>
                <a:sym typeface="Arsenal"/>
              </a:rPr>
              <a:t>Launching the “Mobile Library” project for areas with compact settlements of national communities </a:t>
            </a:r>
            <a:endParaRPr lang="uk-UA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endParaRPr lang="en-US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en-US" sz="2800" dirty="0">
                <a:solidFill>
                  <a:srgbClr val="003480"/>
                </a:solidFill>
                <a:latin typeface="Arsenal"/>
                <a:sym typeface="Arsenal"/>
              </a:rPr>
              <a:t>National Resource Centre for Literature in the Languages of Ethnic Communities of Ukraine</a:t>
            </a:r>
            <a:endParaRPr lang="uk-UA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endParaRPr lang="uk-UA" sz="2800" dirty="0">
              <a:solidFill>
                <a:srgbClr val="003480"/>
              </a:solidFill>
              <a:latin typeface="Arsenal"/>
              <a:sym typeface="Arsenal"/>
            </a:endParaRPr>
          </a:p>
          <a:p>
            <a:pPr marL="514350" lvl="0" indent="-514350" algn="just">
              <a:lnSpc>
                <a:spcPct val="90000"/>
              </a:lnSpc>
              <a:buClr>
                <a:srgbClr val="003480"/>
              </a:buClr>
              <a:buSzPts val="2400"/>
              <a:buAutoNum type="arabicPeriod"/>
            </a:pPr>
            <a:r>
              <a:rPr lang="en-US" sz="2800" dirty="0">
                <a:solidFill>
                  <a:srgbClr val="003480"/>
                </a:solidFill>
                <a:latin typeface="Arsenal"/>
                <a:sym typeface="Arsenal"/>
              </a:rPr>
              <a:t>Initiate the creation of the position of “consultant on national minorities and indigenous peoples” in regional public libraries</a:t>
            </a: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505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xfrm>
            <a:off x="677944" y="2908139"/>
            <a:ext cx="10515600" cy="104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480"/>
              </a:buClr>
              <a:buSzPts val="6000"/>
              <a:buFont typeface="Arial"/>
              <a:buNone/>
            </a:pPr>
            <a:r>
              <a:rPr lang="en-US" sz="6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Many thanks for your attention!</a:t>
            </a:r>
            <a:br>
              <a:rPr lang="en-US" sz="6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</a:br>
            <a:br>
              <a:rPr lang="uk-UA" sz="60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</a:br>
            <a:r>
              <a:rPr lang="en-US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Iryna PETROVA, </a:t>
            </a:r>
            <a:r>
              <a:rPr lang="pt-BR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e-mail: i.petrova@mu.edu.ua, ORCID: 0000-0002-9032-3203</a:t>
            </a:r>
            <a:br>
              <a:rPr lang="pt-BR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</a:br>
            <a:r>
              <a:rPr lang="pt-BR" sz="24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  <a:t>Yevhen HORB, e-mail: e.gorb@mu.edu.ua, ORCID: 0000-0002-9782-919</a:t>
            </a:r>
            <a:br>
              <a:rPr lang="en-US" sz="4800" b="1" dirty="0">
                <a:solidFill>
                  <a:srgbClr val="003480"/>
                </a:solidFill>
                <a:latin typeface="Mariupol Strong" panose="02010B00020201010004" pitchFamily="2" charset="0"/>
                <a:cs typeface="Arial"/>
                <a:sym typeface="Arial"/>
              </a:rPr>
            </a:br>
            <a:endParaRPr sz="4800" b="1" dirty="0">
              <a:solidFill>
                <a:srgbClr val="003480"/>
              </a:solidFill>
              <a:latin typeface="Mariupol Strong" panose="02010B00020201010004" pitchFamily="2" charset="0"/>
            </a:endParaRPr>
          </a:p>
        </p:txBody>
      </p:sp>
      <p:sp>
        <p:nvSpPr>
          <p:cNvPr id="125" name="Google Shape;125;p17"/>
          <p:cNvSpPr/>
          <p:nvPr/>
        </p:nvSpPr>
        <p:spPr>
          <a:xfrm flipH="1">
            <a:off x="11356694" y="1041723"/>
            <a:ext cx="835306" cy="5816278"/>
          </a:xfrm>
          <a:prstGeom prst="rect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4E39F1-45A8-8F24-60DE-710E92539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74" y="154309"/>
            <a:ext cx="640546" cy="66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609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283</Words>
  <Application>Microsoft Office PowerPoint</Application>
  <PresentationFormat>Широкий екран</PresentationFormat>
  <Paragraphs>35</Paragraphs>
  <Slides>8</Slides>
  <Notes>8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4" baseType="lpstr">
      <vt:lpstr>Arsenal</vt:lpstr>
      <vt:lpstr>Arial</vt:lpstr>
      <vt:lpstr>Times New Roman</vt:lpstr>
      <vt:lpstr>Mariupol Strong</vt:lpstr>
      <vt:lpstr>Calibri</vt:lpstr>
      <vt:lpstr>Тема Office</vt:lpstr>
      <vt:lpstr>Library and information services for national minorities and indigenous peoples of Ukraine in the context of contemporary challenges</vt:lpstr>
      <vt:lpstr>Problem area of research</vt:lpstr>
      <vt:lpstr>Number of documents in the Ukrainian library collection (public libraries) by language (%), 2020</vt:lpstr>
      <vt:lpstr>Number of documents in the Ukrainian library collection (public libraries) by language (%), 2023 and 2024</vt:lpstr>
      <vt:lpstr>Number of documents in the Ukrainian library collection (public libraries) in the languages of national minorities and indigenous peoples (%), 2020, 2023 and 2024</vt:lpstr>
      <vt:lpstr>The Day of Interethnic Harmony and Cultural Diversity</vt:lpstr>
      <vt:lpstr>Roadmap “Equal access of national minorities and indigenous peoples to library services in Ukraine”</vt:lpstr>
      <vt:lpstr>Many thanks for your attention!  Iryna PETROVA, e-mail: i.petrova@mu.edu.ua, ORCID: 0000-0002-9032-3203 Yevhen HORB, e-mail: e.gorb@mu.edu.ua, ORCID: 0000-0002-9782-919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презентації  в три та більше слів</dc:title>
  <dc:creator>Максим Кладітін</dc:creator>
  <cp:lastModifiedBy>Laptopchik</cp:lastModifiedBy>
  <cp:revision>24</cp:revision>
  <dcterms:modified xsi:type="dcterms:W3CDTF">2025-10-03T12:55:08Z</dcterms:modified>
</cp:coreProperties>
</file>