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0" r:id="rId5"/>
    <p:sldId id="261" r:id="rId6"/>
    <p:sldId id="262" r:id="rId7"/>
    <p:sldId id="263"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A935"/>
    <a:srgbClr val="697E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0" d="100"/>
          <a:sy n="60" d="100"/>
        </p:scale>
        <p:origin x="72" y="12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65A35D-2C1B-4571-8FB6-CC732344FBB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ED518E9-4D65-42FE-85CC-38A07D70D4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64F3CC3-A018-4B45-BD4C-5DBEFE3C801D}"/>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4E848790-D2EA-4889-8CFD-1F6683AA319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604A208-5696-43F5-A669-D5C32DCDF61D}"/>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1383612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3A5644-1481-4AE8-95FA-E5432C2F99C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5BC558A-B3E7-47DE-AA58-D5633506F535}"/>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132AF9F-8968-49D7-9DE7-C97BF3AB6F55}"/>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959A509A-9423-438C-9BF8-489AEA87248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AA58A45-4AA3-478A-9F76-4F71B91F44AE}"/>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188649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D75CC595-5F85-4603-A9DE-3215BEE1E84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D9BA223-CFA6-45A4-A3DB-F8F14567A483}"/>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AED9272-A9C0-4191-99B0-FA40FF4D36FA}"/>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305B81D2-6930-47EC-B721-56F64DAF8D5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3032672-6361-46F7-A9F2-4C2EBBB9AD45}"/>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3894896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802DBE-0E17-4BE8-83B1-E47EFFCAEF4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FD440F4-AABE-4D16-891E-A883179DE74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4322E34-D875-4D63-960C-C60F1A47FA8C}"/>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F112EC82-4C71-40C5-9AAE-027347C1743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06C30A0-9348-4AD2-AE68-BAD6D291FFB1}"/>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3579159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881AF8-1F23-4E43-B751-0CF28ADF43F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EBC26A1-58E1-4FB0-B76F-7DC9DCADD4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98D6E32A-6DF3-4AC3-8452-466D1817DD19}"/>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2F423395-7231-4F2B-90D6-CA58B3F34C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83A7D6-7BF9-4E95-9F77-4DE8205C5E81}"/>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3467361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4611A6-CCEA-4D14-B068-7C9BB27EC36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19D8E09-7E74-4D7A-A5EE-8000A22E166B}"/>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98916E1-8A12-4CA1-8980-6E68A0274CD4}"/>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FF45867-049E-4453-BD75-5F97E71DD230}"/>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6" name="Tijdelijke aanduiding voor voettekst 5">
            <a:extLst>
              <a:ext uri="{FF2B5EF4-FFF2-40B4-BE49-F238E27FC236}">
                <a16:creationId xmlns:a16="http://schemas.microsoft.com/office/drawing/2014/main" id="{E1410015-E1C2-4507-8B2E-DEE8F440BCA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0A9F252-E52F-4076-B932-8DECBC37338E}"/>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2692356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797E78-C0A0-48CA-A9DE-09CCC86E4CB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9E24C1D-1CCF-4A6B-92F1-EF72382AED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4AF4DAD1-E0F9-4822-926E-AA59F35335CE}"/>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A9D9944-FFCA-4CD0-8A10-ED2A25C1EA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0282F077-AD98-4C08-878C-FDA87CC02282}"/>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276B2DD-9A56-4EC1-9F39-58E2FA8C1349}"/>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8" name="Tijdelijke aanduiding voor voettekst 7">
            <a:extLst>
              <a:ext uri="{FF2B5EF4-FFF2-40B4-BE49-F238E27FC236}">
                <a16:creationId xmlns:a16="http://schemas.microsoft.com/office/drawing/2014/main" id="{6EE7F216-5F60-41A8-A3EC-5B34E663C0B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6B49ACC-3204-4E0F-AEEC-1834874CEDD3}"/>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1748314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BEB962-9191-47A8-BA23-A8B970460B5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62608EB-76B0-44AD-B711-B8FA4CA6A0E7}"/>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4" name="Tijdelijke aanduiding voor voettekst 3">
            <a:extLst>
              <a:ext uri="{FF2B5EF4-FFF2-40B4-BE49-F238E27FC236}">
                <a16:creationId xmlns:a16="http://schemas.microsoft.com/office/drawing/2014/main" id="{55EA7AEA-F4A1-41E5-93AD-BC25D1B12DD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2CC8E86-AA7B-42B1-A33F-4D4928C50132}"/>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4108912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5352D14-DAFE-47DA-80FC-D0CD2A8D0C52}"/>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3" name="Tijdelijke aanduiding voor voettekst 2">
            <a:extLst>
              <a:ext uri="{FF2B5EF4-FFF2-40B4-BE49-F238E27FC236}">
                <a16:creationId xmlns:a16="http://schemas.microsoft.com/office/drawing/2014/main" id="{3273D319-01A1-44A6-B4E1-E6357637CEB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202B03C-7EC9-40D9-817D-D01E61024175}"/>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298570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50A2DE-6C47-4152-836B-BA522D4C4E4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FB4C950-2F9F-4562-8B88-BD5445B6BE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7945131-37D6-49BB-9F52-231583B4CB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6ACB3658-2963-4269-B337-5FD548B23730}"/>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6" name="Tijdelijke aanduiding voor voettekst 5">
            <a:extLst>
              <a:ext uri="{FF2B5EF4-FFF2-40B4-BE49-F238E27FC236}">
                <a16:creationId xmlns:a16="http://schemas.microsoft.com/office/drawing/2014/main" id="{707F1FDF-FB30-486A-9CA0-2C1A91088C8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B963640-6616-4EB2-B262-E7113BEFBA38}"/>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1188715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545A48-DBD9-45B3-B496-7F0491B201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F035D8E-7605-48E8-8A75-4B197D2DB0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29AE33A8-A2D8-458D-A75D-3C701E2052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7B9242AB-9903-4ADB-AED5-E86A4903736A}"/>
              </a:ext>
            </a:extLst>
          </p:cNvPr>
          <p:cNvSpPr>
            <a:spLocks noGrp="1"/>
          </p:cNvSpPr>
          <p:nvPr>
            <p:ph type="dt" sz="half" idx="10"/>
          </p:nvPr>
        </p:nvSpPr>
        <p:spPr/>
        <p:txBody>
          <a:bodyPr/>
          <a:lstStyle/>
          <a:p>
            <a:fld id="{8517D175-CA50-44B6-AE5C-7365CCC0A4DA}" type="datetimeFigureOut">
              <a:rPr lang="nl-NL" smtClean="0"/>
              <a:t>4-10-2021</a:t>
            </a:fld>
            <a:endParaRPr lang="nl-NL"/>
          </a:p>
        </p:txBody>
      </p:sp>
      <p:sp>
        <p:nvSpPr>
          <p:cNvPr id="6" name="Tijdelijke aanduiding voor voettekst 5">
            <a:extLst>
              <a:ext uri="{FF2B5EF4-FFF2-40B4-BE49-F238E27FC236}">
                <a16:creationId xmlns:a16="http://schemas.microsoft.com/office/drawing/2014/main" id="{8F466ADA-1CD2-4D7B-A874-C3DC2AF34F9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D598121-2D85-4592-8102-16B3B37E5936}"/>
              </a:ext>
            </a:extLst>
          </p:cNvPr>
          <p:cNvSpPr>
            <a:spLocks noGrp="1"/>
          </p:cNvSpPr>
          <p:nvPr>
            <p:ph type="sldNum" sz="quarter" idx="12"/>
          </p:nvPr>
        </p:nvSpPr>
        <p:spPr/>
        <p:txBody>
          <a:bodyPr/>
          <a:lstStyle/>
          <a:p>
            <a:fld id="{BD2BFD19-AEBB-4C1F-B430-0F620F36DF98}" type="slidenum">
              <a:rPr lang="nl-NL" smtClean="0"/>
              <a:t>‹#›</a:t>
            </a:fld>
            <a:endParaRPr lang="nl-NL"/>
          </a:p>
        </p:txBody>
      </p:sp>
    </p:spTree>
    <p:extLst>
      <p:ext uri="{BB962C8B-B14F-4D97-AF65-F5344CB8AC3E}">
        <p14:creationId xmlns:p14="http://schemas.microsoft.com/office/powerpoint/2010/main" val="2624184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6684147-68F5-4E3F-8D80-CF5776F6D6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114FB84-75C0-42B5-878B-63C6565EE7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C2339D-5638-4381-8FDE-F6F12096FE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7D175-CA50-44B6-AE5C-7365CCC0A4DA}" type="datetimeFigureOut">
              <a:rPr lang="nl-NL" smtClean="0"/>
              <a:t>4-10-2021</a:t>
            </a:fld>
            <a:endParaRPr lang="nl-NL"/>
          </a:p>
        </p:txBody>
      </p:sp>
      <p:sp>
        <p:nvSpPr>
          <p:cNvPr id="5" name="Tijdelijke aanduiding voor voettekst 4">
            <a:extLst>
              <a:ext uri="{FF2B5EF4-FFF2-40B4-BE49-F238E27FC236}">
                <a16:creationId xmlns:a16="http://schemas.microsoft.com/office/drawing/2014/main" id="{1A5F69DF-531B-450B-9650-9B53A4DCF8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EFEBEFDA-A33D-4E2B-B9EF-B9576C1855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BFD19-AEBB-4C1F-B430-0F620F36DF98}" type="slidenum">
              <a:rPr lang="nl-NL" smtClean="0"/>
              <a:t>‹#›</a:t>
            </a:fld>
            <a:endParaRPr lang="nl-NL"/>
          </a:p>
        </p:txBody>
      </p:sp>
    </p:spTree>
    <p:extLst>
      <p:ext uri="{BB962C8B-B14F-4D97-AF65-F5344CB8AC3E}">
        <p14:creationId xmlns:p14="http://schemas.microsoft.com/office/powerpoint/2010/main" val="1767617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1927C-F5E0-4423-BF55-31384FC209A0}"/>
              </a:ext>
            </a:extLst>
          </p:cNvPr>
          <p:cNvSpPr>
            <a:spLocks noGrp="1"/>
          </p:cNvSpPr>
          <p:nvPr>
            <p:ph type="ctrTitle"/>
          </p:nvPr>
        </p:nvSpPr>
        <p:spPr/>
        <p:txBody>
          <a:bodyPr>
            <a:normAutofit fontScale="90000"/>
          </a:bodyPr>
          <a:lstStyle/>
          <a:p>
            <a:r>
              <a:rPr lang="en-US" b="1" dirty="0"/>
              <a:t>Open Educational </a:t>
            </a:r>
            <a:br>
              <a:rPr lang="en-US" b="1" dirty="0"/>
            </a:br>
            <a:r>
              <a:rPr lang="en-US" b="1" dirty="0"/>
              <a:t>Resources in the Context </a:t>
            </a:r>
            <a:br>
              <a:rPr lang="en-US" b="1" dirty="0"/>
            </a:br>
            <a:r>
              <a:rPr lang="en-US" b="1" dirty="0"/>
              <a:t>of Open Access</a:t>
            </a:r>
          </a:p>
        </p:txBody>
      </p:sp>
      <p:sp>
        <p:nvSpPr>
          <p:cNvPr id="3" name="Subtitle 2">
            <a:extLst>
              <a:ext uri="{FF2B5EF4-FFF2-40B4-BE49-F238E27FC236}">
                <a16:creationId xmlns:a16="http://schemas.microsoft.com/office/drawing/2014/main" id="{6642073F-5161-4712-94EB-FBBC10FE39CC}"/>
              </a:ext>
            </a:extLst>
          </p:cNvPr>
          <p:cNvSpPr>
            <a:spLocks noGrp="1"/>
          </p:cNvSpPr>
          <p:nvPr>
            <p:ph type="subTitle" idx="1"/>
          </p:nvPr>
        </p:nvSpPr>
        <p:spPr>
          <a:xfrm>
            <a:off x="1524000" y="3602037"/>
            <a:ext cx="9144000" cy="2686467"/>
          </a:xfrm>
        </p:spPr>
        <p:txBody>
          <a:bodyPr>
            <a:normAutofit fontScale="85000" lnSpcReduction="20000"/>
          </a:bodyPr>
          <a:lstStyle/>
          <a:p>
            <a:r>
              <a:rPr lang="en-US" sz="4400" dirty="0"/>
              <a:t>October 7, 2021</a:t>
            </a:r>
          </a:p>
          <a:p>
            <a:r>
              <a:rPr lang="en-US" sz="4400" dirty="0"/>
              <a:t>Pablo Markin</a:t>
            </a:r>
          </a:p>
          <a:p>
            <a:r>
              <a:rPr lang="en-US" sz="4400" dirty="0"/>
              <a:t>Open Research Library Manager, Knowledge Unlatched</a:t>
            </a:r>
          </a:p>
          <a:p>
            <a:r>
              <a:rPr lang="en-US" sz="4400" dirty="0"/>
              <a:t>Adjunct Instructor, University of the People</a:t>
            </a:r>
          </a:p>
        </p:txBody>
      </p:sp>
    </p:spTree>
    <p:extLst>
      <p:ext uri="{BB962C8B-B14F-4D97-AF65-F5344CB8AC3E}">
        <p14:creationId xmlns:p14="http://schemas.microsoft.com/office/powerpoint/2010/main" val="2523991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A6524-4299-445C-AF2C-706190B9E593}"/>
              </a:ext>
            </a:extLst>
          </p:cNvPr>
          <p:cNvSpPr>
            <a:spLocks noGrp="1"/>
          </p:cNvSpPr>
          <p:nvPr>
            <p:ph type="title"/>
          </p:nvPr>
        </p:nvSpPr>
        <p:spPr/>
        <p:txBody>
          <a:bodyPr/>
          <a:lstStyle/>
          <a:p>
            <a:r>
              <a:rPr lang="en-US" dirty="0"/>
              <a:t>Open Educational Resources’ (OERs) Barriers</a:t>
            </a:r>
          </a:p>
        </p:txBody>
      </p:sp>
      <p:sp>
        <p:nvSpPr>
          <p:cNvPr id="3" name="Content Placeholder 2">
            <a:extLst>
              <a:ext uri="{FF2B5EF4-FFF2-40B4-BE49-F238E27FC236}">
                <a16:creationId xmlns:a16="http://schemas.microsoft.com/office/drawing/2014/main" id="{0B00EEC8-2A33-4F4B-A404-B42CF0E353F4}"/>
              </a:ext>
            </a:extLst>
          </p:cNvPr>
          <p:cNvSpPr>
            <a:spLocks noGrp="1"/>
          </p:cNvSpPr>
          <p:nvPr>
            <p:ph idx="1"/>
          </p:nvPr>
        </p:nvSpPr>
        <p:spPr/>
        <p:txBody>
          <a:bodyPr/>
          <a:lstStyle/>
          <a:p>
            <a:r>
              <a:rPr lang="en-US" dirty="0"/>
              <a:t>Despite the perception of OERs as universally available, these involve barriers, such as the need for the presence of compatibility with existing educational frameworks</a:t>
            </a:r>
          </a:p>
          <a:p>
            <a:r>
              <a:rPr lang="en-US" dirty="0"/>
              <a:t>While OERs inherently promote Open Access to higher education, their deployment can be taking place in both closed and open education setups</a:t>
            </a:r>
          </a:p>
          <a:p>
            <a:r>
              <a:rPr lang="en-US" dirty="0"/>
              <a:t>A successful deployment of OERs, such as for improved teaching and learning outcomes, will likely require flexibility in terms of curriculum development</a:t>
            </a:r>
          </a:p>
        </p:txBody>
      </p:sp>
    </p:spTree>
    <p:extLst>
      <p:ext uri="{BB962C8B-B14F-4D97-AF65-F5344CB8AC3E}">
        <p14:creationId xmlns:p14="http://schemas.microsoft.com/office/powerpoint/2010/main" val="2242600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DEB29-4F2B-4B77-B06C-91CFE55F1C83}"/>
              </a:ext>
            </a:extLst>
          </p:cNvPr>
          <p:cNvSpPr>
            <a:spLocks noGrp="1"/>
          </p:cNvSpPr>
          <p:nvPr>
            <p:ph type="title"/>
          </p:nvPr>
        </p:nvSpPr>
        <p:spPr/>
        <p:txBody>
          <a:bodyPr/>
          <a:lstStyle/>
          <a:p>
            <a:r>
              <a:rPr lang="en-US" dirty="0"/>
              <a:t>Libraries as OER Management Agents</a:t>
            </a:r>
          </a:p>
        </p:txBody>
      </p:sp>
      <p:sp>
        <p:nvSpPr>
          <p:cNvPr id="3" name="Content Placeholder 2">
            <a:extLst>
              <a:ext uri="{FF2B5EF4-FFF2-40B4-BE49-F238E27FC236}">
                <a16:creationId xmlns:a16="http://schemas.microsoft.com/office/drawing/2014/main" id="{5F4B5234-C605-488D-82A7-9F65C71B139F}"/>
              </a:ext>
            </a:extLst>
          </p:cNvPr>
          <p:cNvSpPr>
            <a:spLocks noGrp="1"/>
          </p:cNvSpPr>
          <p:nvPr>
            <p:ph idx="1"/>
          </p:nvPr>
        </p:nvSpPr>
        <p:spPr/>
        <p:txBody>
          <a:bodyPr/>
          <a:lstStyle/>
          <a:p>
            <a:r>
              <a:rPr lang="en-US" dirty="0"/>
              <a:t>Academic libraries tend to be the university-level providers of OER-related services, such as hosting</a:t>
            </a:r>
          </a:p>
          <a:p>
            <a:r>
              <a:rPr lang="en-US" dirty="0"/>
              <a:t>However, in many cases OERs meet with low levels of awareness among teaching faculty, emphasis in organizational policies and institutional support</a:t>
            </a:r>
          </a:p>
          <a:p>
            <a:r>
              <a:rPr lang="en-US" dirty="0"/>
              <a:t>Additionally, the utilization of OERs faces barriers related to digital skills, copyright-related knowledge and human resources availability</a:t>
            </a:r>
          </a:p>
          <a:p>
            <a:r>
              <a:rPr lang="en-US" dirty="0"/>
              <a:t>Thus, OERs require institutional commitment, educator incentives and support staff</a:t>
            </a:r>
          </a:p>
        </p:txBody>
      </p:sp>
    </p:spTree>
    <p:extLst>
      <p:ext uri="{BB962C8B-B14F-4D97-AF65-F5344CB8AC3E}">
        <p14:creationId xmlns:p14="http://schemas.microsoft.com/office/powerpoint/2010/main" val="174918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36BD2-5877-430B-83FA-97D726D27BA8}"/>
              </a:ext>
            </a:extLst>
          </p:cNvPr>
          <p:cNvSpPr>
            <a:spLocks noGrp="1"/>
          </p:cNvSpPr>
          <p:nvPr>
            <p:ph type="title"/>
          </p:nvPr>
        </p:nvSpPr>
        <p:spPr/>
        <p:txBody>
          <a:bodyPr/>
          <a:lstStyle/>
          <a:p>
            <a:r>
              <a:rPr lang="en-US" dirty="0"/>
              <a:t>International Deployment of OERs</a:t>
            </a:r>
          </a:p>
        </p:txBody>
      </p:sp>
      <p:sp>
        <p:nvSpPr>
          <p:cNvPr id="3" name="Content Placeholder 2">
            <a:extLst>
              <a:ext uri="{FF2B5EF4-FFF2-40B4-BE49-F238E27FC236}">
                <a16:creationId xmlns:a16="http://schemas.microsoft.com/office/drawing/2014/main" id="{FAA3A3B6-8CA7-4B8B-8FCD-385A82603333}"/>
              </a:ext>
            </a:extLst>
          </p:cNvPr>
          <p:cNvSpPr>
            <a:spLocks noGrp="1"/>
          </p:cNvSpPr>
          <p:nvPr>
            <p:ph idx="1"/>
          </p:nvPr>
        </p:nvSpPr>
        <p:spPr/>
        <p:txBody>
          <a:bodyPr/>
          <a:lstStyle/>
          <a:p>
            <a:r>
              <a:rPr lang="en-US" dirty="0"/>
              <a:t>The barriers to the adoption, administration and deployment of OERs around the world appear to be similar to those that English-language institutions experience in relation to English-languages OERs</a:t>
            </a:r>
          </a:p>
          <a:p>
            <a:r>
              <a:rPr lang="en-US" dirty="0"/>
              <a:t>In other words, the presence of institutional policies, adequate incentives and support frameworks for the use and sharing of OERs as well as raising awareness about their availability is likely to be critical regardless of the language setting internationally</a:t>
            </a:r>
          </a:p>
          <a:p>
            <a:r>
              <a:rPr lang="en-US" dirty="0"/>
              <a:t>Moreover, apart from Open Access to OERs, for local institutions the discoverability and sustainability of OERs are likely to affect their adoption </a:t>
            </a:r>
          </a:p>
        </p:txBody>
      </p:sp>
    </p:spTree>
    <p:extLst>
      <p:ext uri="{BB962C8B-B14F-4D97-AF65-F5344CB8AC3E}">
        <p14:creationId xmlns:p14="http://schemas.microsoft.com/office/powerpoint/2010/main" val="2749270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6CCA4-9184-48AC-8FE6-19415897046E}"/>
              </a:ext>
            </a:extLst>
          </p:cNvPr>
          <p:cNvSpPr>
            <a:spLocks noGrp="1"/>
          </p:cNvSpPr>
          <p:nvPr>
            <p:ph type="title"/>
          </p:nvPr>
        </p:nvSpPr>
        <p:spPr/>
        <p:txBody>
          <a:bodyPr/>
          <a:lstStyle/>
          <a:p>
            <a:r>
              <a:rPr lang="en-US" dirty="0"/>
              <a:t>Traditional Textbook Models versus OERs</a:t>
            </a:r>
          </a:p>
        </p:txBody>
      </p:sp>
      <p:sp>
        <p:nvSpPr>
          <p:cNvPr id="3" name="Content Placeholder 2">
            <a:extLst>
              <a:ext uri="{FF2B5EF4-FFF2-40B4-BE49-F238E27FC236}">
                <a16:creationId xmlns:a16="http://schemas.microsoft.com/office/drawing/2014/main" id="{8660A5B6-2256-43DD-B2F0-E4512D1551BC}"/>
              </a:ext>
            </a:extLst>
          </p:cNvPr>
          <p:cNvSpPr>
            <a:spLocks noGrp="1"/>
          </p:cNvSpPr>
          <p:nvPr>
            <p:ph idx="1"/>
          </p:nvPr>
        </p:nvSpPr>
        <p:spPr/>
        <p:txBody>
          <a:bodyPr/>
          <a:lstStyle/>
          <a:p>
            <a:r>
              <a:rPr lang="en-US" dirty="0"/>
              <a:t>In non-Western contexts, traditional textbooks already likely rely on alternative models, which can relativize OER advantage</a:t>
            </a:r>
          </a:p>
          <a:p>
            <a:r>
              <a:rPr lang="en-US" dirty="0"/>
              <a:t>In terms of instructional or learner outcomes, the deployment of OERs can fail to produce a significant difference</a:t>
            </a:r>
          </a:p>
          <a:p>
            <a:r>
              <a:rPr lang="en-US" dirty="0"/>
              <a:t>Without adequate instructional design and compatible pedagogical strategies, the implementation of OERs can be challenging or lack in effectiveness in terms of their expected positive impacts</a:t>
            </a:r>
          </a:p>
          <a:p>
            <a:r>
              <a:rPr lang="en-US" dirty="0"/>
              <a:t>Thus, the potential of OERs can be context dependent</a:t>
            </a:r>
          </a:p>
        </p:txBody>
      </p:sp>
    </p:spTree>
    <p:extLst>
      <p:ext uri="{BB962C8B-B14F-4D97-AF65-F5344CB8AC3E}">
        <p14:creationId xmlns:p14="http://schemas.microsoft.com/office/powerpoint/2010/main" val="3977344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BEB9-7400-41DF-A434-EE701EEDE172}"/>
              </a:ext>
            </a:extLst>
          </p:cNvPr>
          <p:cNvSpPr>
            <a:spLocks noGrp="1"/>
          </p:cNvSpPr>
          <p:nvPr>
            <p:ph type="title"/>
          </p:nvPr>
        </p:nvSpPr>
        <p:spPr/>
        <p:txBody>
          <a:bodyPr/>
          <a:lstStyle/>
          <a:p>
            <a:r>
              <a:rPr lang="en-US" dirty="0"/>
              <a:t>The Hidden Costs of OERs</a:t>
            </a:r>
          </a:p>
        </p:txBody>
      </p:sp>
      <p:sp>
        <p:nvSpPr>
          <p:cNvPr id="3" name="Content Placeholder 2">
            <a:extLst>
              <a:ext uri="{FF2B5EF4-FFF2-40B4-BE49-F238E27FC236}">
                <a16:creationId xmlns:a16="http://schemas.microsoft.com/office/drawing/2014/main" id="{E6B552DE-DCD0-4870-A29D-F9C85E75C4DA}"/>
              </a:ext>
            </a:extLst>
          </p:cNvPr>
          <p:cNvSpPr>
            <a:spLocks noGrp="1"/>
          </p:cNvSpPr>
          <p:nvPr>
            <p:ph idx="1"/>
          </p:nvPr>
        </p:nvSpPr>
        <p:spPr/>
        <p:txBody>
          <a:bodyPr/>
          <a:lstStyle/>
          <a:p>
            <a:r>
              <a:rPr lang="en-US" dirty="0"/>
              <a:t>The successful implementation of OERs likely requires significant investment in terms of time, funding and human resources</a:t>
            </a:r>
          </a:p>
          <a:p>
            <a:r>
              <a:rPr lang="en-US" dirty="0"/>
              <a:t>Yet, mini-grants, stipends, guidelines, checklists and awards may fail </a:t>
            </a:r>
            <a:r>
              <a:rPr lang="en-US"/>
              <a:t>to replace the need </a:t>
            </a:r>
            <a:r>
              <a:rPr lang="en-US" dirty="0"/>
              <a:t>for permanent funding that the ongoing development of OERs may require</a:t>
            </a:r>
          </a:p>
          <a:p>
            <a:r>
              <a:rPr lang="en-US" dirty="0"/>
              <a:t>Sponsorship projects for OER development may become dispersed between academic libraries and teaching departments or university units, which can lead to fragmentary, intermittent practices</a:t>
            </a:r>
          </a:p>
          <a:p>
            <a:r>
              <a:rPr lang="en-US" dirty="0"/>
              <a:t>However, OER will likely be making part of library responses to online learning transitions under the pandemic conditions  </a:t>
            </a:r>
          </a:p>
        </p:txBody>
      </p:sp>
    </p:spTree>
    <p:extLst>
      <p:ext uri="{BB962C8B-B14F-4D97-AF65-F5344CB8AC3E}">
        <p14:creationId xmlns:p14="http://schemas.microsoft.com/office/powerpoint/2010/main" val="3495207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CAFA9-6E41-4803-A894-C58ECCCF3AB6}"/>
              </a:ext>
            </a:extLst>
          </p:cNvPr>
          <p:cNvSpPr>
            <a:spLocks noGrp="1"/>
          </p:cNvSpPr>
          <p:nvPr>
            <p:ph type="title"/>
          </p:nvPr>
        </p:nvSpPr>
        <p:spPr/>
        <p:txBody>
          <a:bodyPr/>
          <a:lstStyle/>
          <a:p>
            <a:r>
              <a:rPr lang="en-US" dirty="0"/>
              <a:t>Online Learning Obstacles Globally</a:t>
            </a:r>
          </a:p>
        </p:txBody>
      </p:sp>
      <p:sp>
        <p:nvSpPr>
          <p:cNvPr id="3" name="Content Placeholder 2">
            <a:extLst>
              <a:ext uri="{FF2B5EF4-FFF2-40B4-BE49-F238E27FC236}">
                <a16:creationId xmlns:a16="http://schemas.microsoft.com/office/drawing/2014/main" id="{B05B4F7C-46F7-4790-9635-41C899B8DF02}"/>
              </a:ext>
            </a:extLst>
          </p:cNvPr>
          <p:cNvSpPr>
            <a:spLocks noGrp="1"/>
          </p:cNvSpPr>
          <p:nvPr>
            <p:ph idx="1"/>
          </p:nvPr>
        </p:nvSpPr>
        <p:spPr/>
        <p:txBody>
          <a:bodyPr/>
          <a:lstStyle/>
          <a:p>
            <a:r>
              <a:rPr lang="en-US" dirty="0"/>
              <a:t>Both students and instructors likely face multiple obstacles for successful online learning</a:t>
            </a:r>
          </a:p>
          <a:p>
            <a:r>
              <a:rPr lang="en-US" dirty="0"/>
              <a:t>These can be of pedagogical, technical, and financial or organizational kind</a:t>
            </a:r>
          </a:p>
          <a:p>
            <a:r>
              <a:rPr lang="en-US" dirty="0"/>
              <a:t>Whereas some of these barriers can be addressed with the help of OERs, the success of the associated measures is not assured</a:t>
            </a:r>
          </a:p>
          <a:p>
            <a:r>
              <a:rPr lang="en-US" dirty="0"/>
              <a:t>Therefore, OERs can be one among other means for maintaining and improving education quality in online and offline settings</a:t>
            </a:r>
          </a:p>
        </p:txBody>
      </p:sp>
    </p:spTree>
    <p:extLst>
      <p:ext uri="{BB962C8B-B14F-4D97-AF65-F5344CB8AC3E}">
        <p14:creationId xmlns:p14="http://schemas.microsoft.com/office/powerpoint/2010/main" val="140137401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982</TotalTime>
  <Words>531</Words>
  <Application>Microsoft Office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Kantoorthema</vt:lpstr>
      <vt:lpstr>Open Educational  Resources in the Context  of Open Access</vt:lpstr>
      <vt:lpstr>Open Educational Resources’ (OERs) Barriers</vt:lpstr>
      <vt:lpstr>Libraries as OER Management Agents</vt:lpstr>
      <vt:lpstr>International Deployment of OERs</vt:lpstr>
      <vt:lpstr>Traditional Textbook Models versus OERs</vt:lpstr>
      <vt:lpstr>The Hidden Costs of OERs</vt:lpstr>
      <vt:lpstr>Online Learning Obstacles Globally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niels aarnoudse</dc:creator>
  <cp:lastModifiedBy>user</cp:lastModifiedBy>
  <cp:revision>15</cp:revision>
  <dcterms:created xsi:type="dcterms:W3CDTF">2019-01-21T13:27:01Z</dcterms:created>
  <dcterms:modified xsi:type="dcterms:W3CDTF">2021-10-04T12:39:49Z</dcterms:modified>
</cp:coreProperties>
</file>