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13.jpeg" ContentType="image/jpeg"/>
  <Override PartName="/ppt/media/image23.png" ContentType="image/png"/>
  <Override PartName="/ppt/media/image8.jpeg" ContentType="image/jpeg"/>
  <Override PartName="/ppt/media/image10.jpeg" ContentType="image/jpeg"/>
  <Override PartName="/ppt/media/image12.jpeg" ContentType="image/jpeg"/>
  <Override PartName="/ppt/media/image7.jpeg" ContentType="image/jpeg"/>
  <Override PartName="/ppt/media/image28.jpeg" ContentType="image/jpeg"/>
  <Override PartName="/ppt/media/image11.jpeg" ContentType="image/jpeg"/>
  <Override PartName="/ppt/media/image9.jpeg" ContentType="image/jpeg"/>
  <Override PartName="/ppt/media/image6.jpeg" ContentType="image/jpeg"/>
  <Override PartName="/ppt/media/image27.jpeg" ContentType="image/jpeg"/>
  <Override PartName="/ppt/media/image5.jpeg" ContentType="image/jpeg"/>
  <Override PartName="/ppt/media/image26.jpeg" ContentType="image/jpeg"/>
  <Override PartName="/ppt/media/image24.png" ContentType="image/png"/>
  <Override PartName="/ppt/media/image18.jpeg" ContentType="image/jpeg"/>
  <Override PartName="/ppt/media/image1.jpeg" ContentType="image/jpeg"/>
  <Override PartName="/ppt/media/image22.png" ContentType="image/png"/>
  <Override PartName="/ppt/media/image21.jpeg" ContentType="image/jpeg"/>
  <Override PartName="/ppt/media/image16.png" ContentType="image/png"/>
  <Override PartName="/ppt/media/image20.jpeg" ContentType="image/jpeg"/>
  <Override PartName="/ppt/media/image19.png" ContentType="image/png"/>
  <Override PartName="/ppt/media/image17.png" ContentType="image/png"/>
  <Override PartName="/ppt/media/image14.jpeg" ContentType="image/jpeg"/>
  <Override PartName="/ppt/media/image3.jpeg" ContentType="image/jpeg"/>
  <Override PartName="/ppt/media/image15.png" ContentType="image/png"/>
  <Override PartName="/ppt/media/image4.jpeg" ContentType="image/jpeg"/>
  <Override PartName="/ppt/media/image2.png" ContentType="image/png"/>
  <Override PartName="/ppt/media/image25.jpeg" ContentType="image/jpeg"/>
  <Override PartName="/ppt/charts/chart2.xml" ContentType="application/vnd.openxmlformats-officedocument.drawingml.chart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
</Relationships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autoTitleDeleted val="1"/>
    <c:view3D>
      <c:rotX val="30"/>
      <c:rotY val="0"/>
      <c:rAngAx val="0"/>
      <c:perspective val="10"/>
    </c:view3D>
    <c:floor>
      <c:spPr>
        <a:solidFill>
          <a:srgbClr val="d9d9d9"/>
        </a:solidFill>
        <a:ln>
          <a:noFill/>
        </a:ln>
      </c:spPr>
    </c:floor>
    <c:sideWall>
      <c:spPr>
        <a:solidFill>
          <a:srgbClr val="d9d9d9"/>
        </a:solidFill>
        <a:ln>
          <a:noFill/>
        </a:ln>
      </c:spPr>
    </c:sideWall>
    <c:backWall>
      <c:spPr>
        <a:solidFill>
          <a:srgbClr val="d9d9d9"/>
        </a:solidFill>
        <a:ln>
          <a:noFill/>
        </a:ln>
      </c:spPr>
    </c:backWall>
    <c:plotArea>
      <c:layout>
        <c:manualLayout>
          <c:layoutTarget val="inner"/>
          <c:xMode val="edge"/>
          <c:yMode val="edge"/>
          <c:x val="0.0198879551820728"/>
          <c:y val="0.147592123220901"/>
          <c:w val="0.595424836601307"/>
          <c:h val="0.745369467732501"/>
        </c:manualLayout>
      </c:layout>
      <c:pie3DChart>
        <c:varyColors val="1"/>
        <c:ser>
          <c:idx val="0"/>
          <c:order val="0"/>
          <c:tx>
            <c:strRef>
              <c:f>label 0</c:f>
              <c:strCache>
                <c:ptCount val="1"/>
                <c:pt idx="0">
                  <c:v>Столбец 1</c:v>
                </c:pt>
              </c:strCache>
            </c:strRef>
          </c:tx>
          <c:spPr>
            <a:solidFill>
              <a:srgbClr val="004586"/>
            </a:solidFill>
            <a:ln>
              <a:noFill/>
            </a:ln>
          </c:spPr>
          <c:explosion val="0"/>
          <c:dPt>
            <c:idx val="0"/>
            <c:spPr>
              <a:solidFill>
                <a:srgbClr val="004586"/>
              </a:solidFill>
              <a:ln>
                <a:noFill/>
              </a:ln>
            </c:spPr>
          </c:dPt>
          <c:dPt>
            <c:idx val="1"/>
            <c:spPr>
              <a:solidFill>
                <a:srgbClr val="ff420e"/>
              </a:solidFill>
              <a:ln>
                <a:noFill/>
              </a:ln>
            </c:spPr>
          </c:dPt>
          <c:dLbls>
            <c:numFmt formatCode="General" sourceLinked="0"/>
            <c:dLbl>
              <c:idx val="0"/>
              <c:numFmt formatCode="General" sourceLinked="0"/>
              <c:txPr>
                <a:bodyPr/>
                <a:lstStyle/>
                <a:p>
                  <a:pPr>
                    <a:defRPr b="0" sz="1400" spc="-1" strike="noStrik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dLbl>
              <c:idx val="1"/>
              <c:numFmt formatCode="General" sourceLinked="0"/>
              <c:txPr>
                <a:bodyPr/>
                <a:lstStyle/>
                <a:p>
                  <a:pPr>
                    <a:defRPr b="0" sz="1400" spc="-1" strike="noStrik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eparator> </c:separator>
            </c:dLbl>
            <c:txPr>
              <a:bodyPr/>
              <a:lstStyle/>
              <a:p>
                <a:pPr>
                  <a:defRPr b="0" sz="14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eparator> </c:separator>
            <c:showLeaderLines val="0"/>
          </c:dLbls>
          <c:cat>
            <c:strRef>
              <c:f>categories</c:f>
              <c:strCache>
                <c:ptCount val="2"/>
                <c:pt idx="0">
                  <c:v>українською мовою видання</c:v>
                </c:pt>
                <c:pt idx="1">
                  <c:v>російською мовою видання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2"/>
                <c:pt idx="0">
                  <c:v>12769</c:v>
                </c:pt>
                <c:pt idx="1">
                  <c:v>5580</c:v>
                </c:pt>
              </c:numCache>
            </c:numRef>
          </c:val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>Столбец 2</c:v>
                </c:pt>
              </c:strCache>
            </c:strRef>
          </c:tx>
          <c:spPr>
            <a:solidFill>
              <a:srgbClr val="ff420e"/>
            </a:solidFill>
            <a:ln>
              <a:noFill/>
            </a:ln>
          </c:spPr>
          <c:explosion val="0"/>
          <c:dPt>
            <c:idx val="0"/>
            <c:spPr>
              <a:solidFill>
                <a:srgbClr val="004586"/>
              </a:solidFill>
              <a:ln>
                <a:noFill/>
              </a:ln>
            </c:spPr>
          </c:dPt>
          <c:dPt>
            <c:idx val="1"/>
            <c:spPr>
              <a:solidFill>
                <a:srgbClr val="ff420e"/>
              </a:solidFill>
              <a:ln>
                <a:noFill/>
              </a:ln>
            </c:spPr>
          </c:dPt>
          <c:dLbls>
            <c:dLbl>
              <c:idx val="0"/>
              <c:txPr>
                <a:bodyPr/>
                <a:lstStyle/>
                <a:p>
                  <a:pPr>
                    <a:defRPr b="0" sz="1000" spc="-1" strike="noStrik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bestFit"/>
              <c:showLegendKey val="0"/>
              <c:showVal val="0"/>
              <c:showCatName val="0"/>
              <c:showSerName val="0"/>
              <c:showPercent val="0"/>
              <c:separator> </c:separator>
            </c:dLbl>
            <c:dLbl>
              <c:idx val="1"/>
              <c:txPr>
                <a:bodyPr/>
                <a:lstStyle/>
                <a:p>
                  <a:pPr>
                    <a:defRPr b="0" sz="1000" spc="-1" strike="noStrik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bestFit"/>
              <c:showLegendKey val="0"/>
              <c:showVal val="0"/>
              <c:showCatName val="0"/>
              <c:showSerName val="0"/>
              <c:showPercent val="0"/>
              <c:separator> </c:separator>
            </c:dLbl>
            <c:txPr>
              <a:bodyPr/>
              <a:lstStyle/>
              <a:p>
                <a:pPr>
                  <a:defRPr b="0" sz="10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bestFit"/>
            <c:showLegendKey val="0"/>
            <c:showVal val="0"/>
            <c:showCatName val="0"/>
            <c:showSerName val="0"/>
            <c:showPercent val="0"/>
            <c:separator> </c:separator>
            <c:showLeaderLines val="0"/>
          </c:dLbls>
          <c:cat>
            <c:strRef>
              <c:f>categories</c:f>
              <c:strCache>
                <c:ptCount val="2"/>
                <c:pt idx="0">
                  <c:v>українською мовою видання</c:v>
                </c:pt>
                <c:pt idx="1">
                  <c:v>російською мовою видання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strRef>
              <c:f>label 2</c:f>
              <c:strCache>
                <c:ptCount val="1"/>
                <c:pt idx="0">
                  <c:v>Столбец 3</c:v>
                </c:pt>
              </c:strCache>
            </c:strRef>
          </c:tx>
          <c:spPr>
            <a:solidFill>
              <a:srgbClr val="ffd320"/>
            </a:solidFill>
            <a:ln>
              <a:noFill/>
            </a:ln>
          </c:spPr>
          <c:explosion val="0"/>
          <c:dPt>
            <c:idx val="0"/>
            <c:spPr>
              <a:solidFill>
                <a:srgbClr val="004586"/>
              </a:solidFill>
              <a:ln>
                <a:noFill/>
              </a:ln>
            </c:spPr>
          </c:dPt>
          <c:dPt>
            <c:idx val="1"/>
            <c:spPr>
              <a:solidFill>
                <a:srgbClr val="ff420e"/>
              </a:solidFill>
              <a:ln>
                <a:noFill/>
              </a:ln>
            </c:spPr>
          </c:dPt>
          <c:dLbls>
            <c:dLbl>
              <c:idx val="0"/>
              <c:txPr>
                <a:bodyPr/>
                <a:lstStyle/>
                <a:p>
                  <a:pPr>
                    <a:defRPr b="0" sz="1000" spc="-1" strike="noStrik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bestFit"/>
              <c:showLegendKey val="0"/>
              <c:showVal val="0"/>
              <c:showCatName val="0"/>
              <c:showSerName val="0"/>
              <c:showPercent val="0"/>
              <c:separator> </c:separator>
            </c:dLbl>
            <c:dLbl>
              <c:idx val="1"/>
              <c:txPr>
                <a:bodyPr/>
                <a:lstStyle/>
                <a:p>
                  <a:pPr>
                    <a:defRPr b="0" sz="1000" spc="-1" strike="noStrik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bestFit"/>
              <c:showLegendKey val="0"/>
              <c:showVal val="0"/>
              <c:showCatName val="0"/>
              <c:showSerName val="0"/>
              <c:showPercent val="0"/>
              <c:separator> </c:separator>
            </c:dLbl>
            <c:txPr>
              <a:bodyPr/>
              <a:lstStyle/>
              <a:p>
                <a:pPr>
                  <a:defRPr b="0" sz="10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bestFit"/>
            <c:showLegendKey val="0"/>
            <c:showVal val="0"/>
            <c:showCatName val="0"/>
            <c:showSerName val="0"/>
            <c:showPercent val="0"/>
            <c:separator> </c:separator>
            <c:showLeaderLines val="0"/>
          </c:dLbls>
          <c:cat>
            <c:strRef>
              <c:f>categories</c:f>
              <c:strCache>
                <c:ptCount val="2"/>
                <c:pt idx="0">
                  <c:v>українською мовою видання</c:v>
                </c:pt>
                <c:pt idx="1">
                  <c:v>російською мовою видання</c:v>
                </c:pt>
              </c:strCache>
            </c:strRef>
          </c:cat>
          <c:val>
            <c:numRef>
              <c:f>2</c:f>
              <c:numCache>
                <c:formatCode>General</c:formatCode>
                <c:ptCount val="2"/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16950407105847"/>
          <c:y val="0.148570324574961"/>
          <c:w val="0.363619541080681"/>
          <c:h val="0.702666151468315"/>
        </c:manualLayout>
      </c:layout>
      <c:overlay val="0"/>
      <c:spPr>
        <a:noFill/>
        <a:ln>
          <a:noFill/>
        </a:ln>
      </c:spPr>
      <c:txPr>
        <a:bodyPr/>
        <a:lstStyle/>
        <a:p>
          <a:pPr>
            <a:defRPr b="1" sz="1000" spc="-1" strike="noStrike">
              <a:solidFill>
                <a:srgbClr val="2a6099"/>
              </a:solidFill>
              <a:latin typeface="Arial"/>
              <a:ea typeface="DejaVu Sans"/>
            </a:defRPr>
          </a:pPr>
        </a:p>
      </c:txPr>
    </c:legend>
    <c:plotVisOnly val="1"/>
    <c:dispBlanksAs val="zero"/>
  </c:chart>
  <c:spPr>
    <a:noFill/>
    <a:ln w="9360">
      <a:noFill/>
    </a:ln>
  </c:spPr>
</c:chartSpace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sldNum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</p:spPr>
        <p:txBody>
          <a:bodyPr tIns="91440" bIns="91440" anchor="ctr">
            <a:norm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CE930E29-DAC6-41DD-A0BC-C048A62E55CF}" type="slidenum">
              <a:rPr b="0" lang="ru" sz="1000" spc="-1" strike="noStrike">
                <a:solidFill>
                  <a:srgbClr val="595959"/>
                </a:solidFill>
                <a:latin typeface="Arial"/>
                <a:ea typeface="Arial"/>
              </a:rPr>
              <a:t>&lt;номер&gt;</a:t>
            </a:fld>
            <a:endParaRPr b="0" lang="ru-RU" sz="1000" spc="-1" strike="noStrike"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hyperlink" Target="http://eadnurt.diit.edu.ua/handle/123456789/15313" TargetMode="External"/><Relationship Id="rId6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image" Target="../media/image26.jpeg"/><Relationship Id="rId3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4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jpeg"/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jpeg"/><Relationship Id="rId7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chart" Target="../charts/chart2.xml"/><Relationship Id="rId3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1291320" y="1618200"/>
            <a:ext cx="6561360" cy="18201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p>
            <a:pPr algn="ctr">
              <a:lnSpc>
                <a:spcPct val="115000"/>
              </a:lnSpc>
              <a:spcBef>
                <a:spcPts val="1199"/>
              </a:spcBef>
              <a:tabLst>
                <a:tab algn="l" pos="0"/>
              </a:tabLst>
            </a:pPr>
            <a:r>
              <a:rPr b="1" i="1" lang="ru" sz="2400" spc="-1" strike="noStrike">
                <a:solidFill>
                  <a:srgbClr val="ff9900"/>
                </a:solidFill>
                <a:latin typeface="Open Sans"/>
                <a:ea typeface="Open Sans"/>
              </a:rPr>
              <a:t>СТВОРЕННЯ ЕКОЛОГІЧНОГО </a:t>
            </a:r>
            <a:r>
              <a:rPr b="1" i="1" lang="ru" sz="2400" spc="-1" strike="noStrike">
                <a:solidFill>
                  <a:srgbClr val="ff9900"/>
                </a:solidFill>
                <a:latin typeface="Open Sans"/>
                <a:ea typeface="Open Sans"/>
              </a:rPr>
              <a:t>ДОКУМЕНТАЛЬНОГО ПРОСТОРУ</a:t>
            </a:r>
            <a:br/>
            <a:r>
              <a:rPr b="1" i="1" lang="ru" sz="2400" spc="-1" strike="noStrike">
                <a:solidFill>
                  <a:srgbClr val="0000ff"/>
                </a:solidFill>
                <a:latin typeface="Open Sans"/>
                <a:ea typeface="Open Sans"/>
              </a:rPr>
              <a:t>ШЛЯХОМ АКТУАЛІЗАЦІЇ БІБЛІОТЕЧНИХ </a:t>
            </a:r>
            <a:r>
              <a:rPr b="1" i="1" lang="ru" sz="2400" spc="-1" strike="noStrike">
                <a:solidFill>
                  <a:srgbClr val="0000ff"/>
                </a:solidFill>
                <a:latin typeface="Open Sans"/>
                <a:ea typeface="Open Sans"/>
              </a:rPr>
              <a:t>ФОНДІВ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6645960" y="327600"/>
            <a:ext cx="1810440" cy="1155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ru" sz="1600" spc="-1" strike="noStrike">
                <a:solidFill>
                  <a:srgbClr val="ffffff"/>
                </a:solidFill>
                <a:latin typeface="Arial"/>
                <a:ea typeface="Arial"/>
              </a:rPr>
              <a:t>Долматова Н. І.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ru" sz="1600" spc="-1" strike="noStrike">
                <a:solidFill>
                  <a:srgbClr val="ffffff"/>
                </a:solidFill>
                <a:latin typeface="Arial"/>
                <a:ea typeface="Arial"/>
              </a:rPr>
              <a:t>Іванова Т. Д.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ru" sz="1600" spc="-1" strike="noStrike">
                <a:solidFill>
                  <a:srgbClr val="ffffff"/>
                </a:solidFill>
                <a:latin typeface="Arial"/>
                <a:ea typeface="Arial"/>
              </a:rPr>
              <a:t>Скорченко І. В.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ru" sz="1600" spc="-1" strike="noStrike">
                <a:solidFill>
                  <a:srgbClr val="ffffff"/>
                </a:solidFill>
                <a:latin typeface="Arial"/>
                <a:ea typeface="Arial"/>
              </a:rPr>
              <a:t>Слищенко Т. А.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338840" y="3602520"/>
            <a:ext cx="6674760" cy="1155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" sz="1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VII Міжнародна конференція</a:t>
            </a:r>
            <a:endParaRPr b="0" lang="ru-RU" sz="1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" sz="1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«University Library at a new stage of social communications development»</a:t>
            </a:r>
            <a:endParaRPr b="0" lang="ru-RU" sz="1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" sz="1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06.10-07.10.2022 року</a:t>
            </a:r>
            <a:endParaRPr b="0" lang="ru-RU" sz="1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" sz="1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Дніпро</a:t>
            </a:r>
            <a:endParaRPr b="0" lang="ru-RU" sz="14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" sz="1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Український державний університет науки і технологій</a:t>
            </a:r>
            <a:endParaRPr b="0" lang="ru-RU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111;p22" descr=""/>
          <p:cNvPicPr/>
          <p:nvPr/>
        </p:nvPicPr>
        <p:blipFill>
          <a:blip r:embed="rId2"/>
          <a:srcRect l="34105" t="19250" r="33535" b="9281"/>
          <a:stretch/>
        </p:blipFill>
        <p:spPr>
          <a:xfrm>
            <a:off x="433440" y="1033200"/>
            <a:ext cx="2503800" cy="3187800"/>
          </a:xfrm>
          <a:prstGeom prst="rect">
            <a:avLst/>
          </a:prstGeom>
          <a:ln>
            <a:noFill/>
          </a:ln>
        </p:spPr>
      </p:pic>
      <p:pic>
        <p:nvPicPr>
          <p:cNvPr id="62" name="Google Shape;112;p22" descr=""/>
          <p:cNvPicPr/>
          <p:nvPr/>
        </p:nvPicPr>
        <p:blipFill>
          <a:blip r:embed="rId3"/>
          <a:srcRect l="33320" t="16936" r="32890" b="7198"/>
          <a:stretch/>
        </p:blipFill>
        <p:spPr>
          <a:xfrm>
            <a:off x="3358440" y="1087200"/>
            <a:ext cx="2253600" cy="2968560"/>
          </a:xfrm>
          <a:prstGeom prst="rect">
            <a:avLst/>
          </a:prstGeom>
          <a:ln>
            <a:noFill/>
          </a:ln>
        </p:spPr>
      </p:pic>
      <p:pic>
        <p:nvPicPr>
          <p:cNvPr id="63" name="Google Shape;113;p22" descr=""/>
          <p:cNvPicPr/>
          <p:nvPr/>
        </p:nvPicPr>
        <p:blipFill>
          <a:blip r:embed="rId4"/>
          <a:srcRect l="33076" t="18284" r="33381" b="6984"/>
          <a:stretch/>
        </p:blipFill>
        <p:spPr>
          <a:xfrm>
            <a:off x="5904360" y="1307520"/>
            <a:ext cx="2383560" cy="3320280"/>
          </a:xfrm>
          <a:prstGeom prst="rect">
            <a:avLst/>
          </a:prstGeom>
          <a:ln>
            <a:noFill/>
          </a:ln>
        </p:spPr>
      </p:pic>
      <p:sp>
        <p:nvSpPr>
          <p:cNvPr id="64" name="CustomShape 1"/>
          <p:cNvSpPr/>
          <p:nvPr/>
        </p:nvSpPr>
        <p:spPr>
          <a:xfrm>
            <a:off x="549000" y="132120"/>
            <a:ext cx="8080920" cy="804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" sz="2300" spc="-1" strike="noStrike">
                <a:solidFill>
                  <a:srgbClr val="0000ff"/>
                </a:solidFill>
                <a:latin typeface="Times New Roman"/>
                <a:ea typeface="Times New Roman"/>
              </a:rPr>
              <a:t>Відкриті навчальні посібники Українського державного університету науки і технологій</a:t>
            </a:r>
            <a:endParaRPr b="0" lang="ru-RU" sz="2300" spc="-1" strike="noStrike">
              <a:latin typeface="Arial"/>
            </a:endParaRPr>
          </a:p>
        </p:txBody>
      </p:sp>
      <p:sp>
        <p:nvSpPr>
          <p:cNvPr id="65" name="CustomShape 2"/>
          <p:cNvSpPr/>
          <p:nvPr/>
        </p:nvSpPr>
        <p:spPr>
          <a:xfrm>
            <a:off x="982440" y="4317480"/>
            <a:ext cx="4555800" cy="430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ru" sz="1400" spc="-1" strike="noStrike" u="sng">
                <a:solidFill>
                  <a:srgbClr val="0097a7"/>
                </a:solidFill>
                <a:uFillTx/>
                <a:latin typeface="Arial"/>
                <a:ea typeface="Arial"/>
                <a:hlinkClick r:id="rId5"/>
              </a:rPr>
              <a:t>http://eadnurt.diit.edu.ua/handle/123456789/15313</a:t>
            </a:r>
            <a:endParaRPr b="0" lang="ru-RU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CustomShape 1"/>
          <p:cNvSpPr/>
          <p:nvPr/>
        </p:nvSpPr>
        <p:spPr>
          <a:xfrm>
            <a:off x="776880" y="305640"/>
            <a:ext cx="7589520" cy="168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15000"/>
              </a:lnSpc>
              <a:spcBef>
                <a:spcPts val="1199"/>
              </a:spcBef>
              <a:tabLst>
                <a:tab algn="l" pos="0"/>
              </a:tabLst>
            </a:pPr>
            <a:r>
              <a:rPr b="1" lang="ru" sz="2300" spc="-1" strike="noStrike">
                <a:solidFill>
                  <a:srgbClr val="0000ff"/>
                </a:solidFill>
                <a:latin typeface="Times New Roman"/>
                <a:ea typeface="Times New Roman"/>
              </a:rPr>
              <a:t>Завдяки актуалізації бібліотечних фондів та вилученню багатьох застарілих російськомовних видань в бібліотеках України буде створено новий </a:t>
            </a:r>
            <a:r>
              <a:rPr b="1" i="1" lang="ru" sz="2300" spc="-1" strike="noStrike">
                <a:solidFill>
                  <a:srgbClr val="0000ff"/>
                </a:solidFill>
                <a:latin typeface="Times New Roman"/>
                <a:ea typeface="Times New Roman"/>
              </a:rPr>
              <a:t>екологічний документальний простір</a:t>
            </a:r>
            <a:r>
              <a:rPr b="1" lang="ru" sz="2300" spc="-1" strike="noStrike">
                <a:solidFill>
                  <a:srgbClr val="0000ff"/>
                </a:solidFill>
                <a:latin typeface="Times New Roman"/>
                <a:ea typeface="Times New Roman"/>
              </a:rPr>
              <a:t>.</a:t>
            </a:r>
            <a:endParaRPr b="0" lang="ru-RU" sz="2300" spc="-1" strike="noStrike">
              <a:latin typeface="Arial"/>
            </a:endParaRPr>
          </a:p>
        </p:txBody>
      </p:sp>
      <p:pic>
        <p:nvPicPr>
          <p:cNvPr id="67" name="Google Shape;121;p23" descr=""/>
          <p:cNvPicPr/>
          <p:nvPr/>
        </p:nvPicPr>
        <p:blipFill>
          <a:blip r:embed="rId2"/>
          <a:stretch/>
        </p:blipFill>
        <p:spPr>
          <a:xfrm>
            <a:off x="2524320" y="2176920"/>
            <a:ext cx="3927600" cy="2717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CustomShape 1"/>
          <p:cNvSpPr/>
          <p:nvPr/>
        </p:nvSpPr>
        <p:spPr>
          <a:xfrm>
            <a:off x="1253880" y="1314720"/>
            <a:ext cx="6635880" cy="266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 algn="ctr">
              <a:lnSpc>
                <a:spcPct val="115000"/>
              </a:lnSpc>
              <a:spcBef>
                <a:spcPts val="1199"/>
              </a:spcBef>
              <a:tabLst>
                <a:tab algn="l" pos="0"/>
              </a:tabLst>
            </a:pPr>
            <a:r>
              <a:rPr b="1" i="1" lang="ru" sz="3400" spc="-1" strike="noStrike">
                <a:solidFill>
                  <a:srgbClr val="ff0000"/>
                </a:solidFill>
                <a:latin typeface="Times New Roman"/>
                <a:ea typeface="Times New Roman"/>
              </a:rPr>
              <a:t>Бій виграє армія,</a:t>
            </a:r>
            <a:endParaRPr b="0" lang="ru-RU" sz="3400" spc="-1" strike="noStrike">
              <a:latin typeface="Arial"/>
            </a:endParaRPr>
          </a:p>
          <a:p>
            <a:pPr algn="ctr">
              <a:lnSpc>
                <a:spcPct val="115000"/>
              </a:lnSpc>
              <a:spcBef>
                <a:spcPts val="1199"/>
              </a:spcBef>
              <a:tabLst>
                <a:tab algn="l" pos="0"/>
              </a:tabLst>
            </a:pPr>
            <a:r>
              <a:rPr b="1" i="1" lang="ru" sz="3400" spc="-1" strike="noStrike">
                <a:solidFill>
                  <a:srgbClr val="ff0000"/>
                </a:solidFill>
                <a:latin typeface="Times New Roman"/>
                <a:ea typeface="Times New Roman"/>
              </a:rPr>
              <a:t>війну – економіка,</a:t>
            </a:r>
            <a:endParaRPr b="0" lang="ru-RU" sz="3400" spc="-1" strike="noStrike">
              <a:latin typeface="Arial"/>
            </a:endParaRPr>
          </a:p>
          <a:p>
            <a:pPr algn="ctr">
              <a:lnSpc>
                <a:spcPct val="115000"/>
              </a:lnSpc>
              <a:spcBef>
                <a:spcPts val="1199"/>
              </a:spcBef>
              <a:tabLst>
                <a:tab algn="l" pos="0"/>
              </a:tabLst>
            </a:pPr>
            <a:r>
              <a:rPr b="1" i="1" lang="ru" sz="3400" spc="-1" strike="noStrike">
                <a:solidFill>
                  <a:srgbClr val="ff0000"/>
                </a:solidFill>
                <a:latin typeface="Times New Roman"/>
                <a:ea typeface="Times New Roman"/>
              </a:rPr>
              <a:t>а безсмертя нації здобуває культура.</a:t>
            </a:r>
            <a:endParaRPr b="0" lang="ru-RU" sz="3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1106640" y="2088000"/>
            <a:ext cx="6930360" cy="967320"/>
          </a:xfrm>
          <a:prstGeom prst="rect">
            <a:avLst/>
          </a:prstGeom>
        </p:spPr>
        <p:txBody>
          <a:bodyPr lIns="90000" rIns="90000" tIns="45000" bIns="45000" anchorCtr="1">
            <a:prstTxWarp prst="textPlain">
              <a:avLst>
                <a:gd name="adj" fmla="val 50000"/>
              </a:avLst>
            </a:prstTxWarp>
            <a:noAutofit/>
          </a:bodyPr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db0000"/>
                </a:solidFill>
                <a:latin typeface="Open Sans"/>
                <a:ea typeface="Arial"/>
              </a:rPr>
              <a:t>Дякуємо за увагу!</a:t>
            </a:r>
            <a:endParaRPr b="0" lang="ru-RU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384480" y="439200"/>
            <a:ext cx="4765680" cy="4395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ru" sz="2300" spc="-1" strike="noStrike">
                <a:solidFill>
                  <a:srgbClr val="0000ff"/>
                </a:solidFill>
                <a:latin typeface="Times New Roman"/>
                <a:ea typeface="Times New Roman"/>
              </a:rPr>
              <a:t>Б</a:t>
            </a:r>
            <a:r>
              <a:rPr b="1" lang="ru" sz="2600" spc="-1" strike="noStrike">
                <a:solidFill>
                  <a:srgbClr val="0000ff"/>
                </a:solidFill>
                <a:latin typeface="Times New Roman"/>
                <a:ea typeface="Times New Roman"/>
              </a:rPr>
              <a:t>ібліотечно-інформаційна спільнота України повинна захищати права на найвищі людські цінності, демократичні права для себе та інших, цінувати різноманіття культур, підтримувати національну освіту і науку.</a:t>
            </a:r>
            <a:endParaRPr b="0" lang="ru-RU" sz="2600" spc="-1" strike="noStrike">
              <a:latin typeface="Arial"/>
            </a:endParaRPr>
          </a:p>
        </p:txBody>
      </p:sp>
      <p:pic>
        <p:nvPicPr>
          <p:cNvPr id="43" name="Google Shape;62;p14" descr=""/>
          <p:cNvPicPr/>
          <p:nvPr/>
        </p:nvPicPr>
        <p:blipFill>
          <a:blip r:embed="rId2"/>
          <a:stretch/>
        </p:blipFill>
        <p:spPr>
          <a:xfrm>
            <a:off x="5420880" y="2965320"/>
            <a:ext cx="3482640" cy="1958760"/>
          </a:xfrm>
          <a:prstGeom prst="rect">
            <a:avLst/>
          </a:prstGeom>
          <a:ln>
            <a:noFill/>
          </a:ln>
        </p:spPr>
      </p:pic>
      <p:pic>
        <p:nvPicPr>
          <p:cNvPr id="44" name="Google Shape;63;p14" descr=""/>
          <p:cNvPicPr/>
          <p:nvPr/>
        </p:nvPicPr>
        <p:blipFill>
          <a:blip r:embed="rId3"/>
          <a:stretch/>
        </p:blipFill>
        <p:spPr>
          <a:xfrm>
            <a:off x="5356080" y="439200"/>
            <a:ext cx="3482640" cy="19447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336960" y="385200"/>
            <a:ext cx="8475840" cy="4334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15000"/>
              </a:lnSpc>
              <a:tabLst>
                <a:tab algn="l" pos="0"/>
              </a:tabLst>
            </a:pPr>
            <a:r>
              <a:rPr b="0" lang="ru" sz="1100" spc="-1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b="0" lang="ru" sz="1100" spc="-1" strike="noStrike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b="0" lang="ru" sz="1100" spc="-1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b="0" lang="ru" sz="1100" spc="-1" strike="noStrike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b="0" lang="ru" sz="1100" spc="-1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b="0" lang="ru" sz="1100" spc="-1" strike="noStrike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b="0" lang="ru" sz="1100" spc="-1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endParaRPr b="0" lang="ru-RU" sz="1100" spc="-1" strike="noStrike">
              <a:latin typeface="Arial"/>
            </a:endParaRPr>
          </a:p>
          <a:p>
            <a:pPr algn="just">
              <a:lnSpc>
                <a:spcPct val="115000"/>
              </a:lnSpc>
              <a:tabLst>
                <a:tab algn="l" pos="0"/>
              </a:tabLst>
            </a:pPr>
            <a:r>
              <a:rPr b="1" lang="ru" sz="2300" spc="-1" strike="noStrike">
                <a:solidFill>
                  <a:srgbClr val="0000ff"/>
                </a:solidFill>
                <a:latin typeface="Times New Roman"/>
                <a:ea typeface="Times New Roman"/>
              </a:rPr>
              <a:t>У квітні 2022 року в Україні було створено Раду з </a:t>
            </a:r>
            <a:r>
              <a:rPr b="1" i="1" lang="ru" sz="2300" spc="-1" strike="noStrike">
                <a:solidFill>
                  <a:srgbClr val="0000ff"/>
                </a:solidFill>
                <a:latin typeface="Times New Roman"/>
                <a:ea typeface="Times New Roman"/>
              </a:rPr>
              <a:t>розвитку бібліотечної сфери</a:t>
            </a:r>
            <a:r>
              <a:rPr b="1" lang="ru" sz="2300" spc="-1" strike="noStrike">
                <a:solidFill>
                  <a:srgbClr val="0000ff"/>
                </a:solidFill>
                <a:latin typeface="Times New Roman"/>
                <a:ea typeface="Times New Roman"/>
              </a:rPr>
              <a:t>, яка врегульовуватиме питання функціонування українських бібліотек під час війни.</a:t>
            </a:r>
            <a:endParaRPr b="0" lang="ru-RU" sz="2300" spc="-1" strike="noStrike">
              <a:latin typeface="Arial"/>
            </a:endParaRPr>
          </a:p>
          <a:p>
            <a:pPr algn="just">
              <a:lnSpc>
                <a:spcPct val="115000"/>
              </a:lnSpc>
              <a:tabLst>
                <a:tab algn="l" pos="0"/>
              </a:tabLst>
            </a:pPr>
            <a:r>
              <a:rPr b="1" lang="ru" sz="2300" spc="-1" strike="noStrike">
                <a:solidFill>
                  <a:srgbClr val="0000ff"/>
                </a:solidFill>
                <a:latin typeface="Times New Roman"/>
                <a:ea typeface="Times New Roman"/>
              </a:rPr>
              <a:t>У травні ми отримали «Рекомендації Міністерства культури та інформаційної політики України щодо </a:t>
            </a:r>
            <a:r>
              <a:rPr b="1" i="1" lang="ru" sz="2300" spc="-1" strike="noStrike">
                <a:solidFill>
                  <a:srgbClr val="0000ff"/>
                </a:solidFill>
                <a:latin typeface="Times New Roman"/>
                <a:ea typeface="Times New Roman"/>
              </a:rPr>
              <a:t>актуалізації бібліотечних фондів </a:t>
            </a:r>
            <a:r>
              <a:rPr b="1" lang="ru" sz="2300" spc="-1" strike="noStrike">
                <a:solidFill>
                  <a:srgbClr val="0000ff"/>
                </a:solidFill>
                <a:latin typeface="Times New Roman"/>
                <a:ea typeface="Times New Roman"/>
              </a:rPr>
              <a:t>у зв'язку зі збройною агресією російської федерації проти України».</a:t>
            </a:r>
            <a:endParaRPr b="0" lang="ru-RU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73;p16" descr=""/>
          <p:cNvPicPr/>
          <p:nvPr/>
        </p:nvPicPr>
        <p:blipFill>
          <a:blip r:embed="rId2"/>
          <a:stretch/>
        </p:blipFill>
        <p:spPr>
          <a:xfrm>
            <a:off x="375840" y="748440"/>
            <a:ext cx="4557240" cy="3412080"/>
          </a:xfrm>
          <a:prstGeom prst="rect">
            <a:avLst/>
          </a:prstGeom>
          <a:ln>
            <a:noFill/>
          </a:ln>
        </p:spPr>
      </p:pic>
      <p:sp>
        <p:nvSpPr>
          <p:cNvPr id="47" name="CustomShape 1"/>
          <p:cNvSpPr/>
          <p:nvPr/>
        </p:nvSpPr>
        <p:spPr>
          <a:xfrm>
            <a:off x="5028120" y="539280"/>
            <a:ext cx="3765960" cy="4189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ru" sz="2300" spc="-1" strike="noStrike">
                <a:solidFill>
                  <a:srgbClr val="0000ff"/>
                </a:solidFill>
                <a:latin typeface="Times New Roman"/>
                <a:ea typeface="Times New Roman"/>
              </a:rPr>
              <a:t>За попередніми оцінками директорки Українського інституту книги Олександри Коваль, загальна кількість книг, які мають прибрати з бібліотечних полиць України, складає близько 100 мільйонів примірників.</a:t>
            </a:r>
            <a:endParaRPr b="0" lang="ru-RU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521640" y="1458000"/>
            <a:ext cx="8100360" cy="2227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 algn="just">
              <a:lnSpc>
                <a:spcPct val="115000"/>
              </a:lnSpc>
              <a:tabLst>
                <a:tab algn="l" pos="0"/>
              </a:tabLst>
            </a:pPr>
            <a:r>
              <a:rPr b="1" lang="ru" sz="2300" spc="-1" strike="noStrike">
                <a:solidFill>
                  <a:srgbClr val="0000ff"/>
                </a:solidFill>
                <a:latin typeface="Times New Roman"/>
                <a:ea typeface="Times New Roman"/>
              </a:rPr>
              <a:t>Першочергово рекомендовано вилучати книги з антиукраїнським змістом та імперськими наративами, пропагандою насильства, проросійською й шовіністичною політикою. На другому етапі – вилучати книжки сучасних російських авторів, видані в росії після 1991 року.</a:t>
            </a:r>
            <a:endParaRPr b="0" lang="ru-RU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84;p18" descr=""/>
          <p:cNvPicPr/>
          <p:nvPr/>
        </p:nvPicPr>
        <p:blipFill>
          <a:blip r:embed="rId2"/>
          <a:stretch/>
        </p:blipFill>
        <p:spPr>
          <a:xfrm>
            <a:off x="514800" y="1001880"/>
            <a:ext cx="4137120" cy="3042720"/>
          </a:xfrm>
          <a:prstGeom prst="rect">
            <a:avLst/>
          </a:prstGeom>
          <a:ln>
            <a:noFill/>
          </a:ln>
        </p:spPr>
      </p:pic>
      <p:pic>
        <p:nvPicPr>
          <p:cNvPr id="50" name="Google Shape;85;p18" descr=""/>
          <p:cNvPicPr/>
          <p:nvPr/>
        </p:nvPicPr>
        <p:blipFill>
          <a:blip r:embed="rId3"/>
          <a:stretch/>
        </p:blipFill>
        <p:spPr>
          <a:xfrm>
            <a:off x="5437440" y="2464200"/>
            <a:ext cx="3328200" cy="2448000"/>
          </a:xfrm>
          <a:prstGeom prst="rect">
            <a:avLst/>
          </a:prstGeom>
          <a:ln>
            <a:noFill/>
          </a:ln>
        </p:spPr>
      </p:pic>
      <p:pic>
        <p:nvPicPr>
          <p:cNvPr id="51" name="Google Shape;86;p18" descr=""/>
          <p:cNvPicPr/>
          <p:nvPr/>
        </p:nvPicPr>
        <p:blipFill>
          <a:blip r:embed="rId4"/>
          <a:stretch/>
        </p:blipFill>
        <p:spPr>
          <a:xfrm>
            <a:off x="5954040" y="229320"/>
            <a:ext cx="2714760" cy="1996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91;p19" descr=""/>
          <p:cNvPicPr/>
          <p:nvPr/>
        </p:nvPicPr>
        <p:blipFill>
          <a:blip r:embed="rId2"/>
          <a:stretch/>
        </p:blipFill>
        <p:spPr>
          <a:xfrm>
            <a:off x="4178520" y="3591000"/>
            <a:ext cx="4179240" cy="1253520"/>
          </a:xfrm>
          <a:prstGeom prst="rect">
            <a:avLst/>
          </a:prstGeom>
          <a:ln>
            <a:noFill/>
          </a:ln>
        </p:spPr>
      </p:pic>
      <p:pic>
        <p:nvPicPr>
          <p:cNvPr id="53" name="Google Shape;92;p19" descr=""/>
          <p:cNvPicPr/>
          <p:nvPr/>
        </p:nvPicPr>
        <p:blipFill>
          <a:blip r:embed="rId3"/>
          <a:stretch/>
        </p:blipFill>
        <p:spPr>
          <a:xfrm>
            <a:off x="3659400" y="1163880"/>
            <a:ext cx="2651760" cy="1850760"/>
          </a:xfrm>
          <a:prstGeom prst="rect">
            <a:avLst/>
          </a:prstGeom>
          <a:ln>
            <a:noFill/>
          </a:ln>
        </p:spPr>
      </p:pic>
      <p:pic>
        <p:nvPicPr>
          <p:cNvPr id="54" name="Google Shape;93;p19" descr=""/>
          <p:cNvPicPr/>
          <p:nvPr/>
        </p:nvPicPr>
        <p:blipFill>
          <a:blip r:embed="rId4"/>
          <a:stretch/>
        </p:blipFill>
        <p:spPr>
          <a:xfrm>
            <a:off x="682200" y="2936160"/>
            <a:ext cx="1908360" cy="1908360"/>
          </a:xfrm>
          <a:prstGeom prst="rect">
            <a:avLst/>
          </a:prstGeom>
          <a:ln>
            <a:noFill/>
          </a:ln>
        </p:spPr>
      </p:pic>
      <p:pic>
        <p:nvPicPr>
          <p:cNvPr id="55" name="Google Shape;94;p19" descr=""/>
          <p:cNvPicPr/>
          <p:nvPr/>
        </p:nvPicPr>
        <p:blipFill>
          <a:blip r:embed="rId5"/>
          <a:stretch/>
        </p:blipFill>
        <p:spPr>
          <a:xfrm>
            <a:off x="6800040" y="412560"/>
            <a:ext cx="1975320" cy="1399680"/>
          </a:xfrm>
          <a:prstGeom prst="rect">
            <a:avLst/>
          </a:prstGeom>
          <a:ln>
            <a:noFill/>
          </a:ln>
        </p:spPr>
      </p:pic>
      <p:pic>
        <p:nvPicPr>
          <p:cNvPr id="56" name="Google Shape;95;p19" descr=""/>
          <p:cNvPicPr/>
          <p:nvPr/>
        </p:nvPicPr>
        <p:blipFill>
          <a:blip r:embed="rId6"/>
          <a:stretch/>
        </p:blipFill>
        <p:spPr>
          <a:xfrm>
            <a:off x="374040" y="412560"/>
            <a:ext cx="2857320" cy="1904760"/>
          </a:xfrm>
          <a:prstGeom prst="rect">
            <a:avLst/>
          </a:prstGeom>
          <a:ln>
            <a:noFill/>
          </a:ln>
        </p:spPr>
      </p:pic>
      <p:sp>
        <p:nvSpPr>
          <p:cNvPr id="57" name="CustomShape 1"/>
          <p:cNvSpPr/>
          <p:nvPr/>
        </p:nvSpPr>
        <p:spPr>
          <a:xfrm>
            <a:off x="558720" y="317880"/>
            <a:ext cx="8148240" cy="4382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5228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ustomShape 1"/>
          <p:cNvSpPr/>
          <p:nvPr/>
        </p:nvSpPr>
        <p:spPr>
          <a:xfrm>
            <a:off x="1797840" y="669960"/>
            <a:ext cx="5547960" cy="238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ru" sz="1100" spc="-1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b="1" lang="ru" sz="2300" spc="-1" strike="noStrike">
                <a:solidFill>
                  <a:srgbClr val="0000ff"/>
                </a:solidFill>
                <a:latin typeface="Times New Roman"/>
                <a:ea typeface="Times New Roman"/>
              </a:rPr>
              <a:t>Влітку 2022 р. було проведено аналіз надходження літератури до фонду Наукової бібліотеки УДУНТ з 2000 по 2022 рік , який показав, що за цей час отримано понад 18 тисяч документів (друкованих та електронних).</a:t>
            </a:r>
            <a:endParaRPr b="0" lang="ru-RU" sz="2300" spc="-1" strike="noStrike">
              <a:latin typeface="Arial"/>
            </a:endParaRPr>
          </a:p>
        </p:txBody>
      </p:sp>
      <p:graphicFrame>
        <p:nvGraphicFramePr>
          <p:cNvPr id="59" name="Chart 55"/>
          <p:cNvGraphicFramePr/>
          <p:nvPr/>
        </p:nvGraphicFramePr>
        <p:xfrm rot="36600">
          <a:off x="2579400" y="3073320"/>
          <a:ext cx="3890880" cy="1863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stomShape 1"/>
          <p:cNvSpPr/>
          <p:nvPr/>
        </p:nvSpPr>
        <p:spPr>
          <a:xfrm>
            <a:off x="569880" y="385200"/>
            <a:ext cx="8003880" cy="4372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 algn="just">
              <a:lnSpc>
                <a:spcPct val="115000"/>
              </a:lnSpc>
              <a:tabLst>
                <a:tab algn="l" pos="0"/>
              </a:tabLst>
            </a:pPr>
            <a:r>
              <a:rPr b="1" lang="ru" sz="2300" spc="-1" strike="noStrike">
                <a:solidFill>
                  <a:srgbClr val="0000ff"/>
                </a:solidFill>
                <a:latin typeface="Times New Roman"/>
                <a:ea typeface="Times New Roman"/>
              </a:rPr>
              <a:t>Війна з російським агресором та необхідність продовження освітніх процесів в Україні за умов воєнного стану терміново потребують заходів із подолання кризи доступності освітніх ресурсів. Один зі шляхів інформаційної підтримки вищої освіти є програма «Цифрова освіта України», створена задля інформаційної підтримки студентів під час дистанційного, змішаного або онлайн навчання.</a:t>
            </a:r>
            <a:endParaRPr b="0" lang="ru-RU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ru-RU</dc:language>
  <cp:lastModifiedBy/>
  <dcterms:modified xsi:type="dcterms:W3CDTF">2022-09-28T07:12:17Z</dcterms:modified>
  <cp:revision>1</cp:revision>
  <dc:subject/>
  <dc:title/>
</cp:coreProperties>
</file>