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8" r:id="rId3"/>
    <p:sldId id="266" r:id="rId4"/>
    <p:sldId id="279" r:id="rId5"/>
    <p:sldId id="267" r:id="rId6"/>
    <p:sldId id="285" r:id="rId7"/>
    <p:sldId id="269" r:id="rId8"/>
    <p:sldId id="291" r:id="rId9"/>
    <p:sldId id="282" r:id="rId10"/>
    <p:sldId id="292" r:id="rId11"/>
    <p:sldId id="29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ілоусова Софія" initials="БС" lastIdx="10" clrIdx="0">
    <p:extLst>
      <p:ext uri="{19B8F6BF-5375-455C-9EA6-DF929625EA0E}">
        <p15:presenceInfo xmlns="" xmlns:p15="http://schemas.microsoft.com/office/powerpoint/2012/main" userId="Білоусова Софі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370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кутник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кутник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Прямокутник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13" name="Місце для номера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  <p:sp>
        <p:nvSpPr>
          <p:cNvPr id="14" name="Місце для нижнього колонтитула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8" name="Місце для дати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10" name="Місце для номера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  <p:sp>
        <p:nvSpPr>
          <p:cNvPr id="12" name="Місце для нижнього колонтитула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12" name="Місце для номера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  <p:sp>
        <p:nvSpPr>
          <p:cNvPr id="14" name="Місце для нижнього колонтитула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Місце для тексту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5" name="Місце для тексту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Прямокутник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13" name="Місце для номера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  <p:sp>
        <p:nvSpPr>
          <p:cNvPr id="14" name="Місце для нижнього колонтитула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29A255-AAB8-45B2-AD49-950C7A1188CB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кутник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36ADA4-C6CE-4956-A42A-2134CEC396B6}" type="slidenum">
              <a:rPr lang="en-US" smtClean="0"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.matvijchuk@ukr.net" TargetMode="External"/><Relationship Id="rId2" Type="http://schemas.openxmlformats.org/officeDocument/2006/relationships/hyperlink" Target="mailto:nub@nbuv.gov.u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vikanbuv@ukr.ne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DDF75FA-9848-43C3-A1BB-48C19A74BA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1815" y="795868"/>
            <a:ext cx="9936051" cy="225257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ПРАВОВІ РЕСУРСИ </a:t>
            </a:r>
            <a:r>
              <a:rPr lang="ru-RU" dirty="0" smtClean="0">
                <a:solidFill>
                  <a:srgbClr val="FF0000"/>
                </a:solidFill>
              </a:rPr>
              <a:t>ІСТОРИКО-КУЛЬТУРНОЇ </a:t>
            </a:r>
            <a:r>
              <a:rPr lang="ru-RU" dirty="0">
                <a:solidFill>
                  <a:srgbClr val="FF0000"/>
                </a:solidFill>
              </a:rPr>
              <a:t>СПАДЩИНИ: ПРЕДСТАВЛЕННЯ В БІБЛІОТЕЧНИХ КОЛЕКЦІЯХ ТА ЇХ ПОПУЛЯРИЗАЦІЯ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152" y="3794554"/>
            <a:ext cx="55256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Юлія ПОЛОВИНЧАК</a:t>
            </a:r>
          </a:p>
          <a:p>
            <a:r>
              <a:rPr lang="uk-UA" b="1" dirty="0" smtClean="0"/>
              <a:t>Вікторія БОНДАРЕНКО</a:t>
            </a:r>
          </a:p>
          <a:p>
            <a:r>
              <a:rPr lang="uk-UA" b="1" dirty="0" smtClean="0"/>
              <a:t>Лариса МАТВІЙЧУК</a:t>
            </a:r>
          </a:p>
          <a:p>
            <a:endParaRPr lang="uk-UA" b="1" dirty="0" smtClean="0"/>
          </a:p>
          <a:p>
            <a:endParaRPr lang="uk-UA" b="1" dirty="0" smtClean="0"/>
          </a:p>
          <a:p>
            <a:r>
              <a:rPr lang="uk-UA" b="1" dirty="0" smtClean="0"/>
              <a:t>Національна бібліотека України ім. В.І. Вернадського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17619" y="4517829"/>
            <a:ext cx="44293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b="1" dirty="0" smtClean="0"/>
          </a:p>
          <a:p>
            <a:r>
              <a:rPr lang="en-US" sz="2000" b="1" dirty="0" smtClean="0"/>
              <a:t>V</a:t>
            </a:r>
            <a:r>
              <a:rPr lang="uk-UA" sz="2000" b="1" dirty="0" smtClean="0"/>
              <a:t>ІІ</a:t>
            </a:r>
            <a:r>
              <a:rPr lang="en-US" sz="2000" b="1" dirty="0" smtClean="0"/>
              <a:t> </a:t>
            </a:r>
            <a:r>
              <a:rPr lang="en-US" b="1" dirty="0" err="1"/>
              <a:t>Міжнародна</a:t>
            </a:r>
            <a:r>
              <a:rPr lang="en-US" b="1" dirty="0"/>
              <a:t> </a:t>
            </a:r>
            <a:r>
              <a:rPr lang="en-US" b="1" dirty="0" err="1"/>
              <a:t>конференція</a:t>
            </a:r>
            <a:endParaRPr lang="en-US" b="1" dirty="0"/>
          </a:p>
          <a:p>
            <a:r>
              <a:rPr lang="en-US" b="1" dirty="0"/>
              <a:t>UNIVERSITY LIBRARY AT A NEW STAGE OF </a:t>
            </a:r>
          </a:p>
          <a:p>
            <a:r>
              <a:rPr lang="en-US" b="1" dirty="0"/>
              <a:t>SOCIAL COMMUNICATIONS </a:t>
            </a:r>
            <a:r>
              <a:rPr lang="en-US" b="1" dirty="0" smtClean="0"/>
              <a:t>DEVELOPMENT</a:t>
            </a:r>
            <a:endParaRPr lang="uk-UA" b="1" dirty="0" smtClean="0"/>
          </a:p>
          <a:p>
            <a:endParaRPr lang="uk-UA" b="1" dirty="0"/>
          </a:p>
          <a:p>
            <a:endParaRPr lang="uk-UA" b="1" dirty="0" smtClean="0"/>
          </a:p>
          <a:p>
            <a:r>
              <a:rPr lang="uk-UA" dirty="0" smtClean="0"/>
              <a:t>6-7 жовтня</a:t>
            </a:r>
            <a:r>
              <a:rPr lang="en-US" dirty="0" smtClean="0"/>
              <a:t>, 2022, </a:t>
            </a:r>
            <a:r>
              <a:rPr lang="uk-UA" dirty="0" smtClean="0"/>
              <a:t>Дніпро</a:t>
            </a:r>
            <a:r>
              <a:rPr lang="en-US" dirty="0" smtClean="0"/>
              <a:t>, </a:t>
            </a:r>
            <a:r>
              <a:rPr lang="uk-UA" dirty="0" smtClean="0"/>
              <a:t>Україна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3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hangingPunct="0"/>
            <a:r>
              <a:rPr lang="uk-UA" b="1" dirty="0" smtClean="0"/>
              <a:t>Висновки</a:t>
            </a:r>
            <a:endParaRPr lang="en-US" b="1" dirty="0"/>
          </a:p>
        </p:txBody>
      </p:sp>
      <p:sp>
        <p:nvSpPr>
          <p:cNvPr id="4" name="Прямокутник 3"/>
          <p:cNvSpPr/>
          <p:nvPr/>
        </p:nvSpPr>
        <p:spPr>
          <a:xfrm>
            <a:off x="905934" y="1596116"/>
            <a:ext cx="103970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 err="1" smtClean="0"/>
              <a:t>Додатковими</a:t>
            </a:r>
            <a:r>
              <a:rPr lang="ru-RU" sz="2400" dirty="0" smtClean="0"/>
              <a:t> </a:t>
            </a:r>
            <a:r>
              <a:rPr lang="ru-RU" sz="2400" dirty="0" err="1"/>
              <a:t>інструментами</a:t>
            </a:r>
            <a:r>
              <a:rPr lang="ru-RU" sz="2400" dirty="0"/>
              <a:t> </a:t>
            </a:r>
            <a:r>
              <a:rPr lang="ru-RU" sz="2400" dirty="0" err="1"/>
              <a:t>популяризації</a:t>
            </a:r>
            <a:r>
              <a:rPr lang="ru-RU" sz="2400" dirty="0"/>
              <a:t> </a:t>
            </a:r>
            <a:r>
              <a:rPr lang="ru-RU" sz="2400" dirty="0" err="1"/>
              <a:t>цифрових</a:t>
            </a:r>
            <a:r>
              <a:rPr lang="ru-RU" sz="2400" dirty="0"/>
              <a:t> </a:t>
            </a:r>
            <a:r>
              <a:rPr lang="ru-RU" sz="2400" dirty="0" err="1"/>
              <a:t>джерел</a:t>
            </a:r>
            <a:r>
              <a:rPr lang="ru-RU" sz="2400" dirty="0"/>
              <a:t> </a:t>
            </a:r>
            <a:r>
              <a:rPr lang="ru-RU" sz="2400" dirty="0" err="1"/>
              <a:t>історико-культурної</a:t>
            </a:r>
            <a:r>
              <a:rPr lang="ru-RU" sz="2400" dirty="0"/>
              <a:t> </a:t>
            </a:r>
            <a:r>
              <a:rPr lang="ru-RU" sz="2400" dirty="0" err="1"/>
              <a:t>спадщини</a:t>
            </a:r>
            <a:r>
              <a:rPr lang="ru-RU" sz="2400" dirty="0"/>
              <a:t> за результатами </a:t>
            </a:r>
            <a:r>
              <a:rPr lang="ru-RU" sz="2400" dirty="0" err="1"/>
              <a:t>аналізу</a:t>
            </a:r>
            <a:r>
              <a:rPr lang="ru-RU" sz="2400" dirty="0"/>
              <a:t> </a:t>
            </a:r>
            <a:r>
              <a:rPr lang="ru-RU" sz="2400" dirty="0" err="1"/>
              <a:t>зарубіжного</a:t>
            </a:r>
            <a:r>
              <a:rPr lang="ru-RU" sz="2400" dirty="0"/>
              <a:t> </a:t>
            </a:r>
            <a:r>
              <a:rPr lang="ru-RU" sz="2400" dirty="0" err="1"/>
              <a:t>досвіду</a:t>
            </a:r>
            <a:r>
              <a:rPr lang="ru-RU" sz="2400" dirty="0"/>
              <a:t> </a:t>
            </a:r>
            <a:r>
              <a:rPr lang="ru-RU" sz="2400" dirty="0" err="1"/>
              <a:t>визначено</a:t>
            </a:r>
            <a:r>
              <a:rPr lang="ru-RU" sz="2400" dirty="0"/>
              <a:t> </a:t>
            </a:r>
            <a:r>
              <a:rPr lang="ru-RU" sz="2400" dirty="0" err="1"/>
              <a:t>застосування</a:t>
            </a:r>
            <a:r>
              <a:rPr lang="ru-RU" sz="2400" dirty="0"/>
              <a:t> </a:t>
            </a:r>
            <a:r>
              <a:rPr lang="ru-RU" sz="2400" dirty="0" err="1"/>
              <a:t>мобільних</a:t>
            </a:r>
            <a:r>
              <a:rPr lang="ru-RU" sz="2400" dirty="0"/>
              <a:t> </a:t>
            </a:r>
            <a:r>
              <a:rPr lang="ru-RU" sz="2400" dirty="0" err="1"/>
              <a:t>технологій</a:t>
            </a:r>
            <a:r>
              <a:rPr lang="ru-RU" sz="2400" dirty="0"/>
              <a:t> та </a:t>
            </a:r>
            <a:r>
              <a:rPr lang="ru-RU" sz="2400" dirty="0" err="1"/>
              <a:t>репрезентацію</a:t>
            </a:r>
            <a:r>
              <a:rPr lang="ru-RU" sz="2400" dirty="0"/>
              <a:t> </a:t>
            </a:r>
            <a:r>
              <a:rPr lang="ru-RU" sz="2400" dirty="0" err="1"/>
              <a:t>ресурсів</a:t>
            </a:r>
            <a:r>
              <a:rPr lang="ru-RU" sz="2400" dirty="0"/>
              <a:t> у </a:t>
            </a:r>
            <a:r>
              <a:rPr lang="ru-RU" sz="2400" dirty="0" err="1"/>
              <a:t>соціальних</a:t>
            </a:r>
            <a:r>
              <a:rPr lang="ru-RU" sz="2400" dirty="0"/>
              <a:t> </a:t>
            </a:r>
            <a:r>
              <a:rPr lang="ru-RU" sz="2400" dirty="0" err="1"/>
              <a:t>медіа</a:t>
            </a:r>
            <a:r>
              <a:rPr lang="ru-RU" sz="2400" dirty="0"/>
              <a:t> </a:t>
            </a:r>
            <a:r>
              <a:rPr lang="ru-RU" sz="2400" dirty="0" err="1"/>
              <a:t>візуального</a:t>
            </a:r>
            <a:r>
              <a:rPr lang="ru-RU" sz="2400" dirty="0"/>
              <a:t> контенту. </a:t>
            </a:r>
            <a:endParaRPr lang="ru-RU" sz="24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err="1" smtClean="0"/>
              <a:t>Ці</a:t>
            </a:r>
            <a:r>
              <a:rPr lang="ru-RU" sz="2400" dirty="0" smtClean="0"/>
              <a:t> </a:t>
            </a:r>
            <a:r>
              <a:rPr lang="ru-RU" sz="2400" dirty="0"/>
              <a:t>заходи </a:t>
            </a:r>
            <a:r>
              <a:rPr lang="ru-RU" sz="2400" dirty="0" err="1"/>
              <a:t>уможливлюють</a:t>
            </a:r>
            <a:r>
              <a:rPr lang="ru-RU" sz="2400" dirty="0"/>
              <a:t> </a:t>
            </a:r>
            <a:r>
              <a:rPr lang="ru-RU" sz="2400" dirty="0" err="1"/>
              <a:t>розширення</a:t>
            </a:r>
            <a:r>
              <a:rPr lang="ru-RU" sz="2400" dirty="0"/>
              <a:t> кола </a:t>
            </a:r>
            <a:r>
              <a:rPr lang="ru-RU" sz="2400" dirty="0" err="1"/>
              <a:t>користувачів</a:t>
            </a:r>
            <a:r>
              <a:rPr lang="ru-RU" sz="2400" dirty="0"/>
              <a:t>, </a:t>
            </a:r>
            <a:r>
              <a:rPr lang="ru-RU" sz="2400" dirty="0" err="1"/>
              <a:t>удосконалюють</a:t>
            </a:r>
            <a:r>
              <a:rPr lang="ru-RU" sz="2400" dirty="0"/>
              <a:t> </a:t>
            </a:r>
            <a:r>
              <a:rPr lang="ru-RU" sz="2400" dirty="0" err="1"/>
              <a:t>розкриття</a:t>
            </a:r>
            <a:r>
              <a:rPr lang="ru-RU" sz="2400" dirty="0"/>
              <a:t> </a:t>
            </a:r>
            <a:r>
              <a:rPr lang="ru-RU" sz="2400" dirty="0" err="1"/>
              <a:t>фондів</a:t>
            </a:r>
            <a:r>
              <a:rPr lang="ru-RU" sz="2400" dirty="0"/>
              <a:t> </a:t>
            </a:r>
            <a:r>
              <a:rPr lang="ru-RU" sz="2400" dirty="0" err="1"/>
              <a:t>бібліотек</a:t>
            </a:r>
            <a:r>
              <a:rPr lang="ru-RU" sz="2400" dirty="0"/>
              <a:t>, </a:t>
            </a:r>
            <a:r>
              <a:rPr lang="ru-RU" sz="2400" dirty="0" err="1"/>
              <a:t>спрощують</a:t>
            </a:r>
            <a:r>
              <a:rPr lang="ru-RU" sz="2400" dirty="0"/>
              <a:t> доступ до </a:t>
            </a:r>
            <a:r>
              <a:rPr lang="ru-RU" sz="2400" dirty="0" err="1"/>
              <a:t>ресурсів</a:t>
            </a:r>
            <a:r>
              <a:rPr lang="ru-RU" sz="2400" dirty="0"/>
              <a:t>, </a:t>
            </a:r>
            <a:r>
              <a:rPr lang="ru-RU" sz="2400" dirty="0" err="1"/>
              <a:t>підвищують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циркуляцію</a:t>
            </a:r>
            <a:r>
              <a:rPr lang="ru-RU" sz="2400" dirty="0"/>
              <a:t> в  </a:t>
            </a:r>
            <a:r>
              <a:rPr lang="ru-RU" sz="2400" dirty="0" err="1"/>
              <a:t>суспільстві</a:t>
            </a:r>
            <a:r>
              <a:rPr lang="ru-RU" sz="2400" dirty="0"/>
              <a:t>. </a:t>
            </a:r>
            <a:endParaRPr lang="ru-RU" sz="24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На </a:t>
            </a:r>
            <a:r>
              <a:rPr lang="ru-RU" sz="2400" dirty="0" err="1"/>
              <a:t>сучасному</a:t>
            </a:r>
            <a:r>
              <a:rPr lang="ru-RU" sz="2400" dirty="0"/>
              <a:t> </a:t>
            </a:r>
            <a:r>
              <a:rPr lang="ru-RU" sz="2400" dirty="0" err="1"/>
              <a:t>етапі</a:t>
            </a:r>
            <a:r>
              <a:rPr lang="ru-RU" sz="2400" dirty="0"/>
              <a:t> </a:t>
            </a:r>
            <a:r>
              <a:rPr lang="ru-RU" sz="2400" dirty="0" err="1"/>
              <a:t>зростає</a:t>
            </a:r>
            <a:r>
              <a:rPr lang="ru-RU" sz="2400" dirty="0"/>
              <a:t> </a:t>
            </a:r>
            <a:r>
              <a:rPr lang="ru-RU" sz="2400" dirty="0" err="1"/>
              <a:t>популярність</a:t>
            </a:r>
            <a:r>
              <a:rPr lang="ru-RU" sz="2400" dirty="0"/>
              <a:t> </a:t>
            </a:r>
            <a:r>
              <a:rPr lang="ru-RU" sz="2400" dirty="0" err="1"/>
              <a:t>тематичних</a:t>
            </a:r>
            <a:r>
              <a:rPr lang="ru-RU" sz="2400" dirty="0"/>
              <a:t> </a:t>
            </a:r>
            <a:r>
              <a:rPr lang="ru-RU" sz="2400" dirty="0" err="1"/>
              <a:t>бібліотечних</a:t>
            </a:r>
            <a:r>
              <a:rPr lang="ru-RU" sz="2400" dirty="0"/>
              <a:t> </a:t>
            </a:r>
            <a:r>
              <a:rPr lang="ru-RU" sz="2400" dirty="0" err="1"/>
              <a:t>застосунків</a:t>
            </a:r>
            <a:r>
              <a:rPr lang="ru-RU" sz="2400" dirty="0"/>
              <a:t>, </a:t>
            </a:r>
            <a:r>
              <a:rPr lang="ru-RU" sz="2400" dirty="0" err="1"/>
              <a:t>створених</a:t>
            </a:r>
            <a:r>
              <a:rPr lang="ru-RU" sz="2400" dirty="0"/>
              <a:t> з метою </a:t>
            </a:r>
            <a:r>
              <a:rPr lang="ru-RU" sz="2400" dirty="0" err="1"/>
              <a:t>популяризації</a:t>
            </a:r>
            <a:r>
              <a:rPr lang="ru-RU" sz="2400" dirty="0"/>
              <a:t> </a:t>
            </a:r>
            <a:r>
              <a:rPr lang="ru-RU" sz="2400" dirty="0" err="1"/>
              <a:t>національного</a:t>
            </a:r>
            <a:r>
              <a:rPr lang="ru-RU" sz="2400" dirty="0"/>
              <a:t> культурного </a:t>
            </a:r>
            <a:r>
              <a:rPr lang="ru-RU" sz="2400" dirty="0" err="1"/>
              <a:t>надбання</a:t>
            </a:r>
            <a:r>
              <a:rPr lang="ru-RU" sz="2400" dirty="0"/>
              <a:t>;  </a:t>
            </a:r>
            <a:r>
              <a:rPr lang="ru-RU" sz="2400" dirty="0" err="1"/>
              <a:t>зберігає</a:t>
            </a:r>
            <a:r>
              <a:rPr lang="ru-RU" sz="2400" dirty="0"/>
              <a:t> свою </a:t>
            </a:r>
            <a:r>
              <a:rPr lang="ru-RU" sz="2400" dirty="0" err="1"/>
              <a:t>актуальність</a:t>
            </a:r>
            <a:r>
              <a:rPr lang="ru-RU" sz="2400" dirty="0"/>
              <a:t> </a:t>
            </a:r>
            <a:r>
              <a:rPr lang="ru-RU" sz="2400" dirty="0" err="1"/>
              <a:t>популяризація</a:t>
            </a:r>
            <a:r>
              <a:rPr lang="ru-RU" sz="2400" dirty="0"/>
              <a:t> </a:t>
            </a:r>
            <a:r>
              <a:rPr lang="ru-RU" sz="2400" dirty="0" err="1"/>
              <a:t>історико-культурних</a:t>
            </a:r>
            <a:r>
              <a:rPr lang="ru-RU" sz="2400" dirty="0"/>
              <a:t>, </a:t>
            </a:r>
            <a:r>
              <a:rPr lang="ru-RU" sz="2400" dirty="0" err="1"/>
              <a:t>зокрема</a:t>
            </a:r>
            <a:r>
              <a:rPr lang="ru-RU" sz="2400" dirty="0"/>
              <a:t> і </a:t>
            </a:r>
            <a:r>
              <a:rPr lang="ru-RU" sz="2400" dirty="0" err="1"/>
              <a:t>правових</a:t>
            </a:r>
            <a:r>
              <a:rPr lang="ru-RU" sz="2400" dirty="0"/>
              <a:t> </a:t>
            </a:r>
            <a:r>
              <a:rPr lang="ru-RU" sz="2400" dirty="0" err="1"/>
              <a:t>ресурсів</a:t>
            </a:r>
            <a:r>
              <a:rPr lang="ru-RU" sz="2400" dirty="0"/>
              <a:t> </a:t>
            </a:r>
            <a:r>
              <a:rPr lang="ru-RU" sz="2400" dirty="0" err="1"/>
              <a:t>посередництвом</a:t>
            </a:r>
            <a:r>
              <a:rPr lang="ru-RU" sz="2400" dirty="0"/>
              <a:t> </a:t>
            </a:r>
            <a:r>
              <a:rPr lang="ru-RU" sz="2400" dirty="0" err="1"/>
              <a:t>інструментів</a:t>
            </a:r>
            <a:r>
              <a:rPr lang="ru-RU" sz="2400" dirty="0"/>
              <a:t> </a:t>
            </a:r>
            <a:r>
              <a:rPr lang="ru-RU" sz="2400" dirty="0" err="1"/>
              <a:t>соціальних</a:t>
            </a:r>
            <a:r>
              <a:rPr lang="ru-RU" sz="2400" dirty="0"/>
              <a:t> </a:t>
            </a:r>
            <a:r>
              <a:rPr lang="ru-RU" sz="2400" dirty="0" err="1"/>
              <a:t>медіа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606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ПРАВОВІ РЕСУРСИ ІСТОРИКО-КУЛЬТУРНОЇ СПАДЩИНИ: ПРЕДСТАВЛЕННЯ В БІБЛІОТЕЧНИХ КОЛЕКЦІЯХ ТА ЇХ ПОПУЛЯРИЗАЦІЯ</a:t>
            </a:r>
            <a:endParaRPr lang="en-US" sz="28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5135203" cy="270086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400" dirty="0" err="1"/>
              <a:t>Юлія</a:t>
            </a:r>
            <a:r>
              <a:rPr lang="ru-RU" sz="1400" dirty="0"/>
              <a:t> </a:t>
            </a:r>
            <a:r>
              <a:rPr lang="ru-RU" sz="1400" dirty="0" smtClean="0"/>
              <a:t>ПОЛОВИНЧАК</a:t>
            </a:r>
            <a:r>
              <a:rPr lang="ru-RU" sz="1400" dirty="0"/>
              <a:t>, </a:t>
            </a:r>
          </a:p>
          <a:p>
            <a:pPr marL="0" indent="0">
              <a:buNone/>
            </a:pPr>
            <a:r>
              <a:rPr lang="ru-RU" sz="1400" dirty="0"/>
              <a:t>доктор наук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комунікацій</a:t>
            </a:r>
            <a:r>
              <a:rPr lang="ru-RU" sz="1400" dirty="0"/>
              <a:t>, </a:t>
            </a:r>
          </a:p>
          <a:p>
            <a:pPr marL="0" indent="0">
              <a:buNone/>
            </a:pPr>
            <a:r>
              <a:rPr lang="ru-RU" sz="1400" dirty="0" err="1"/>
              <a:t>керівник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юридичної</a:t>
            </a:r>
            <a:r>
              <a:rPr lang="ru-RU" sz="1400" dirty="0"/>
              <a:t> </a:t>
            </a:r>
            <a:r>
              <a:rPr lang="ru-RU" sz="1400" dirty="0" err="1"/>
              <a:t>бібліотеки</a:t>
            </a:r>
            <a:r>
              <a:rPr lang="ru-RU" sz="1400" dirty="0"/>
              <a:t> 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dirty="0" err="1" smtClean="0"/>
              <a:t>Національної</a:t>
            </a:r>
            <a:r>
              <a:rPr lang="ru-RU" sz="1400" dirty="0" smtClean="0"/>
              <a:t> </a:t>
            </a:r>
            <a:r>
              <a:rPr lang="ru-RU" sz="1400" dirty="0" err="1"/>
              <a:t>бібліотеки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endParaRPr lang="ru-RU" sz="1400" dirty="0"/>
          </a:p>
          <a:p>
            <a:pPr marL="0" indent="0">
              <a:buNone/>
            </a:pPr>
            <a:r>
              <a:rPr lang="ru-RU" sz="1400" dirty="0" err="1"/>
              <a:t>імені</a:t>
            </a:r>
            <a:r>
              <a:rPr lang="ru-RU" sz="1400" dirty="0"/>
              <a:t> В. І. </a:t>
            </a:r>
            <a:r>
              <a:rPr lang="ru-RU" sz="1400" dirty="0" err="1" smtClean="0"/>
              <a:t>Вернадського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dirty="0"/>
              <a:t>(</a:t>
            </a:r>
            <a:r>
              <a:rPr lang="ru-RU" sz="1400" dirty="0" err="1"/>
              <a:t>Київ</a:t>
            </a:r>
            <a:r>
              <a:rPr lang="ru-RU" sz="1400" dirty="0"/>
              <a:t>, </a:t>
            </a:r>
            <a:r>
              <a:rPr lang="ru-RU" sz="1400" dirty="0" err="1"/>
              <a:t>Україна</a:t>
            </a:r>
            <a:r>
              <a:rPr lang="ru-RU" sz="1400" dirty="0" smtClean="0"/>
              <a:t>)</a:t>
            </a:r>
          </a:p>
          <a:p>
            <a:pPr marL="0" indent="0">
              <a:buNone/>
            </a:pPr>
            <a:r>
              <a:rPr lang="ru-RU" sz="1400" dirty="0" smtClean="0"/>
              <a:t>380 96 456 93 80</a:t>
            </a:r>
            <a:endParaRPr lang="ru-RU" sz="1400" dirty="0"/>
          </a:p>
          <a:p>
            <a:pPr marL="0" indent="0">
              <a:buNone/>
            </a:pPr>
            <a:r>
              <a:rPr lang="uk-UA" sz="1400" u="sng" dirty="0">
                <a:hlinkClick r:id="rId2"/>
              </a:rPr>
              <a:t>nub@nbuv.gov.ua</a:t>
            </a:r>
            <a:endParaRPr lang="en-US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endParaRPr lang="en-US" sz="1400" dirty="0"/>
          </a:p>
        </p:txBody>
      </p:sp>
      <p:sp>
        <p:nvSpPr>
          <p:cNvPr id="4" name="Місце для вмісту 2"/>
          <p:cNvSpPr txBox="1">
            <a:spLocks/>
          </p:cNvSpPr>
          <p:nvPr/>
        </p:nvSpPr>
        <p:spPr>
          <a:xfrm>
            <a:off x="2876466" y="3911601"/>
            <a:ext cx="5994400" cy="2785533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dirty="0" smtClean="0"/>
              <a:t>Лариса МАТВІЙЧУК,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кандидат наук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комунікацій</a:t>
            </a:r>
            <a:r>
              <a:rPr lang="ru-RU" sz="1400" dirty="0"/>
              <a:t>,</a:t>
            </a:r>
          </a:p>
          <a:p>
            <a:pPr marL="0" indent="0">
              <a:buNone/>
            </a:pPr>
            <a:r>
              <a:rPr lang="ru-RU" sz="1400" dirty="0"/>
              <a:t>ст. наук. </a:t>
            </a:r>
            <a:r>
              <a:rPr lang="ru-RU" sz="1400" dirty="0" err="1"/>
              <a:t>співроб</a:t>
            </a:r>
            <a:r>
              <a:rPr lang="ru-RU" sz="1400" dirty="0"/>
              <a:t>. </a:t>
            </a:r>
            <a:r>
              <a:rPr lang="uk-UA" sz="1400" dirty="0"/>
              <a:t>Інституту архівознавства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dirty="0" err="1" smtClean="0"/>
              <a:t>Національної</a:t>
            </a:r>
            <a:r>
              <a:rPr lang="ru-RU" sz="1400" dirty="0" smtClean="0"/>
              <a:t> </a:t>
            </a:r>
            <a:r>
              <a:rPr lang="ru-RU" sz="1400" dirty="0" err="1"/>
              <a:t>бібліотеки</a:t>
            </a:r>
            <a:r>
              <a:rPr lang="ru-RU" sz="1400" dirty="0"/>
              <a:t> </a:t>
            </a:r>
            <a:r>
              <a:rPr lang="ru-RU" sz="1400" dirty="0" err="1" smtClean="0"/>
              <a:t>України</a:t>
            </a:r>
            <a:r>
              <a:rPr lang="en-US" sz="1400" dirty="0" smtClean="0"/>
              <a:t> </a:t>
            </a:r>
            <a:r>
              <a:rPr lang="ru-RU" sz="1400" dirty="0" err="1" smtClean="0"/>
              <a:t>імені</a:t>
            </a:r>
            <a:r>
              <a:rPr lang="ru-RU" sz="1400" dirty="0" smtClean="0"/>
              <a:t> </a:t>
            </a:r>
            <a:r>
              <a:rPr lang="ru-RU" sz="1400" dirty="0"/>
              <a:t>В. І. </a:t>
            </a:r>
            <a:r>
              <a:rPr lang="ru-RU" sz="1400" dirty="0" err="1"/>
              <a:t>Вернадського</a:t>
            </a: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(</a:t>
            </a:r>
            <a:r>
              <a:rPr lang="ru-RU" sz="1400" dirty="0" err="1"/>
              <a:t>Київ</a:t>
            </a:r>
            <a:r>
              <a:rPr lang="ru-RU" sz="1400" dirty="0"/>
              <a:t>, </a:t>
            </a:r>
            <a:r>
              <a:rPr lang="ru-RU" sz="1400" dirty="0" err="1"/>
              <a:t>Україна</a:t>
            </a:r>
            <a:r>
              <a:rPr lang="ru-RU" sz="1400" dirty="0" smtClean="0"/>
              <a:t>)</a:t>
            </a:r>
          </a:p>
          <a:p>
            <a:pPr marL="0" indent="0">
              <a:buNone/>
            </a:pPr>
            <a:r>
              <a:rPr lang="ru-RU" sz="1400" dirty="0"/>
              <a:t>380 </a:t>
            </a:r>
            <a:r>
              <a:rPr lang="ru-RU" sz="1400" dirty="0" smtClean="0"/>
              <a:t>67 447 50 41</a:t>
            </a:r>
            <a:endParaRPr lang="ru-RU" sz="1400" dirty="0"/>
          </a:p>
          <a:p>
            <a:pPr marL="0" indent="0">
              <a:buNone/>
            </a:pPr>
            <a:r>
              <a:rPr lang="uk-UA" sz="1400" u="sng" dirty="0" smtClean="0">
                <a:hlinkClick r:id="rId3"/>
              </a:rPr>
              <a:t>l.matvijchuk@ukr.net</a:t>
            </a:r>
            <a:endParaRPr lang="en-US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600" dirty="0"/>
          </a:p>
          <a:p>
            <a:endParaRPr lang="en-US" sz="1600" dirty="0"/>
          </a:p>
        </p:txBody>
      </p:sp>
      <p:sp>
        <p:nvSpPr>
          <p:cNvPr id="5" name="Місце для вмісту 2"/>
          <p:cNvSpPr txBox="1">
            <a:spLocks/>
          </p:cNvSpPr>
          <p:nvPr/>
        </p:nvSpPr>
        <p:spPr>
          <a:xfrm>
            <a:off x="6303265" y="1185334"/>
            <a:ext cx="5135203" cy="2514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endParaRPr lang="ru-RU" sz="1400" dirty="0" smtClean="0"/>
          </a:p>
          <a:p>
            <a:pPr marL="0" indent="0">
              <a:buFont typeface="Wingdings"/>
              <a:buNone/>
            </a:pPr>
            <a:r>
              <a:rPr lang="ru-RU" sz="1400" dirty="0" err="1" smtClean="0"/>
              <a:t>Вікторія</a:t>
            </a:r>
            <a:r>
              <a:rPr lang="ru-RU" sz="1400" dirty="0" smtClean="0"/>
              <a:t> БОНДАРЕНКО </a:t>
            </a:r>
          </a:p>
          <a:p>
            <a:pPr marL="0" indent="0">
              <a:buFont typeface="Wingdings"/>
              <a:buNone/>
            </a:pPr>
            <a:r>
              <a:rPr lang="ru-RU" sz="1400" dirty="0" smtClean="0"/>
              <a:t>канд. наук </a:t>
            </a:r>
            <a:r>
              <a:rPr lang="ru-RU" sz="1400" dirty="0" err="1" smtClean="0"/>
              <a:t>із</a:t>
            </a:r>
            <a:r>
              <a:rPr lang="ru-RU" sz="1400" dirty="0" smtClean="0"/>
              <a:t> </a:t>
            </a:r>
            <a:r>
              <a:rPr lang="ru-RU" sz="1400" dirty="0" err="1" smtClean="0"/>
              <a:t>соціальних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комунікацій</a:t>
            </a:r>
            <a:endParaRPr lang="ru-RU" sz="1400" dirty="0" smtClean="0"/>
          </a:p>
          <a:p>
            <a:pPr marL="0" indent="0">
              <a:buFont typeface="Wingdings"/>
              <a:buNone/>
            </a:pPr>
            <a:r>
              <a:rPr lang="ru-RU" sz="1400" dirty="0" smtClean="0"/>
              <a:t>ст. наук. </a:t>
            </a:r>
            <a:r>
              <a:rPr lang="ru-RU" sz="1400" dirty="0" err="1" smtClean="0"/>
              <a:t>співроб</a:t>
            </a:r>
            <a:r>
              <a:rPr lang="ru-RU" sz="1400" dirty="0" smtClean="0"/>
              <a:t>. </a:t>
            </a:r>
            <a:r>
              <a:rPr lang="ru-RU" sz="1400" dirty="0" err="1" smtClean="0"/>
              <a:t>Національної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юридичної</a:t>
            </a:r>
            <a:endParaRPr lang="ru-RU" sz="1400" dirty="0" smtClean="0"/>
          </a:p>
          <a:p>
            <a:pPr marL="0" indent="0">
              <a:buFont typeface="Wingdings"/>
              <a:buNone/>
            </a:pPr>
            <a:r>
              <a:rPr lang="ru-RU" sz="1400" dirty="0" err="1" smtClean="0"/>
              <a:t>бібліотеки</a:t>
            </a:r>
            <a:r>
              <a:rPr lang="ru-RU" sz="1400" dirty="0" smtClean="0"/>
              <a:t> </a:t>
            </a:r>
            <a:r>
              <a:rPr lang="ru-RU" sz="1400" dirty="0" err="1" smtClean="0"/>
              <a:t>Національної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бібліотеки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України</a:t>
            </a:r>
            <a:endParaRPr lang="ru-RU" sz="1400" dirty="0" smtClean="0"/>
          </a:p>
          <a:p>
            <a:pPr marL="0" indent="0">
              <a:buFont typeface="Wingdings"/>
              <a:buNone/>
            </a:pPr>
            <a:r>
              <a:rPr lang="ru-RU" sz="1400" dirty="0" err="1" smtClean="0"/>
              <a:t>імені</a:t>
            </a:r>
            <a:r>
              <a:rPr lang="ru-RU" sz="1400" dirty="0" smtClean="0"/>
              <a:t> В. І. </a:t>
            </a:r>
            <a:r>
              <a:rPr lang="ru-RU" sz="1400" dirty="0" err="1" smtClean="0"/>
              <a:t>Вернадського</a:t>
            </a:r>
            <a:endParaRPr lang="ru-RU" sz="1400" dirty="0" smtClean="0"/>
          </a:p>
          <a:p>
            <a:pPr marL="0" indent="0">
              <a:buFont typeface="Wingdings"/>
              <a:buNone/>
            </a:pPr>
            <a:r>
              <a:rPr lang="ru-RU" sz="1400" dirty="0" smtClean="0"/>
              <a:t>(</a:t>
            </a:r>
            <a:r>
              <a:rPr lang="ru-RU" sz="1400" dirty="0" err="1" smtClean="0"/>
              <a:t>Київ</a:t>
            </a:r>
            <a:r>
              <a:rPr lang="ru-RU" sz="1400" dirty="0" smtClean="0"/>
              <a:t>, </a:t>
            </a:r>
            <a:r>
              <a:rPr lang="ru-RU" sz="1400" dirty="0" err="1" smtClean="0"/>
              <a:t>Україна</a:t>
            </a:r>
            <a:r>
              <a:rPr lang="ru-RU" sz="1400" dirty="0" smtClean="0"/>
              <a:t>)</a:t>
            </a:r>
          </a:p>
          <a:p>
            <a:pPr marL="0" indent="0">
              <a:buFont typeface="Wingdings"/>
              <a:buNone/>
            </a:pPr>
            <a:r>
              <a:rPr lang="uk-UA" sz="1400" u="sng" dirty="0" smtClean="0">
                <a:hlinkClick r:id="rId4"/>
              </a:rPr>
              <a:t>vikanbuv@ukr.net</a:t>
            </a:r>
            <a:endParaRPr lang="en-US" sz="1400" dirty="0" smtClean="0"/>
          </a:p>
          <a:p>
            <a:pPr marL="0" indent="0">
              <a:buFont typeface="Wingdings"/>
              <a:buNone/>
            </a:pPr>
            <a:endParaRPr lang="ru-RU" sz="1400" dirty="0" smtClean="0"/>
          </a:p>
          <a:p>
            <a:pPr marL="0" indent="0">
              <a:buFont typeface="Wingdings"/>
              <a:buNone/>
            </a:pPr>
            <a:endParaRPr lang="ru-RU" sz="1400" dirty="0" smtClean="0"/>
          </a:p>
          <a:p>
            <a:pPr marL="0" indent="0">
              <a:buFont typeface="Wingdings"/>
              <a:buNone/>
            </a:pPr>
            <a:endParaRPr lang="ru-RU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10433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uk-UA" dirty="0">
                <a:latin typeface="Times New Roman"/>
              </a:rPr>
              <a:t>Абстракт</a:t>
            </a:r>
            <a:r>
              <a:rPr lang="uk-UA" dirty="0" smtClean="0"/>
              <a:t/>
            </a:r>
            <a:br>
              <a:rPr lang="uk-UA" dirty="0" smtClean="0"/>
            </a:br>
            <a:endParaRPr lang="en-US" sz="2200" dirty="0"/>
          </a:p>
        </p:txBody>
      </p:sp>
      <p:pic>
        <p:nvPicPr>
          <p:cNvPr id="1033" name="Picture 9" descr="https://upload.wikimedia.org/wikipedia/commons/2/25/Philipp_Orlik_Constitution_Original_Front_P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7722">
            <a:off x="6656031" y="1911581"/>
            <a:ext cx="2805546" cy="401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commons/thumb/c/c0/Magna_charta_cum_statutis_angliae_p1.jpg/170px-Magna_charta_cum_statutis_angliae_p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6" b="2550"/>
          <a:stretch/>
        </p:blipFill>
        <p:spPr bwMode="auto">
          <a:xfrm rot="951493">
            <a:off x="8854142" y="2321192"/>
            <a:ext cx="2716169" cy="381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5447DC-ADD4-4CC5-A0CB-7E4287EA9F2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35123" y="1839985"/>
            <a:ext cx="6346677" cy="143102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i="1" dirty="0" err="1" smtClean="0"/>
              <a:t>Пропонуємо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увазі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учасників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конференції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дослідження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пам’яток</a:t>
            </a:r>
            <a:r>
              <a:rPr lang="ru-RU" sz="2000" i="1" dirty="0" smtClean="0"/>
              <a:t> </a:t>
            </a:r>
            <a:r>
              <a:rPr lang="ru-RU" sz="2000" i="1" dirty="0"/>
              <a:t>права як </a:t>
            </a:r>
            <a:r>
              <a:rPr lang="ru-RU" sz="2000" i="1" dirty="0" err="1"/>
              <a:t>складової</a:t>
            </a:r>
            <a:r>
              <a:rPr lang="ru-RU" sz="2000" i="1" dirty="0"/>
              <a:t> </a:t>
            </a:r>
            <a:r>
              <a:rPr lang="ru-RU" sz="2000" i="1" dirty="0" err="1"/>
              <a:t>історико-культурної</a:t>
            </a:r>
            <a:r>
              <a:rPr lang="ru-RU" sz="2000" i="1" dirty="0"/>
              <a:t> </a:t>
            </a:r>
            <a:r>
              <a:rPr lang="ru-RU" sz="2000" i="1" dirty="0" err="1"/>
              <a:t>спадщини</a:t>
            </a:r>
            <a:r>
              <a:rPr lang="ru-RU" sz="2000" i="1" dirty="0"/>
              <a:t>, </a:t>
            </a:r>
            <a:r>
              <a:rPr lang="ru-RU" sz="2000" i="1" dirty="0" err="1"/>
              <a:t>що</a:t>
            </a:r>
            <a:r>
              <a:rPr lang="ru-RU" sz="2000" i="1" dirty="0"/>
              <a:t> </a:t>
            </a:r>
            <a:r>
              <a:rPr lang="ru-RU" sz="2000" i="1" dirty="0" err="1"/>
              <a:t>потребує</a:t>
            </a:r>
            <a:r>
              <a:rPr lang="ru-RU" sz="2000" i="1" dirty="0"/>
              <a:t> </a:t>
            </a:r>
            <a:r>
              <a:rPr lang="ru-RU" sz="2000" i="1" dirty="0" err="1"/>
              <a:t>популяризації</a:t>
            </a:r>
            <a:r>
              <a:rPr lang="ru-RU" sz="2000" i="1" dirty="0"/>
              <a:t> у </a:t>
            </a:r>
            <a:r>
              <a:rPr lang="ru-RU" sz="2000" i="1" dirty="0" err="1"/>
              <a:t>інформаційному</a:t>
            </a:r>
            <a:r>
              <a:rPr lang="ru-RU" sz="2000" i="1" dirty="0"/>
              <a:t> </a:t>
            </a:r>
            <a:r>
              <a:rPr lang="ru-RU" sz="2000" i="1" dirty="0" err="1"/>
              <a:t>просторі</a:t>
            </a:r>
            <a:r>
              <a:rPr lang="ru-RU" sz="2000" i="1" dirty="0"/>
              <a:t> з </a:t>
            </a:r>
            <a:r>
              <a:rPr lang="ru-RU" sz="2000" i="1" dirty="0" err="1"/>
              <a:t>огляду</a:t>
            </a:r>
            <a:r>
              <a:rPr lang="ru-RU" sz="2000" i="1" dirty="0"/>
              <a:t> на </a:t>
            </a:r>
            <a:r>
              <a:rPr lang="ru-RU" sz="2000" i="1" dirty="0" err="1"/>
              <a:t>наукове</a:t>
            </a:r>
            <a:r>
              <a:rPr lang="ru-RU" sz="2000" i="1" dirty="0"/>
              <a:t>, </a:t>
            </a:r>
            <a:r>
              <a:rPr lang="ru-RU" sz="2000" i="1" dirty="0" err="1"/>
              <a:t>освітнє</a:t>
            </a:r>
            <a:r>
              <a:rPr lang="ru-RU" sz="2000" i="1" dirty="0"/>
              <a:t>, </a:t>
            </a:r>
            <a:r>
              <a:rPr lang="ru-RU" sz="2000" i="1" dirty="0" err="1"/>
              <a:t>світоглядне</a:t>
            </a:r>
            <a:r>
              <a:rPr lang="ru-RU" sz="2000" i="1" dirty="0"/>
              <a:t> </a:t>
            </a:r>
            <a:r>
              <a:rPr lang="ru-RU" sz="2000" i="1" dirty="0" err="1"/>
              <a:t>значення</a:t>
            </a:r>
            <a:r>
              <a:rPr lang="ru-RU" sz="2000" i="1" dirty="0"/>
              <a:t>. </a:t>
            </a:r>
            <a:endParaRPr lang="ru-RU" sz="2000" i="1" dirty="0" smtClean="0"/>
          </a:p>
          <a:p>
            <a:pPr marL="0" indent="0" algn="just">
              <a:buNone/>
            </a:pPr>
            <a:r>
              <a:rPr lang="ru-RU" sz="2000" i="1" dirty="0" smtClean="0"/>
              <a:t>Авторами </a:t>
            </a:r>
            <a:r>
              <a:rPr lang="ru-RU" sz="2000" i="1" dirty="0" err="1" smtClean="0"/>
              <a:t>систематизовано</a:t>
            </a:r>
            <a:r>
              <a:rPr lang="ru-RU" sz="2000" i="1" dirty="0" smtClean="0"/>
              <a:t> </a:t>
            </a:r>
            <a:r>
              <a:rPr lang="ru-RU" sz="2000" i="1" dirty="0" err="1"/>
              <a:t>інформаційно-комунікаційні</a:t>
            </a:r>
            <a:r>
              <a:rPr lang="ru-RU" sz="2000" i="1" dirty="0"/>
              <a:t> напрямки </a:t>
            </a:r>
            <a:r>
              <a:rPr lang="ru-RU" sz="2000" i="1" dirty="0" err="1"/>
              <a:t>популяризації</a:t>
            </a:r>
            <a:r>
              <a:rPr lang="ru-RU" sz="2000" i="1" dirty="0"/>
              <a:t> </a:t>
            </a:r>
            <a:r>
              <a:rPr lang="ru-RU" sz="2000" i="1" dirty="0" err="1"/>
              <a:t>цих</a:t>
            </a:r>
            <a:r>
              <a:rPr lang="ru-RU" sz="2000" i="1" dirty="0"/>
              <a:t> </a:t>
            </a:r>
            <a:r>
              <a:rPr lang="ru-RU" sz="2000" i="1" dirty="0" err="1"/>
              <a:t>ресурсів</a:t>
            </a:r>
            <a:r>
              <a:rPr lang="ru-RU" sz="2000" i="1" dirty="0"/>
              <a:t>. </a:t>
            </a:r>
            <a:endParaRPr lang="ru-RU" sz="2000" i="1" dirty="0" smtClean="0"/>
          </a:p>
          <a:p>
            <a:pPr marL="0" indent="0" algn="just">
              <a:buNone/>
            </a:pPr>
            <a:r>
              <a:rPr lang="ru-RU" sz="2000" i="1" dirty="0" err="1" smtClean="0"/>
              <a:t>Аналіз</a:t>
            </a:r>
            <a:r>
              <a:rPr lang="ru-RU" sz="2000" i="1" dirty="0" smtClean="0"/>
              <a:t> </a:t>
            </a:r>
            <a:r>
              <a:rPr lang="ru-RU" sz="2000" i="1" dirty="0" err="1"/>
              <a:t>зарубіжного</a:t>
            </a:r>
            <a:r>
              <a:rPr lang="ru-RU" sz="2000" i="1" dirty="0"/>
              <a:t> </a:t>
            </a:r>
            <a:r>
              <a:rPr lang="ru-RU" sz="2000" i="1" dirty="0" err="1"/>
              <a:t>досвіду</a:t>
            </a:r>
            <a:r>
              <a:rPr lang="ru-RU" sz="2000" i="1" dirty="0"/>
              <a:t> з </a:t>
            </a:r>
            <a:r>
              <a:rPr lang="ru-RU" sz="2000" i="1" dirty="0" err="1"/>
              <a:t>використання</a:t>
            </a:r>
            <a:r>
              <a:rPr lang="ru-RU" sz="2000" i="1" dirty="0"/>
              <a:t> </a:t>
            </a:r>
            <a:r>
              <a:rPr lang="ru-RU" sz="2000" i="1" dirty="0" err="1"/>
              <a:t>соціальних</a:t>
            </a:r>
            <a:r>
              <a:rPr lang="ru-RU" sz="2000" i="1" dirty="0"/>
              <a:t> </a:t>
            </a:r>
            <a:r>
              <a:rPr lang="ru-RU" sz="2000" i="1" dirty="0" err="1"/>
              <a:t>медіа</a:t>
            </a:r>
            <a:r>
              <a:rPr lang="ru-RU" sz="2000" i="1" dirty="0"/>
              <a:t> та </a:t>
            </a:r>
            <a:r>
              <a:rPr lang="ru-RU" sz="2000" i="1" dirty="0" err="1"/>
              <a:t>мобільних</a:t>
            </a:r>
            <a:r>
              <a:rPr lang="ru-RU" sz="2000" i="1" dirty="0"/>
              <a:t> </a:t>
            </a:r>
            <a:r>
              <a:rPr lang="ru-RU" sz="2000" i="1" dirty="0" err="1"/>
              <a:t>технологій</a:t>
            </a:r>
            <a:r>
              <a:rPr lang="ru-RU" sz="2000" i="1" dirty="0"/>
              <a:t> </a:t>
            </a:r>
            <a:r>
              <a:rPr lang="ru-RU" sz="2000" i="1" dirty="0" err="1"/>
              <a:t>бібліотеками</a:t>
            </a:r>
            <a:r>
              <a:rPr lang="ru-RU" sz="2000" i="1" dirty="0"/>
              <a:t> дозволив </a:t>
            </a:r>
            <a:r>
              <a:rPr lang="ru-RU" sz="2000" i="1" dirty="0" err="1"/>
              <a:t>виявити</a:t>
            </a:r>
            <a:r>
              <a:rPr lang="ru-RU" sz="2000" i="1" dirty="0"/>
              <a:t> </a:t>
            </a:r>
            <a:r>
              <a:rPr lang="ru-RU" sz="2000" i="1" dirty="0" err="1"/>
              <a:t>нові</a:t>
            </a:r>
            <a:r>
              <a:rPr lang="ru-RU" sz="2000" i="1" dirty="0"/>
              <a:t> </a:t>
            </a:r>
            <a:r>
              <a:rPr lang="ru-RU" sz="2000" i="1" dirty="0" err="1"/>
              <a:t>тенденції</a:t>
            </a:r>
            <a:r>
              <a:rPr lang="ru-RU" sz="2000" i="1" dirty="0"/>
              <a:t> і </a:t>
            </a:r>
            <a:r>
              <a:rPr lang="ru-RU" sz="2000" i="1" dirty="0" err="1"/>
              <a:t>визначити</a:t>
            </a:r>
            <a:r>
              <a:rPr lang="ru-RU" sz="2000" i="1" dirty="0"/>
              <a:t> </a:t>
            </a:r>
            <a:r>
              <a:rPr lang="ru-RU" sz="2000" i="1" dirty="0" err="1"/>
              <a:t>перспективи</a:t>
            </a:r>
            <a:r>
              <a:rPr lang="ru-RU" sz="2000" i="1" dirty="0"/>
              <a:t> </a:t>
            </a:r>
            <a:r>
              <a:rPr lang="ru-RU" sz="2000" i="1" dirty="0" err="1"/>
              <a:t>запровадження</a:t>
            </a:r>
            <a:r>
              <a:rPr lang="ru-RU" sz="2000" i="1" dirty="0"/>
              <a:t> </a:t>
            </a:r>
            <a:r>
              <a:rPr lang="ru-RU" sz="2000" i="1" dirty="0" err="1"/>
              <a:t>окремих</a:t>
            </a:r>
            <a:r>
              <a:rPr lang="ru-RU" sz="2000" i="1" dirty="0"/>
              <a:t> </a:t>
            </a:r>
            <a:r>
              <a:rPr lang="ru-RU" sz="2000" i="1" dirty="0" err="1"/>
              <a:t>технологічних</a:t>
            </a:r>
            <a:r>
              <a:rPr lang="ru-RU" sz="2000" i="1" dirty="0"/>
              <a:t> </a:t>
            </a:r>
            <a:r>
              <a:rPr lang="ru-RU" sz="2000" i="1" dirty="0" err="1"/>
              <a:t>рішень</a:t>
            </a:r>
            <a:r>
              <a:rPr lang="ru-RU" sz="2000" i="1" dirty="0"/>
              <a:t> для </a:t>
            </a:r>
            <a:r>
              <a:rPr lang="ru-RU" sz="2000" i="1" dirty="0" err="1"/>
              <a:t>їх</a:t>
            </a:r>
            <a:r>
              <a:rPr lang="ru-RU" sz="2000" i="1" dirty="0"/>
              <a:t> </a:t>
            </a:r>
            <a:r>
              <a:rPr lang="ru-RU" sz="2000" i="1" dirty="0" err="1"/>
              <a:t>реалізації</a:t>
            </a:r>
            <a:r>
              <a:rPr lang="ru-RU" sz="2000" i="1" dirty="0"/>
              <a:t> у </a:t>
            </a:r>
            <a:r>
              <a:rPr lang="ru-RU" sz="2000" i="1" dirty="0" err="1"/>
              <a:t>вітчизняній</a:t>
            </a:r>
            <a:r>
              <a:rPr lang="ru-RU" sz="2000" i="1" dirty="0"/>
              <a:t> </a:t>
            </a:r>
            <a:r>
              <a:rPr lang="ru-RU" sz="2000" i="1" dirty="0" err="1"/>
              <a:t>практиці</a:t>
            </a:r>
            <a:r>
              <a:rPr lang="ru-RU" sz="2000" i="1" dirty="0"/>
              <a:t> </a:t>
            </a:r>
            <a:r>
              <a:rPr lang="ru-RU" sz="2000" i="1" dirty="0" err="1"/>
              <a:t>інформаційного</a:t>
            </a:r>
            <a:r>
              <a:rPr lang="ru-RU" sz="2000" i="1" dirty="0"/>
              <a:t> </a:t>
            </a:r>
            <a:r>
              <a:rPr lang="ru-RU" sz="2000" i="1" dirty="0" err="1"/>
              <a:t>обслуговування</a:t>
            </a:r>
            <a:r>
              <a:rPr lang="ru-RU" sz="2000" i="1" dirty="0"/>
              <a:t> </a:t>
            </a:r>
            <a:r>
              <a:rPr lang="ru-RU" sz="2000" i="1" dirty="0" err="1"/>
              <a:t>користувачів</a:t>
            </a:r>
            <a:r>
              <a:rPr lang="ru-RU" sz="2000" i="1" dirty="0"/>
              <a:t>. </a:t>
            </a:r>
            <a:endParaRPr lang="ru-RU" sz="2000" b="0" i="1" dirty="0">
              <a:solidFill>
                <a:srgbClr val="000000"/>
              </a:solidFill>
              <a:effectLst/>
              <a:latin typeface="Montserrat" panose="020B0604020202020204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04467" y="6343134"/>
            <a:ext cx="5979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Ілюстрація: фрагменти Конституції Пилипа Орлика та </a:t>
            </a:r>
            <a:r>
              <a:rPr lang="en-US" sz="1600" dirty="0"/>
              <a:t>Magna </a:t>
            </a:r>
            <a:r>
              <a:rPr lang="en-US" sz="1600" dirty="0" err="1"/>
              <a:t>Carta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7719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/>
              <a:t>Важливість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представлення</a:t>
            </a:r>
            <a:r>
              <a:rPr lang="ru-RU" sz="3200" dirty="0" smtClean="0"/>
              <a:t> у </a:t>
            </a:r>
            <a:r>
              <a:rPr lang="ru-RU" sz="3200" dirty="0" err="1" smtClean="0"/>
              <a:t>національному</a:t>
            </a:r>
            <a:r>
              <a:rPr lang="ru-RU" sz="3200" dirty="0" smtClean="0"/>
              <a:t> </a:t>
            </a:r>
            <a:r>
              <a:rPr lang="ru-RU" sz="3200" dirty="0" err="1" smtClean="0"/>
              <a:t>інформаційному</a:t>
            </a:r>
            <a:r>
              <a:rPr lang="ru-RU" sz="3200" dirty="0" smtClean="0"/>
              <a:t> </a:t>
            </a:r>
            <a:r>
              <a:rPr lang="ru-RU" sz="3200" dirty="0" err="1" smtClean="0"/>
              <a:t>просторі</a:t>
            </a:r>
            <a:r>
              <a:rPr lang="ru-RU" sz="3200" dirty="0" smtClean="0"/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пам’яток</a:t>
            </a:r>
            <a:r>
              <a:rPr lang="ru-RU" sz="3200" b="1" dirty="0">
                <a:solidFill>
                  <a:srgbClr val="FF0000"/>
                </a:solidFill>
              </a:rPr>
              <a:t> права </a:t>
            </a:r>
            <a:r>
              <a:rPr lang="ru-RU" sz="3200" dirty="0" err="1" smtClean="0"/>
              <a:t>зумовлена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5447DC-ADD4-4CC5-A0CB-7E4287EA9F2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80999" y="1727200"/>
            <a:ext cx="10930467" cy="4419600"/>
          </a:xfrm>
        </p:spPr>
        <p:txBody>
          <a:bodyPr>
            <a:normAutofit fontScale="92500"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ru-RU" sz="2100" dirty="0" err="1" smtClean="0">
                <a:latin typeface="Montserrat" panose="020B0604020202020204" pitchFamily="2" charset="0"/>
              </a:rPr>
              <a:t>їх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значенням</a:t>
            </a:r>
            <a:r>
              <a:rPr lang="ru-RU" sz="2100" dirty="0" smtClean="0">
                <a:latin typeface="Montserrat" panose="020B0604020202020204" pitchFamily="2" charset="0"/>
              </a:rPr>
              <a:t> для </a:t>
            </a:r>
            <a:r>
              <a:rPr lang="ru-RU" sz="2100" dirty="0" err="1" smtClean="0">
                <a:latin typeface="Montserrat" panose="020B0604020202020204" pitchFamily="2" charset="0"/>
              </a:rPr>
              <a:t>утвердження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тяглості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політико-правової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традиції</a:t>
            </a:r>
            <a:r>
              <a:rPr lang="ru-RU" sz="2100" dirty="0" smtClean="0">
                <a:latin typeface="Montserrat" panose="020B0604020202020204" pitchFamily="2" charset="0"/>
              </a:rPr>
              <a:t>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2100" dirty="0" err="1" smtClean="0">
                <a:latin typeface="Montserrat" panose="020B0604020202020204" pitchFamily="2" charset="0"/>
              </a:rPr>
              <a:t>комплексним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розкриттям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різних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аспектів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>
                <a:latin typeface="Montserrat" panose="020B0604020202020204" pitchFamily="2" charset="0"/>
              </a:rPr>
              <a:t>життя</a:t>
            </a:r>
            <a:r>
              <a:rPr lang="ru-RU" sz="2100" dirty="0">
                <a:latin typeface="Montserrat" panose="020B0604020202020204" pitchFamily="2" charset="0"/>
              </a:rPr>
              <a:t> </a:t>
            </a:r>
            <a:r>
              <a:rPr lang="ru-RU" sz="2100" dirty="0" err="1">
                <a:latin typeface="Montserrat" panose="020B0604020202020204" pitchFamily="2" charset="0"/>
              </a:rPr>
              <a:t>суспільства</a:t>
            </a:r>
            <a:r>
              <a:rPr lang="ru-RU" sz="2100" dirty="0">
                <a:latin typeface="Montserrat" panose="020B0604020202020204" pitchFamily="2" charset="0"/>
              </a:rPr>
              <a:t> </a:t>
            </a:r>
            <a:r>
              <a:rPr lang="ru-RU" sz="2100" dirty="0" err="1">
                <a:latin typeface="Montserrat" panose="020B0604020202020204" pitchFamily="2" charset="0"/>
              </a:rPr>
              <a:t>певного</a:t>
            </a:r>
            <a:r>
              <a:rPr lang="ru-RU" sz="2100" dirty="0">
                <a:latin typeface="Montserrat" panose="020B0604020202020204" pitchFamily="2" charset="0"/>
              </a:rPr>
              <a:t> </a:t>
            </a:r>
            <a:r>
              <a:rPr lang="ru-RU" sz="2100" dirty="0" err="1">
                <a:latin typeface="Montserrat" panose="020B0604020202020204" pitchFamily="2" charset="0"/>
              </a:rPr>
              <a:t>історичного</a:t>
            </a:r>
            <a:r>
              <a:rPr lang="ru-RU" sz="2100" dirty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періоду</a:t>
            </a:r>
            <a:r>
              <a:rPr lang="ru-RU" sz="2100" dirty="0" smtClean="0">
                <a:latin typeface="Montserrat" panose="020B0604020202020204" pitchFamily="2" charset="0"/>
              </a:rPr>
              <a:t>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2100" dirty="0" err="1" smtClean="0">
                <a:latin typeface="Montserrat" panose="020B0604020202020204" pitchFamily="2" charset="0"/>
              </a:rPr>
              <a:t>презентацією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рівня</a:t>
            </a:r>
            <a:r>
              <a:rPr lang="ru-RU" sz="2100" dirty="0" smtClean="0">
                <a:latin typeface="Montserrat" panose="020B0604020202020204" pitchFamily="2" charset="0"/>
              </a:rPr>
              <a:t> </a:t>
            </a:r>
            <a:r>
              <a:rPr lang="ru-RU" sz="2100" dirty="0" err="1">
                <a:latin typeface="Montserrat" panose="020B0604020202020204" pitchFamily="2" charset="0"/>
              </a:rPr>
              <a:t>інтелектуального</a:t>
            </a:r>
            <a:r>
              <a:rPr lang="ru-RU" sz="2100" dirty="0">
                <a:latin typeface="Montserrat" panose="020B0604020202020204" pitchFamily="2" charset="0"/>
              </a:rPr>
              <a:t> </a:t>
            </a:r>
            <a:r>
              <a:rPr lang="ru-RU" sz="2100" dirty="0" err="1">
                <a:latin typeface="Montserrat" panose="020B0604020202020204" pitchFamily="2" charset="0"/>
              </a:rPr>
              <a:t>осмислення</a:t>
            </a:r>
            <a:r>
              <a:rPr lang="ru-RU" sz="2100" dirty="0">
                <a:latin typeface="Montserrat" panose="020B0604020202020204" pitchFamily="2" charset="0"/>
              </a:rPr>
              <a:t> </a:t>
            </a:r>
            <a:r>
              <a:rPr lang="ru-RU" sz="2100" dirty="0" err="1">
                <a:latin typeface="Montserrat" panose="020B0604020202020204" pitchFamily="2" charset="0"/>
              </a:rPr>
              <a:t>суспільного</a:t>
            </a:r>
            <a:r>
              <a:rPr lang="ru-RU" sz="2100" dirty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розвитку</a:t>
            </a:r>
            <a:r>
              <a:rPr lang="ru-RU" sz="2100" dirty="0" smtClean="0">
                <a:latin typeface="Montserrat" panose="020B0604020202020204" pitchFamily="2" charset="0"/>
              </a:rPr>
              <a:t>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2100" dirty="0" err="1" smtClean="0">
                <a:latin typeface="Montserrat" panose="020B0604020202020204" pitchFamily="2" charset="0"/>
              </a:rPr>
              <a:t>включеністю</a:t>
            </a:r>
            <a:r>
              <a:rPr lang="ru-RU" sz="2100" dirty="0" smtClean="0">
                <a:latin typeface="Montserrat" panose="020B0604020202020204" pitchFamily="2" charset="0"/>
              </a:rPr>
              <a:t> до </a:t>
            </a:r>
            <a:r>
              <a:rPr lang="ru-RU" sz="2100" dirty="0" err="1">
                <a:latin typeface="Montserrat" panose="020B0604020202020204" pitchFamily="2" charset="0"/>
              </a:rPr>
              <a:t>національного</a:t>
            </a:r>
            <a:r>
              <a:rPr lang="ru-RU" sz="2100" dirty="0">
                <a:latin typeface="Montserrat" panose="020B0604020202020204" pitchFamily="2" charset="0"/>
              </a:rPr>
              <a:t> </a:t>
            </a:r>
            <a:r>
              <a:rPr lang="ru-RU" sz="2100" dirty="0" err="1" smtClean="0">
                <a:latin typeface="Montserrat" panose="020B0604020202020204" pitchFamily="2" charset="0"/>
              </a:rPr>
              <a:t>міфу</a:t>
            </a:r>
            <a:r>
              <a:rPr lang="ru-RU" sz="2100" dirty="0" smtClean="0">
                <a:latin typeface="Montserrat" panose="020B0604020202020204" pitchFamily="2" charset="0"/>
              </a:rPr>
              <a:t>. </a:t>
            </a:r>
          </a:p>
          <a:p>
            <a:pPr marL="0" indent="0" algn="just">
              <a:buNone/>
            </a:pPr>
            <a:endParaRPr lang="ru-RU" sz="2400" dirty="0" smtClean="0">
              <a:latin typeface="Montserrat" panose="020B0604020202020204" pitchFamily="2" charset="0"/>
            </a:endParaRPr>
          </a:p>
          <a:p>
            <a:pPr marL="0" indent="0" algn="just">
              <a:buNone/>
            </a:pPr>
            <a:r>
              <a:rPr lang="ru-RU" sz="2400" dirty="0" err="1" smtClean="0">
                <a:latin typeface="Montserrat" panose="020B0604020202020204" pitchFamily="2" charset="0"/>
              </a:rPr>
              <a:t>Отже</a:t>
            </a:r>
            <a:r>
              <a:rPr lang="ru-RU" sz="2400" dirty="0" smtClean="0">
                <a:latin typeface="Montserrat" panose="020B0604020202020204" pitchFamily="2" charset="0"/>
              </a:rPr>
              <a:t>, </a:t>
            </a:r>
            <a:r>
              <a:rPr lang="ru-RU" sz="2400" dirty="0">
                <a:latin typeface="Montserrat" panose="020B0604020202020204" pitchFamily="2" charset="0"/>
              </a:rPr>
              <a:t>комплексна, </a:t>
            </a:r>
            <a:r>
              <a:rPr lang="ru-RU" sz="2400" dirty="0" err="1">
                <a:latin typeface="Montserrat" panose="020B0604020202020204" pitchFamily="2" charset="0"/>
              </a:rPr>
              <a:t>інтегративна</a:t>
            </a:r>
            <a:r>
              <a:rPr lang="ru-RU" sz="2400" dirty="0">
                <a:latin typeface="Montserrat" panose="020B0604020202020204" pitchFamily="2" charset="0"/>
              </a:rPr>
              <a:t> природа </a:t>
            </a:r>
            <a:r>
              <a:rPr lang="ru-RU" sz="2400" dirty="0" err="1">
                <a:latin typeface="Montserrat" panose="020B0604020202020204" pitchFamily="2" charset="0"/>
              </a:rPr>
              <a:t>визначає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значення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пам’яток</a:t>
            </a:r>
            <a:r>
              <a:rPr lang="ru-RU" sz="2400" dirty="0">
                <a:latin typeface="Montserrat" panose="020B0604020202020204" pitchFamily="2" charset="0"/>
              </a:rPr>
              <a:t> права  на </a:t>
            </a:r>
            <a:r>
              <a:rPr lang="ru-RU" sz="2400" dirty="0" err="1">
                <a:latin typeface="Montserrat" panose="020B0604020202020204" pitchFamily="2" charset="0"/>
              </a:rPr>
              <a:t>сучасному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етапі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осмислення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національного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минулого</a:t>
            </a:r>
            <a:r>
              <a:rPr lang="ru-RU" sz="2400" dirty="0">
                <a:latin typeface="Montserrat" panose="020B0604020202020204" pitchFamily="2" charset="0"/>
              </a:rPr>
              <a:t>: вони </a:t>
            </a:r>
            <a:r>
              <a:rPr lang="ru-RU" sz="2400" dirty="0" err="1">
                <a:latin typeface="Montserrat" panose="020B0604020202020204" pitchFamily="2" charset="0"/>
              </a:rPr>
              <a:t>мають</a:t>
            </a:r>
            <a:r>
              <a:rPr lang="ru-RU" sz="2400" dirty="0">
                <a:latin typeface="Montserrat" panose="020B0604020202020204" pitchFamily="2" charset="0"/>
              </a:rPr>
              <a:t> не </a:t>
            </a:r>
            <a:r>
              <a:rPr lang="ru-RU" sz="2400" dirty="0" err="1">
                <a:latin typeface="Montserrat" panose="020B0604020202020204" pitchFamily="2" charset="0"/>
              </a:rPr>
              <a:t>лише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наукову</a:t>
            </a:r>
            <a:r>
              <a:rPr lang="ru-RU" sz="2400" dirty="0">
                <a:latin typeface="Montserrat" panose="020B0604020202020204" pitchFamily="2" charset="0"/>
              </a:rPr>
              <a:t>, а і </a:t>
            </a:r>
            <a:r>
              <a:rPr lang="ru-RU" sz="2400" dirty="0" err="1">
                <a:latin typeface="Montserrat" panose="020B0604020202020204" pitchFamily="2" charset="0"/>
              </a:rPr>
              <a:t>світоглядну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цінність</a:t>
            </a:r>
            <a:r>
              <a:rPr lang="ru-RU" sz="2400" dirty="0">
                <a:latin typeface="Montserrat" panose="020B0604020202020204" pitchFamily="2" charset="0"/>
              </a:rPr>
              <a:t>, є </a:t>
            </a:r>
            <a:r>
              <a:rPr lang="ru-RU" sz="2400" dirty="0" err="1">
                <a:latin typeface="Montserrat" panose="020B0604020202020204" pitchFamily="2" charset="0"/>
              </a:rPr>
              <a:t>перспективними</a:t>
            </a:r>
            <a:r>
              <a:rPr lang="ru-RU" sz="2400" dirty="0">
                <a:latin typeface="Montserrat" panose="020B0604020202020204" pitchFamily="2" charset="0"/>
              </a:rPr>
              <a:t> з точки </a:t>
            </a:r>
            <a:r>
              <a:rPr lang="ru-RU" sz="2400" dirty="0" err="1">
                <a:latin typeface="Montserrat" panose="020B0604020202020204" pitchFamily="2" charset="0"/>
              </a:rPr>
              <a:t>зору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освітнього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процесу</a:t>
            </a:r>
            <a:r>
              <a:rPr lang="ru-RU" sz="2400" dirty="0">
                <a:latin typeface="Montserrat" panose="020B0604020202020204" pitchFamily="2" charset="0"/>
              </a:rPr>
              <a:t>. </a:t>
            </a:r>
            <a:endParaRPr lang="en-US" sz="2400" dirty="0" smtClean="0">
              <a:latin typeface="Montserrat" panose="020B0604020202020204" pitchFamily="2" charset="0"/>
            </a:endParaRPr>
          </a:p>
          <a:p>
            <a:pPr marL="0" indent="0" algn="just">
              <a:buNone/>
            </a:pPr>
            <a:endParaRPr lang="en-US" sz="2400" b="0" i="0" dirty="0">
              <a:solidFill>
                <a:srgbClr val="000000"/>
              </a:solidFill>
              <a:effectLst/>
              <a:latin typeface="Montserrat" panose="020B0604020202020204" pitchFamily="2" charset="0"/>
            </a:endParaRPr>
          </a:p>
          <a:p>
            <a:pPr marL="0" indent="0" algn="just">
              <a:buNone/>
            </a:pPr>
            <a:r>
              <a:rPr lang="ru-RU" sz="2400" dirty="0" err="1" smtClean="0">
                <a:solidFill>
                  <a:srgbClr val="000000"/>
                </a:solidFill>
                <a:latin typeface="Montserrat" panose="020B0604020202020204" pitchFamily="2" charset="0"/>
              </a:rPr>
              <a:t>Сучасн</a:t>
            </a:r>
            <a:r>
              <a:rPr lang="uk-UA" sz="2400" dirty="0">
                <a:solidFill>
                  <a:srgbClr val="000000"/>
                </a:solidFill>
                <a:latin typeface="Montserrat" panose="020B0604020202020204" pitchFamily="2" charset="0"/>
              </a:rPr>
              <a:t>і</a:t>
            </a:r>
            <a:r>
              <a:rPr lang="ru-RU" sz="2400" dirty="0" smtClean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tserrat" panose="020B0604020202020204" pitchFamily="2" charset="0"/>
              </a:rPr>
              <a:t>підходи</a:t>
            </a:r>
            <a:r>
              <a:rPr lang="ru-RU" sz="2400" dirty="0" smtClean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Montserrat" panose="020B0604020202020204" pitchFamily="2" charset="0"/>
              </a:rPr>
              <a:t>до </a:t>
            </a:r>
            <a:r>
              <a:rPr lang="ru-RU" sz="2400" dirty="0" err="1" smtClean="0">
                <a:solidFill>
                  <a:srgbClr val="000000"/>
                </a:solidFill>
                <a:latin typeface="Montserrat" panose="020B0604020202020204" pitchFamily="2" charset="0"/>
              </a:rPr>
              <a:t>популяризації</a:t>
            </a:r>
            <a:r>
              <a:rPr lang="ru-RU" sz="2400" dirty="0" smtClean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Montserrat" panose="020B0604020202020204" pitchFamily="2" charset="0"/>
              </a:rPr>
              <a:t>бібліотечних</a:t>
            </a:r>
            <a:r>
              <a:rPr lang="ru-RU" sz="2400" dirty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tserrat" panose="020B0604020202020204" pitchFamily="2" charset="0"/>
              </a:rPr>
              <a:t>ресурсів</a:t>
            </a:r>
            <a:r>
              <a:rPr lang="ru-RU" sz="2400" dirty="0" smtClean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Montserrat" panose="020B0604020202020204" pitchFamily="2" charset="0"/>
              </a:rPr>
              <a:t>історико-культурної</a:t>
            </a:r>
            <a:r>
              <a:rPr lang="ru-RU" sz="2400" dirty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Montserrat" panose="020B0604020202020204" pitchFamily="2" charset="0"/>
              </a:rPr>
              <a:t>спадщини</a:t>
            </a:r>
            <a:r>
              <a:rPr lang="ru-RU" sz="2400" dirty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Montserrat" panose="020B0604020202020204" pitchFamily="2" charset="0"/>
              </a:rPr>
              <a:t>правового </a:t>
            </a:r>
            <a:r>
              <a:rPr lang="ru-RU" sz="2400" dirty="0" err="1">
                <a:solidFill>
                  <a:srgbClr val="000000"/>
                </a:solidFill>
                <a:latin typeface="Montserrat" panose="020B0604020202020204" pitchFamily="2" charset="0"/>
              </a:rPr>
              <a:t>спрямування</a:t>
            </a:r>
            <a:r>
              <a:rPr lang="ru-RU" sz="2400" dirty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tserrat" panose="020B0604020202020204" pitchFamily="2" charset="0"/>
              </a:rPr>
              <a:t>потребують</a:t>
            </a:r>
            <a:r>
              <a:rPr lang="ru-RU" sz="2400" dirty="0" smtClean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tserrat" panose="020B0604020202020204" pitchFamily="2" charset="0"/>
              </a:rPr>
              <a:t>наукового</a:t>
            </a:r>
            <a:r>
              <a:rPr lang="ru-RU" sz="2400" dirty="0" smtClean="0">
                <a:solidFill>
                  <a:srgbClr val="000000"/>
                </a:solidFill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tserrat" panose="020B0604020202020204" pitchFamily="2" charset="0"/>
              </a:rPr>
              <a:t>узагальнення</a:t>
            </a:r>
            <a:r>
              <a:rPr lang="ru-RU" sz="2400" dirty="0" smtClean="0">
                <a:solidFill>
                  <a:srgbClr val="000000"/>
                </a:solidFill>
                <a:latin typeface="Montserrat" panose="020B0604020202020204" pitchFamily="2" charset="0"/>
              </a:rPr>
              <a:t>. </a:t>
            </a:r>
            <a:endParaRPr lang="ru-RU" sz="2400" b="0" i="0" dirty="0">
              <a:solidFill>
                <a:srgbClr val="000000"/>
              </a:solidFill>
              <a:effectLst/>
              <a:latin typeface="Montserrat" panose="020B0604020202020204" pitchFamily="2" charset="0"/>
            </a:endParaRPr>
          </a:p>
          <a:p>
            <a:endParaRPr lang="ru-RU" sz="2400" b="0" i="0" dirty="0">
              <a:solidFill>
                <a:srgbClr val="000000"/>
              </a:solidFill>
              <a:effectLst/>
              <a:latin typeface="Montserrat" panose="020B06040202020202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977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>
                <a:latin typeface="Montserrat" panose="020B0604020202020204" pitchFamily="2" charset="0"/>
              </a:rPr>
              <a:t>Важливість</a:t>
            </a:r>
            <a:r>
              <a:rPr lang="ru-RU" sz="3200" dirty="0" smtClean="0">
                <a:latin typeface="Montserrat" panose="020B0604020202020204" pitchFamily="2" charset="0"/>
              </a:rPr>
              <a:t> </a:t>
            </a:r>
            <a:r>
              <a:rPr lang="ru-RU" sz="3200" dirty="0" err="1" smtClean="0">
                <a:latin typeface="Montserrat" panose="020B0604020202020204" pitchFamily="2" charset="0"/>
              </a:rPr>
              <a:t>популяризації</a:t>
            </a:r>
            <a:r>
              <a:rPr lang="ru-RU" sz="3200" dirty="0" smtClean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пам’яток</a:t>
            </a:r>
            <a:r>
              <a:rPr lang="ru-RU" sz="3200" dirty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політико-правової</a:t>
            </a:r>
            <a:r>
              <a:rPr lang="ru-RU" sz="3200" dirty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суспільної</a:t>
            </a:r>
            <a:r>
              <a:rPr lang="ru-RU" sz="3200" dirty="0">
                <a:latin typeface="Montserrat" panose="020B0604020202020204" pitchFamily="2" charset="0"/>
              </a:rPr>
              <a:t> думки </a:t>
            </a:r>
            <a:r>
              <a:rPr lang="ru-RU" sz="3200" dirty="0">
                <a:solidFill>
                  <a:srgbClr val="FF0000"/>
                </a:solidFill>
                <a:latin typeface="Montserrat" panose="020B0604020202020204" pitchFamily="2" charset="0"/>
              </a:rPr>
              <a:t>для </a:t>
            </a:r>
            <a:r>
              <a:rPr lang="ru-RU" sz="3200" dirty="0" err="1">
                <a:solidFill>
                  <a:srgbClr val="FF0000"/>
                </a:solidFill>
                <a:latin typeface="Montserrat" panose="020B0604020202020204" pitchFamily="2" charset="0"/>
              </a:rPr>
              <a:t>українських</a:t>
            </a:r>
            <a:r>
              <a:rPr lang="ru-RU" sz="3200" dirty="0">
                <a:solidFill>
                  <a:srgbClr val="FF0000"/>
                </a:solidFill>
                <a:latin typeface="Montserrat" panose="020B0604020202020204" pitchFamily="2" charset="0"/>
              </a:rPr>
              <a:t> </a:t>
            </a:r>
            <a:r>
              <a:rPr lang="ru-RU" sz="3200" dirty="0" err="1">
                <a:solidFill>
                  <a:srgbClr val="FF0000"/>
                </a:solidFill>
                <a:latin typeface="Montserrat" panose="020B0604020202020204" pitchFamily="2" charset="0"/>
              </a:rPr>
              <a:t>реалій</a:t>
            </a:r>
            <a:r>
              <a:rPr lang="ru-RU" sz="3200" dirty="0">
                <a:solidFill>
                  <a:srgbClr val="FF0000"/>
                </a:solidFill>
                <a:latin typeface="Montserrat" panose="020B0604020202020204" pitchFamily="2" charset="0"/>
              </a:rPr>
              <a:t> </a:t>
            </a:r>
            <a:r>
              <a:rPr lang="ru-RU" sz="3200" dirty="0" err="1" smtClean="0">
                <a:latin typeface="Montserrat" panose="020B0604020202020204" pitchFamily="2" charset="0"/>
              </a:rPr>
              <a:t>зумовлена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5447DC-ADD4-4CC5-A0CB-7E4287EA9F2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2056" y="2085519"/>
            <a:ext cx="7557411" cy="4205214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err="1" smtClean="0">
                <a:latin typeface="Montserrat" panose="020B0604020202020204" pitchFamily="2" charset="0"/>
              </a:rPr>
              <a:t>зважаючи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>
                <a:latin typeface="Montserrat" panose="020B0604020202020204" pitchFamily="2" charset="0"/>
              </a:rPr>
              <a:t>на </a:t>
            </a:r>
            <a:r>
              <a:rPr lang="ru-RU" sz="2400" dirty="0" err="1">
                <a:latin typeface="Montserrat" panose="020B0604020202020204" pitchFamily="2" charset="0"/>
              </a:rPr>
              <a:t>тривале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бездержавне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існування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українців</a:t>
            </a:r>
            <a:r>
              <a:rPr lang="ru-RU" sz="2400" dirty="0">
                <a:latin typeface="Montserrat" panose="020B0604020202020204" pitchFamily="2" charset="0"/>
              </a:rPr>
              <a:t>, </a:t>
            </a:r>
            <a:r>
              <a:rPr lang="ru-RU" sz="2400" dirty="0" err="1">
                <a:latin typeface="Montserrat" panose="020B0604020202020204" pitchFamily="2" charset="0"/>
              </a:rPr>
              <a:t>саме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еволюція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правової</a:t>
            </a:r>
            <a:r>
              <a:rPr lang="ru-RU" sz="2400" dirty="0">
                <a:latin typeface="Montserrat" panose="020B0604020202020204" pitchFamily="2" charset="0"/>
              </a:rPr>
              <a:t> думки, </a:t>
            </a:r>
            <a:r>
              <a:rPr lang="ru-RU" sz="2400" dirty="0" err="1">
                <a:latin typeface="Montserrat" panose="020B0604020202020204" pitchFamily="2" charset="0"/>
              </a:rPr>
              <a:t>виражена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конкретними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пам’ятками</a:t>
            </a:r>
            <a:r>
              <a:rPr lang="ru-RU" sz="2400" dirty="0" smtClean="0">
                <a:latin typeface="Montserrat" panose="020B0604020202020204" pitchFamily="2" charset="0"/>
              </a:rPr>
              <a:t>, є </a:t>
            </a:r>
            <a:r>
              <a:rPr lang="ru-RU" sz="2400" dirty="0">
                <a:latin typeface="Montserrat" panose="020B0604020202020204" pitchFamily="2" charset="0"/>
              </a:rPr>
              <a:t>одним </a:t>
            </a:r>
            <a:r>
              <a:rPr lang="ru-RU" sz="2400" dirty="0" err="1">
                <a:latin typeface="Montserrat" panose="020B0604020202020204" pitchFamily="2" charset="0"/>
              </a:rPr>
              <a:t>із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елементів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засвоєння</a:t>
            </a:r>
            <a:r>
              <a:rPr lang="ru-RU" sz="2400" dirty="0">
                <a:latin typeface="Montserrat" panose="020B0604020202020204" pitchFamily="2" charset="0"/>
              </a:rPr>
              <a:t> і </a:t>
            </a:r>
            <a:r>
              <a:rPr lang="ru-RU" sz="2400" dirty="0" err="1">
                <a:latin typeface="Montserrat" panose="020B0604020202020204" pitchFamily="2" charset="0"/>
              </a:rPr>
              <a:t>освоєння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свого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політичного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минулого</a:t>
            </a:r>
            <a:r>
              <a:rPr lang="ru-RU" sz="2400" dirty="0" smtClean="0">
                <a:latin typeface="Montserrat" panose="020B0604020202020204" pitchFamily="2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err="1" smtClean="0">
                <a:latin typeface="Montserrat" panose="020B0604020202020204" pitchFamily="2" charset="0"/>
              </a:rPr>
              <a:t>наголошення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спадкоємності</a:t>
            </a:r>
            <a:r>
              <a:rPr lang="ru-RU" sz="2400" dirty="0">
                <a:latin typeface="Montserrat" panose="020B0604020202020204" pitchFamily="2" charset="0"/>
              </a:rPr>
              <a:t> і </a:t>
            </a:r>
            <a:r>
              <a:rPr lang="ru-RU" sz="2400" dirty="0" err="1">
                <a:latin typeface="Montserrat" panose="020B0604020202020204" pitchFamily="2" charset="0"/>
              </a:rPr>
              <a:t>наступності</a:t>
            </a:r>
            <a:r>
              <a:rPr lang="ru-RU" sz="2400" dirty="0">
                <a:latin typeface="Montserrat" panose="020B0604020202020204" pitchFamily="2" charset="0"/>
              </a:rPr>
              <a:t> норм та </a:t>
            </a:r>
            <a:r>
              <a:rPr lang="ru-RU" sz="2400" dirty="0" err="1">
                <a:latin typeface="Montserrat" panose="020B0604020202020204" pitchFamily="2" charset="0"/>
              </a:rPr>
              <a:t>інститутів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smtClean="0">
                <a:latin typeface="Montserrat" panose="020B0604020202020204" pitchFamily="2" charset="0"/>
              </a:rPr>
              <a:t>права є </a:t>
            </a:r>
            <a:r>
              <a:rPr lang="ru-RU" sz="2400" dirty="0" err="1">
                <a:latin typeface="Montserrat" panose="020B0604020202020204" pitchFamily="2" charset="0"/>
              </a:rPr>
              <a:t>важливим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елементом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утвердження</a:t>
            </a:r>
            <a:r>
              <a:rPr lang="ru-RU" sz="2400" dirty="0">
                <a:latin typeface="Montserrat" panose="020B0604020202020204" pitchFamily="2" charset="0"/>
              </a:rPr>
              <a:t> у </a:t>
            </a:r>
            <a:r>
              <a:rPr lang="ru-RU" sz="2400" dirty="0" err="1">
                <a:latin typeface="Montserrat" panose="020B0604020202020204" pitchFamily="2" charset="0"/>
              </a:rPr>
              <a:t>суспільній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свідомості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тяглості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української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політико-правової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традиції</a:t>
            </a:r>
            <a:r>
              <a:rPr lang="ru-RU" sz="2400" dirty="0" smtClean="0">
                <a:latin typeface="Montserrat" panose="020B0604020202020204" pitchFamily="2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err="1" smtClean="0">
                <a:latin typeface="Montserrat" panose="020B0604020202020204" pitchFamily="2" charset="0"/>
              </a:rPr>
              <a:t>акцентування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>
                <a:latin typeface="Montserrat" panose="020B0604020202020204" pitchFamily="2" charset="0"/>
              </a:rPr>
              <a:t>корпусу </a:t>
            </a:r>
            <a:r>
              <a:rPr lang="ru-RU" sz="2400" dirty="0" err="1">
                <a:latin typeface="Montserrat" panose="020B0604020202020204" pitchFamily="2" charset="0"/>
              </a:rPr>
              <a:t>українських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пам’яток</a:t>
            </a:r>
            <a:r>
              <a:rPr lang="ru-RU" sz="2400" dirty="0">
                <a:latin typeface="Montserrat" panose="020B0604020202020204" pitchFamily="2" charset="0"/>
              </a:rPr>
              <a:t> права </a:t>
            </a:r>
            <a:r>
              <a:rPr lang="ru-RU" sz="2400" dirty="0" smtClean="0">
                <a:latin typeface="Montserrat" panose="020B0604020202020204" pitchFamily="2" charset="0"/>
              </a:rPr>
              <a:t>з </a:t>
            </a:r>
            <a:r>
              <a:rPr lang="ru-RU" sz="2400" dirty="0">
                <a:latin typeface="Montserrat" panose="020B0604020202020204" pitchFamily="2" charset="0"/>
              </a:rPr>
              <a:t>точки </a:t>
            </a:r>
            <a:r>
              <a:rPr lang="ru-RU" sz="2400" dirty="0" err="1">
                <a:latin typeface="Montserrat" panose="020B0604020202020204" pitchFamily="2" charset="0"/>
              </a:rPr>
              <a:t>зору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перебування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українських</a:t>
            </a:r>
            <a:r>
              <a:rPr lang="ru-RU" sz="2400" dirty="0">
                <a:latin typeface="Montserrat" panose="020B0604020202020204" pitchFamily="2" charset="0"/>
              </a:rPr>
              <a:t> земель у </a:t>
            </a:r>
            <a:r>
              <a:rPr lang="ru-RU" sz="2400" dirty="0" err="1">
                <a:latin typeface="Montserrat" panose="020B0604020202020204" pitchFamily="2" charset="0"/>
              </a:rPr>
              <a:t>складі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іноземних</a:t>
            </a:r>
            <a:r>
              <a:rPr lang="ru-RU" sz="2400" dirty="0">
                <a:latin typeface="Montserrat" panose="020B0604020202020204" pitchFamily="2" charset="0"/>
              </a:rPr>
              <a:t> держав, </a:t>
            </a:r>
            <a:r>
              <a:rPr lang="ru-RU" sz="2400" dirty="0" err="1" smtClean="0">
                <a:latin typeface="Montserrat" panose="020B0604020202020204" pitchFamily="2" charset="0"/>
              </a:rPr>
              <a:t>наголошення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їх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українського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походження</a:t>
            </a:r>
            <a:r>
              <a:rPr lang="ru-RU" sz="2400" dirty="0" smtClean="0">
                <a:latin typeface="Montserrat" panose="020B0604020202020204" pitchFamily="2" charset="0"/>
              </a:rPr>
              <a:t>, </a:t>
            </a:r>
            <a:r>
              <a:rPr lang="ru-RU" sz="2400" dirty="0" err="1" smtClean="0">
                <a:latin typeface="Montserrat" panose="020B0604020202020204" pitchFamily="2" charset="0"/>
              </a:rPr>
              <a:t>повернення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власної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експропрійованої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історії</a:t>
            </a:r>
            <a:r>
              <a:rPr lang="ru-RU" sz="2400" dirty="0" smtClean="0">
                <a:latin typeface="Montserrat" panose="020B0604020202020204" pitchFamily="2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err="1" smtClean="0">
                <a:latin typeface="Montserrat" panose="020B0604020202020204" pitchFamily="2" charset="0"/>
              </a:rPr>
              <a:t>осмислення</a:t>
            </a:r>
            <a:r>
              <a:rPr lang="ru-RU" sz="2400" dirty="0" smtClean="0">
                <a:latin typeface="Montserrat" panose="020B0604020202020204" pitchFamily="2" charset="0"/>
              </a:rPr>
              <a:t> і </a:t>
            </a:r>
            <a:r>
              <a:rPr lang="ru-RU" sz="2400" dirty="0" err="1" smtClean="0">
                <a:latin typeface="Montserrat" panose="020B0604020202020204" pitchFamily="2" charset="0"/>
              </a:rPr>
              <a:t>наголошення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органічного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поєднання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>
                <a:latin typeface="Montserrat" panose="020B0604020202020204" pitchFamily="2" charset="0"/>
              </a:rPr>
              <a:t>локальних</a:t>
            </a:r>
            <a:r>
              <a:rPr lang="ru-RU" sz="2400" dirty="0">
                <a:latin typeface="Montserrat" panose="020B0604020202020204" pitchFamily="2" charset="0"/>
              </a:rPr>
              <a:t> та </a:t>
            </a:r>
            <a:r>
              <a:rPr lang="ru-RU" sz="2400" dirty="0" err="1">
                <a:latin typeface="Montserrat" panose="020B0604020202020204" pitchFamily="2" charset="0"/>
              </a:rPr>
              <a:t>європейських</a:t>
            </a:r>
            <a:r>
              <a:rPr lang="ru-RU" sz="2400" dirty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джерел</a:t>
            </a:r>
            <a:r>
              <a:rPr lang="ru-RU" sz="2400" dirty="0" smtClean="0">
                <a:latin typeface="Montserrat" panose="020B0604020202020204" pitchFamily="2" charset="0"/>
              </a:rPr>
              <a:t> в </a:t>
            </a:r>
            <a:r>
              <a:rPr lang="ru-RU" sz="2400" dirty="0" err="1" smtClean="0">
                <a:latin typeface="Montserrat" panose="020B0604020202020204" pitchFamily="2" charset="0"/>
              </a:rPr>
              <a:t>українській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правовій</a:t>
            </a:r>
            <a:r>
              <a:rPr lang="ru-RU" sz="2400" dirty="0" smtClean="0">
                <a:latin typeface="Montserrat" panose="020B0604020202020204" pitchFamily="2" charset="0"/>
              </a:rPr>
              <a:t> </a:t>
            </a:r>
            <a:r>
              <a:rPr lang="ru-RU" sz="2400" dirty="0" err="1" smtClean="0">
                <a:latin typeface="Montserrat" panose="020B0604020202020204" pitchFamily="2" charset="0"/>
              </a:rPr>
              <a:t>традиції</a:t>
            </a:r>
            <a:r>
              <a:rPr lang="ru-RU" sz="2400" dirty="0" smtClean="0">
                <a:latin typeface="Montserrat" panose="020B0604020202020204" pitchFamily="2" charset="0"/>
              </a:rPr>
              <a:t>.</a:t>
            </a:r>
          </a:p>
          <a:p>
            <a:endParaRPr lang="ru-RU" sz="2400" dirty="0">
              <a:solidFill>
                <a:srgbClr val="000000"/>
              </a:solidFill>
              <a:latin typeface="Montserrat" panose="020B0604020202020204" pitchFamily="2" charset="0"/>
            </a:endParaRPr>
          </a:p>
          <a:p>
            <a:endParaRPr lang="ru-RU" sz="2400" b="0" i="0" dirty="0">
              <a:solidFill>
                <a:srgbClr val="000000"/>
              </a:solidFill>
              <a:effectLst/>
              <a:latin typeface="Montserrat" panose="020B0604020202020204" pitchFamily="2" charset="0"/>
            </a:endParaRPr>
          </a:p>
          <a:p>
            <a:endParaRPr lang="ru-RU" sz="2400" b="0" i="0" dirty="0">
              <a:solidFill>
                <a:srgbClr val="000000"/>
              </a:solidFill>
              <a:effectLst/>
              <a:latin typeface="Montserrat" panose="020B0604020202020204" pitchFamily="2" charset="0"/>
            </a:endParaRPr>
          </a:p>
        </p:txBody>
      </p:sp>
      <p:sp>
        <p:nvSpPr>
          <p:cNvPr id="4" name="AutoShape 2" descr="data:image/jpeg;base64,/9j/4AAQSkZJRgABAQAAAQABAAD/2wCEAAoHCBUVFBcVFRUYGBcXGiMdGhoaGSMdIB0iIhocGxogICMgICwjHCEoIBocJDUlKC0vMjIyHSI4PTgxPCwxMi8BCwsLDw4PHBERHDEoIiIvMTExMTExMTExMTExLzExMTExMTExMTExLzEvMTExMTExMTExMTExMTEvPDE8MTwxL//AABEIAKgBLAMBIgACEQEDEQH/xAAcAAACAwEBAQEAAAAAAAAAAAAEBQIDBgEABwj/xABGEAACAQIEBAMEBwYDBwMFAAABAhEDIQAEEjEiQVFhBRNxMoGRoQYjQlKxwdEHFGKS4fBDcoIVM1OissLxF9LiRGNzg5P/xAAYAQEBAQEBAAAAAAAAAAAAAAABAAIDBP/EACIRAQEAAgICAwADAQAAAAAAAAABAhESMQMhE0FRIjJhcf/aAAwDAQACEQMRAD8A1K5mDAv6ifw7T8MRbOmYGmZIMz0m3w37HAWZqw7QrA011SRay1HBMcjpi+xPLn2sgVtKMQVKrY3urMN5uIHxnHje+YwxOZYHiFouenER8Lc/xtiDZsniGkrygm9wDBi9yLRuYwAOAFwQVFPzYki0QoEQDZRuOZ9DzMOysYYNYEkTB+qqv1sOBY9/aDRmMNPPYEWEGL8gTsLwT623HurbNPHsie50ggxcTNhzJiBNhtgFawRAAoEqSvWCXKbH7tMkjqRtEYsIBqLTVgQZDGIIK1FLab24GtG5j0xaWh37y0WWIYLeeY3AAvPqLY8azCzW/iAsvxO3u5jrhZl82HUswGs+UQRqEs5IaSDaNx6DeBi96ral1aIQsJOoey60z9oyW1c+nri0OP0OWu3MAGSBexiCeXT8Di1qmxgXiIN7iQNrHt092F9Krw04trpK0XI1MQIguBfb1vipM1Hl/Z18bcgDNKd+QWo3vWMK4mdLMBtvnYHuOovgujSDWIwr8JedI/hncmJgX7/kB1MMatV0jSmr0jboNRAvt7+2HGOefoY3hyNfY/wmPjyx3/ZtPeGP+o/rgZ/EauoBcu5WSC0qOYFlJBI3M9BaZx6jnawJ1UXILiPYGlCAIMOZIMk9eWPRwjz3Or6nh6clvykk4pztdKKaqkqsgSFJuxCiYBiSQJ74g/iVWSP3arHI8B3sCBrvHMWt12xVW8SqqpmgxiyxHGbBefCCTzkjvvg4w8qE/wBv5ZSNVQiQ0akcezGqJW8SPmeRizLeN5eo6olRWLSBMq0jVsCtxwNfa2PVa5dCGy9RtWpdl20iTOuQGkgc7HEGzGkAnLPqmBAQGYmPatILc+R7YdLkbKykhRuR0+Xrib+HK1yML6fiBsVy7sUJ9llMHTEHiHEVIgG1xfng7/aL86NVQL/YIYmVCA65BLFbxHuvg4xc6qPhyztblgTPZVaakn4n44IfxV4DiiwDWQMVlySAh9o6VJZe99sU+I5qofqzTYluHXCkE6ZMKWHIPzG3PbBcIZnSLIZ5Kqt5Z1VAqkLDRxAFLlQSBqGq1rzGG6eHsGOuCsWtv3/vti/wpCzQaRTSANR0weR0hWJAsDfDWouGYzSuV2yOf8E11FYNoAW8De5IvNo+e2BV8AqwAakgXYlTcx1L/LaeWNSykvHKB+eCRRBEY58WuTIZXKsaml2kAkwUOm44YJENAuYm/S+H1LwyediMIaPhWT8zSSXqKxLsXcRoqeYPX6wiALTPTGnTxjLoKnGCKZKGASZVQzAdSARbqY3th4bHPQMeDi/6YIy3hYUSRfFyeNZeAWqIpIk3kDi07i0arT+uPf7fy1waqAqTN+hUH1ALqJ24hinjivkqpBSqBtDI+hiraWDaWtKtGxEix64s0INog4zmbymSdKQStqbrTI4hxB3YA9KhBZTPs76REaWR8PSpSbUHdDIqGp7Mq7ais2D62tEGx5DDcIJm060x2jE2yqtsN+YwsTxjKrc1KWgzpbWCGGrTII24gR2KnBb/AElyqMieakuxX2haEDmb9GUQLyw7xTDauS0eFgbMfeJxUvhjiYqD3p/X8sdP0hoSeMaQCwYEMCAskiDPI2ibHHX8doD/ABF9nUASAfa08/4iB78Hxw864nhQPtlmPXYe4DFv+zk6YHpfSKhoQs6q7qDomSCQDFh3F8GeF+ILXVnCmA7KJME6TEwNvQ3wzx4wXOsdn0hiJgshuTaSr0xvsBq3xAPqJZSodqmoSZiA4ExPN194PTGhSIFr7+/EcwWAGlJM3Fhbrvjlp6ZmzbgcPEI0lBcSBpqLDczGpTYRbrix21BzbU5PbenVpqO0F0HoMOnY2mh6XEctum7fDviyhq/4I6C627HBpr5P8Jsyo4jsRqKi/wB4xyj/ABalheQMcdYdXB5gyP8A8lEcxuaaT7xh3mqKAKPKiRMKBvDSNo30if4h0JEmVB/g2bsu82+fPvh0zzZ6nTIVR90U2JG31aww9OJjPbF9RjrBgx5jyJGzVlcCJvwA25Rh0mXpgz5DDSNXI3AEDczzjlI648lNApPlGJBiJncWnpE3ix7xi018s/GepUKh8u4BVUAbUIUIAxMzaGk+g7YKNOHpmxIWW+0b1aUBrmfq1I9R1OGy6CDNA6QD/hiTxdztBB269MFLlacQEUDkAI/vf54pizfIW+DrcahcKPmJN5iLL8+WGWYIFzU8u29u97i/X3Y7RyqUyWAie5PyJge7EqoO4QN62/LG8ZpyzuwM6iQM5AABlSkmBJm1gAuq2+puWLKVQFS75wpciGFIaYO/PlDehB5482ZIXU2XphSSslwLzpI9mIgNfoOhwRWdxBShTZZ9ost7hSRHPTNuwGO7hVNV1WNecDAaZBFMgwSJssgllJJ2GkxEYhWVTp15sSoLAxTH3k1bctWn3euLXSrFsrTkz9sW6Twj3gf1wnq5us9dkFBBSpE8XDB4CVBlTG4PaQb3BLdHGbGUgAWY5tddtUCmTpUuQbbBllo5XjnjjhQpYZtNZOoFhTEnQAJtbhHrBODqJqQD+7UjIsyuCL6R93Ygk+7viNINPl+QjMo4mlRxaVJHs7caD+bpdAd3SmCv70FJM8IQG8uxMDcgm/S+5kzjzE4c7MWA+rgt5eoahpnYh45b8hi1EqbCjScrAZi6zq08QOlLET058sdUZgBj5FKW9ka4AIURJ0XkzfoFtuSRVU1Wnt++B2HsB/L4b6ZAVVJAMH1Vb4qd6UMzZ1yPaIlZAEbALqG23Oe+CstSqIVBoUwg3hgW539mGJN9+cz15+91iCxpUUUWOp9V5A5KPQdfxaJUvD81SWpVAqs4RAzksrRxONlEg2ItbhFpklg2apnSFYHXMabiwk3Fhih/MgzST01atmMW0ibBTa8k7xf1LKsCrMtMCDKhdjIIgxO0+/5ZaiGvjBHMfrg5BbAr0+Lr0xbTnmLcsZhyCMlfW7aaRE8MswMSImxEkSbdhffFOWFamzIKdEs4LlRVIIEKpj6u4n7RvfniqqlDW+oZgEsSYNYAkFp0wdMSTtyjlGOB8tBB/eFblq82ReBB5LMbbWwgQpzJgLSplVgaqjkM1hJ9jaTMwJjYb4sJzIUzRpM0j/FIB4b7odPEBa/Xe2A6KUVVXLZgGoGmDVMk8LEgezfaQIvEGcUrUy0Fw2abTxDiqk8Oo2BtvPrIGFL8zk67NLUqTAgD2zHtEkAaeQMH70dzFz1Mwi6mo0QEW/1hJMLP3LXkc8BGplgY1Zjjif8AewTpCySBvCi57449fLgBvMzEKNV2q7SevpEYEMZMwxDNSpBlgoPMJEkFWn6sRAMD/M3TF05r/g0G0k6T5hB9mxunCZJB3t6xhOVyptOZsd5rC+mZJ6gCx5HvieUzGVqg02bMjXHCXq8108jIkXIPqb4t/S0bVv3rRC06SsQfZqEabkLpmnExBkiAbQcQprmkBULSqTMO9QzaNMgUwDz2j5zhdWSkYJbMmiytKnzf4WIj2ogAQbWgbtgmmaCkBXrkhgLtVYSGgdiJ9xG+KpOqmaIIanSfVuC7KANNhZDqBbeeVoPMvwWkyUtNTQW1Ns1gNR0gWGwjlvOEwpZVEu+YYkklh5y31OzExZZIaTYQVG0YbeCAeSITSNTQGJJjW1yTczvPfCgoTnixlsYm/TlytiKOCMXILRGOVdYFXKCLvUgc9f8ATf8AvnikVk311oN+YjVEDb+If2MNaSgiPwx10FhuBtg0eX6BR0JADVeLadUWYmJjvG+wHScV5erThZqVSYEySJtJkRaZvz/MhtRZz7IItJNyCYO/s7Wtji0qhVDrXUqwSQTc+h6frgPpynUVtUVW4QNRi4Oki4i07nA1St9lKrlr2gRaN5A5EH1w2AlYeD8+eKMy3A3M3/GcLO2UyPimZY8UAASLzPqNx1vhwlSryYe9f64WZZYA/wAv5DGhppYY5c8rTZAh84j2k94P64iyZg/aX3Fhz9Dhkgx50JUgEqSLERI7iQRPqD78a3WSc0s39krbmar33/8AtEA8RuO3QYmUzcRYCAIWsdhbnS3t88M3p1CiAOAwKamAiQGU1YBmNShgAdiRe2LaqvKaSI1S081giBaxkhv9Mc8a55fo1CZUzAEfWf8A95PPmy98UscwJPlVTIAMVabEgTa9wDNzuYF7YfMr+YL8Gkzt7Urp7xBb4DHKZcs4YDSG4Y5jShk331axsLAepeeS4xmmzVcNqFLNKYFlIItsIkiB09ccTxZ6csyZvWwAJIN4mORAud+wmcaWkWM6gAQSBE3E2N53xW64L5coZhKQ5bxanUJU1KtK0sSSCSbFjYbDpHLDZKlDyyzVKoedWnzXidlJYC0jT2E4A8RpgiDz6/DDJ/DKVx5a2PQdcOPm/YMsAzvSIA82su5fjqEgcIABi59k2uL9TiqoMrZ/Mq2aYLVIkyCTy2JudsXv4bT+78GYfg2Kqvh1MAklgIvNR4/68a+b/B8Y3wSpTLkqahGm5dm6yIDWm5k78jhrVpBoluRkTYyIv1xljlUUgiowLDh+sNxvYEmcdYEAnzWAG8sLbbyLbj4jB80PC/TQVKVwAYiLj8PTF2UpsFAZhIEGPljKlqg2qm+3s3+V8VHNVhtVHvH9cE8k2b47T+sMy1QqtWmF1E3TZbwvtXOxm2x6gY9Ro5gNrNekz6eamNIOyjXbdZI7YyNZ6sklaTEmTI3MzfqZxLLeIUoAqUKTdCsbdhO19u+NzyY1m+PKNe1bMA6TVozzGhhYsR9+bi09QcUImYpoFFSiEUH7DCBA0ydfK5J59sLcsaLowXKVHViNUAEHS0iZb7LT8MEnI0nBZso+4Jlbmxb714a3qRyvjc9xiigubFzUo73GhojlHFMk7k9vfNqeZkw9IhtgVa3CNoIkatRvyIwO1KkzFnyVViQNRKgmZFo13i3pGJ+RSDOjZRygOpOEvLFQzN7VrnSANih6jFpLBQzEQ1WiGJIEI0eyItq6hvdHTHjRrK6jzKC1DdYRpgDj+1tBAk2BI5xipcpQZdBydVRIIPlxfbrNxY22YjrEKOUA1RQq6XCqBpiELMSJklZXQpAvCDblaWzFmrToepSllJXTTbcMJJ49oIG4k/DE6wrwx8ykqjbhMgaweIkx/u5B732thQ6qE1Nkn8yAAIlRdUAsbwAPcvKcGKlMByMnUAIXVC8TSxMWa+nSCb8xg0QlB69QhfNSEEAupOt9RloJExoZgBYLUU8gcOfDyxTidCQzDhECAxAEXuBAPcGw2wjoZVZJfKVHLNYssaEgkAX/AIbAfeAMYeeGKvliKRpiTwWtfsYxVQuopa2CqaEDAyPAAwSm/fHN0WrPLC/OZ6pTqBBQq1FgEso4bmCPW3PqPXDFFILXt6YJX1nFGbWK8S+k1VdB8goHFxUkHZDIgbcXrbbcDue+kj01qEUSop1vL49iNJM25yJI6FesY0ecz9JGZXMsqlyoUsQs7mAY5b4HfxZCqsyN5ZqaAd21Bit1AsJBG89sa1FKDpeMswU+RUawbUo4WnTOnr7R59O8Mqdc1KZc02Qkeywgi5+XO8Yty/iNKo+hTxBQwBEEqbgifUfEYtrpwMRzGCxbZPJrwj/IPyw4zeUFRAhJF9x0IKOBfmjMB0JB5YUZNht/CB+GNAgtjzzt0oBspUJJFQbUwYJW6NVaoQIIGs1Vt0UA7DFj0a2moFYAtUDISxIUBaQKbSVYpUY3nj6mxVdWKkKdLWvJH2gTcdgRiFRKh8whgJpDQJ9mpNQsbr7JmkJ6KbDnrYQqJVmRIUuDAZSQnkEFQWtPmwZ7TtIxcGqzcCPM4iCLJrqRoEe0F8qdXVoEi/VWoHW5KRf2Zni7Ttp2/WaqPnhG1FWbSNMCxOkBiR/mBb0eIOkTQOPWrBKJKSx0+cFE6eEaivWGvF7AxNsV5nO1lSoVpSyeYVGljqC0manteS4VTbcmCbHBVGpVNRAyQhpqWYQSrktrWxuAAtwNzznhryleqfK109JamrOIPC5BJSZgQRz/ADGFIVM8wLcMgU2fVeDpa684tsRIJm+KqmdPmBCsSA2qTpg6o5dKdQ9tI+8MTfOVBTDeUxaDKCRcUvMCiRclvqwbCfhiysQe4PzxmtQraoKgRgDDOAZ3kVNLD1BBHuw6zmYFNHqNOlFZ2jooLNHuBwrqLDIB/wARf+sYZ5iiKisjiUdSrDqCII63BIwYqhB4gjFgA3AGLbbKSDzk3UgHY2vcYHzPiVOwYNB7Dk9JRztxVUv6nlgz9xpiYBGoyeJrkkkk3vJJPqT2wDXy1FZ1Cyoz7seEeXrO9700t22uZboe03rJIEMWUhQsHUNSEgb3kKRMm6kb4FNakUqH7NQrq34vN000I5w0qAR05RgtMkjMrqDPIy32GeJneGeoAT1OB/3alo0zwsygQT9kB6aj+GIIG0Hvg01KhWzNP2ySNAaZUyJfS1okGUI9xwNWakfMQyJI1AqwgswVR7NpaNPXcdcTq5OiRBYw5Kb+0SajRtcyzkdwD9nA1XJUiWJcyW45YGT5iVgGkdQtvumBAOK6M29UrU7cYnkee3fnY+8HocLhlhqDKUI/hjaNxbmGSfdvaGQyoEQ5OioX5e0dZabDdqjHtAGwwDTyAp6IYnQNNwLjQEIt10ox7r3xNNL4GNNMH97WnJPCVS0sYmTPXB9XL1GdaZqlqaw+s01jUpttaQUUgc9bWsIl4JlafkgtTQkruygzIvNsH1KqUlLNpRFuSSFF7kn349eN9R5rPZZlcnVLD60r5QKKTTBLS3EZJvIVXLcy5HKxQyuYTUf3kOSCFDU1AUmDqaLmL8IiRA74NWsTBABBFiMWCrb2RHLvhZJXoZhURDWNTXoVvqwYHCrme41GT37QefDqunSubZViBCICBEAAjaOu+Cw/8IxYjzyG8YloszVCsFMZjUSQI8sA3YBjY2sSfdiCZOqogZo6QDH1ankbkzcyZnnHfDYtP2RjgHYemAk1fJVijL+9mSIny1G6kcjMzBkRtg7wzJilT06tVyZgCZM7YtdjqgIOV8STVHs4OR4lFNRGCEN8D6SL/wB8x+eL8seuMN/Q1GGm4vjPfSH6QNT1UqRAqD2mP2ZWRHf8O84eZnMLTQu3siJI5SQJ+c+mMBlnZqrtol6sAMbrqqG52M2mBsNzsBjUYcyCNrBTVUZ0YOBqO4KsWPvbnaBMYaplHdBT0aqYZm2Q8clWkeZtJNuuO/va0g1A0QaexbVxNpKCSIvBOwMCIkQTgHItSV0V0DICFmA0zJJECSOPVz2jlh207nTU81qlQGk8iIMaSqgiGmIMdY5X5aLwzxcVVam0eYBG0TF/iLW9DzgdzOQo1VNMQrFZRZjrBCzIBi5jl1GM3TbTUV5MmWIIj6xUblyDCCQLCSMHaF5cQW92NAptjP03u/yw/Rsead1u9Oh8WYDpZKlyQCIG55BI59ET+UYuOWWAsEAMGsSDIAXcdsOgmRU5MvOJQ/eBXnyWR3N8SBefsxPfbVsP9PzxUMooiNW/3jyM3/vaBsMdTLARDPYc26aN/wCT/mfriSaGpaQk2mCeh1RPeI7Tjqu8iVWJMnUbDTIIEXlpHYQcQFGxXW4k7zJHCBE9LT3M9cRNJv8AiN8B0A/riS9jbA1VseNJxH1hItPCs2I1fGD6au2KCrgjU4Ii/DEm0EdOdu+M1qB6l3T/ADr/ANQw42GFAP1lPu6/jhs4thx6GSqo2BsxUpopaoBp2NhLT9nvMC3bAPiHi9KjU8tmqEjc6l5ybyN7/IdMCZmumarUqVNnamLknmbluXQRON8b9iHOQqcGthDVCXgLsttKi3Qg9yW74Hq5xA2nQN5giCOhFt4wTUvMtUFtgLjbt2iO/wAKmem3C2theLCdthAke7DIKHik9gACG1QR9r7wi04pdFBNrzJ9YifWLYJzHhmxps0lZVetjeYg852NsVCobrLkXEMvEthG43J1GD+mDLD8OOYVUAkgAFt/iT+LMfVmPPA9UXwS+XJulSYFxpEjpOAqoYTJm3SOvf0+GOdjrK13hQiktztiHi2VarSNNHK6raoJt298fPAWQz1RaZRfL4QF1M5DCRGr2SJ1Cw5j5zr+IV58lFTzChKsGJI2Go8AAuRe/O1sezHp5clOX8Lr6RpzLobMy6AwBIOpVFgBqIM9u5xw+EZmWP74+pog6No0xN4jhJMR7XYDDWvm8wm1OkROlTrM3OlSQEgXIJ3i++BqVXNUkAKo111O1QsYsrN7CiABPKT1JwgfTB6k9zirwrw96KafNLyQbKFvoRWsoi7Bn/1RyxVlauYApo2hvZDOWJJ4Zc7dQwH+nqYLD5qI00h/qY/9oxbisWq8/aNt4xIEkm5t3wDmaldHWFpQVPCWINnW4IB+wSYjeB3xSnjFYF00UmdStlLCNRtqJWwCgnV8sBM3H8RBxZT29rCkeIZrc0qR9KjC243TlYd4JtthnTr2waIBcELExF/ywKo3PxwRQ/PGG6h4vTmhVAP2Gi/MLw/OMZDwcqHprtFW55Qwpqt/9BHvxuKqAjTYg7g7d/ljBZ2h+71Hpt/u3HCYNhqJ1d49k87nYERqAfnPLav5iU28ri1meFiT8QJLbfC2F4QqwqKtg7DSshhteAb3YCB9yeZh74P4lTKy66S99ZFn7nvv2322xRXydNQxV0h5klxLcJJPclpsPvHvi2XshT85g4ckpVSQZBCJJi99WomZ5SB0wBnaoLggC9Rmnb2lQjfkIa46YJzWcpo1Q03MVJBJEAA3aBuZ93zkUeGZc1agheFTLbCANUajFybzH3m9wF+WSNQNz+hvjQILYQBuJ+s/9xw7DY4Tut3pcq/38sTA54pDYjUruJimWgCL7ktBHbSOLvymMAEMwi5xwOOo+IwO2Zb/AIbbuOuzQh5e0DqgTYRvjmZdLfVa+Et7IO0QtxuZgehwoWBjxwGKqLYUiPb2pgex6feF164l++KIGlwTptH3iRe8AiJPQdcGkIbbA9bbFlOoGEiYuL9mIP4H1xVWbBTASXqUx0b8AThpmK4poWOygn3jYYUqT5lOL8XpaDJ9wk+7AP0z8T8umKYJlgSewuPeTBHvPXG/HNrJkXz4qVXJJ1ljEixPY/HGv+iqCnTqViDxHQkcwCPMPvOlfc2MF4NRao9gYFlEzxNb5X/mx9VzGQNLyqSgFUpqBFjuSzfzGbY691m+oNyohSzQFEanAne4UDqQRc2iDztfQZJ4xc/aBPDvAMG4sTNpg4uyuaVU8tEZydRaIhZY7km8WHwwuyis1GruwZ7NtBpwokcpCibzc425pLl6ik1EjSrnQpPDJILQTsCbQfjgbMZlCCtUMzloICwVEyzBuQ5gbRHO+OZbNfVgsSJMBdpIMaiL9J7R3w9y2XWrRUiUJH+aCD87+mJMz4p4ZUpgVKbak3DqOVva6C3p+GK38NapSWpF2E22iSAfeL+/Gg8KzLU6ho1ICyQv+bePQif7OHAoqFKgAACABYD0xjLFrHKxgsv4cpZSyVAJsJc6iChVo2EEW/LmyHhFMJE1FgSC9R7RebsZi3wwzqN5a1n5opA9WJ0j3a1HuwlzQrVjChmAWFKySJpksCf86gb3DekamVs9C9jKfh+WTiZmkEyS7bhb8zPCYt1jHEz9IA6KbswUNGokQCIub8yYj7J5jHct4BU0kEqsxqm+zNBEW20m/P0uxy/g1NGJLHiGmLKNzsN5vi/6Cj/abnWyhVAAZOdppSL8iKjd7csE5bM1nq0ouCwO1gOEPMCAQpY+rAYeZfw2kNqa8Ji4n7p577L8MFKhBsbdMOotl3j1JSqkz9oWJHINyv8AZxnq9LLqqqFraTBLA1AFEkbi5Ek2vy5XxpfHD9WD0J/6SPzwvyOYnhJEaQQPh8sW9XRmO8dk2TyKvUGjzUpIwIDM4LQDaD7KyFMcxYi5xoaFARzxCrmlVNZqKEtxbj3f3ywvy3iT1hrQlEkheA8QH2vf+WG1SJIcdasFB698VqYwuzRqMeAEgSSJ3gG3xI+Bxwzy07YY8qbCtABJwL4hlqdUDzFEjZh7Q9D84NsDZgVlhRoj1PQ9e8WxYq1GW+iQep2/X9MZmdavj9bIK3hlSlKpNSmdiNxv9neRPL3YDIfTGlwVIEBXk8553scajRUBuFt0J6YnTFSZhT7yOfphmdFwmuyOl4LUqaQxCAfeN47AEz7yMabLBKa6FED84iTzJ9cCutTcgD3nvHL0+J6X4BUJ9gEHnq/+Ppiudq4QrJ4nI6z/AMxw8U4zzHiqTaP1nDunsBjP3WasFJeLh9re5veevU48aK/xe527d+2Iz3xer4ApYb2qXn7XWAY4rG3uv1xCe1b4/wDy/uMEtiM4tpShvM1d+YPUW22t8ziwA3GqpfqIi82lfd6AYkpGPEd8Gyj5bT/vH94Xt/D2I9/piNwLme5AH4YuxU+KmBUI81Og1E+5Dj5/9JvFFqVXM2BAA6D/AMRjVfSPOeVSLTDMCo9LavyHvx86o09dRFb/ABLk9BJn5A/DHXDH+Oxv+Td/s58K1VEYiyfWH1Ps/AQfUY+g/SOkFVaxJGixj11L6cQj34U/Qah5dLzCtqp4esDa3zxrqipUUqYZWEEY6YRz8l9kfh9BKhCk2Qzp21Dob3hvXfucDeKUkpuVRm3ZygFuIIDJnsDHcj7WBaoq5aoFI4R7L8t4kzyIIBHUnrONHSzaVEcGzaSHXnteIubfljUYrLZvIqtRSxZhVYJUMxdZkgCILKpB/wAo64c5bP8Alq6gAqqllUTqBAUhT1BLqNQ5npiOYyzaQrRPC20ETUjVPVdc4jlsn9YaTqPLuVA5SzEr6SkyLxHIXoinxTPlz5h4HGmQATcNqB6+yNu3cY2WSra6a1B9sBviMYXxdY1ACCCx0yGsraVi5mBw+vpGNn4XTNPKUgd0pLProE/PFo1zI01ZXLQQz6r9jI+EDF1Fg1lgJyiwMflhc9N/LpKraeKXjmNJEfEg+7BFPLqOJ3FvgJPeY25Yzj1pZdiMw1MqUZrGxgn4WxTTdAZWn77T+Z6bxjlZlI4LXuxUm0XgmBO2IUmIIuxAteAvMbKsQLc8aAlKtQidOkRsY/We22Oii5YMxsDYT2i9h1wPTrMQQAQBOw9T0bmcdydRi/E+ocv7nlA5deuFLPFUmnHU/kcYet4tTy5epUXV5dNtIncsQqqPU/KTyxtvEjwdtQt8Zx8o+m/hrVhRamNng+jDSPmQMZx7dcf6UP4VmqmddqQSKYOspTEGFBAC32HIdRPLG58PrIqAJTKrykRI5EDVtEAdhhL4J4QmVCLTzC+Y4JqMuk6QF2WZ5sLn88aDIV00QH8wCwbSNgAItb/zgzoximg8kYlVokElAJIxRTQ7jB2WJi+OPfp06dSnqA1C/MfjiRTpgXOPWUkoqMk2F9XsgntuGA9R3xBRmlBkUmlhpuwgTHIchB9xxrizsQ4ifkcWUqeAmSuFkLTLydmMAabE8ydUW6d8ST94MkiktiVGo3NggYkTG5MdB1OLR2H8MzVSrUqowGlTbl9oi/ww4SkFFsKcvSzCs7eXSBeCeM7x6bSTgh3zB3WkLiwY2Fp5b727d8Uit30QZmp9ZV9f+1T+eG1J7D0/LCHMM3m1QwAM8jb2KeGSVwCq3ki1jFhzMQPfjH2jFWHT/wAY6GwEucQxGq8fZYe0xUcuoPpY7EYilRJY6n44H2oEtoECOEyLn3m18BMw+OasKtS6SxqVYVZO8xddtMk8DbCdjzXHawQ71KtgV4S3IQTAFz9Ypm91HQ4EZziWvCsIpNqlW7bSeT6em0nfmIO2IoRaKlW4UAGeYETw2PDfpJmJxaRoXGIEzgRc0NpPIeydyxXp1U32iDsRjoztNFNRmAVRIkETw6gBa5gi36YpNnpl/Ha/nZnRI0UoHaxv6yZ90YCyng6/vGlJHmaVHRQbvHSBy6HFjVzeowGqqxqEepkDDz6E5fXWeqVJWn9kR7TXbcxZRBH8Qx2t+mZ69vpmQy4p01QCAoiPyxDNwsECIG+3cXggR0OBsgxk6DAPLcAXOxgjcbWx58yC7NtpYLfhBjo4sQDqsw643HG9u1qgqKadRZJFoWWA+9HO0XUm/K2EuY8Jem31bSsHj+7tAaJZTckEbX2nDeqAoKk6VI22PQ2m4IN2Qg2xX5o9oEki3mTHLm8WH8Lg7i/PGhC79+qMZDEGAIaCY33IBO07ztvhbV8RYNLs2o+oI6mBLAR1O+25xqgVYjzEDNBgwNUWvadQ39k8hbp3LZPLvdFpuAf84Bja8xgO2Z8KyLZqoGIIpIwklIDgAgIP5jygAmL3xr/FKsU2ANyQvxI/LBapt2ws8WYFqayLvPwEDFlfSnul3i8LUpklhppnSAYBJkGbi8EbmL4uyBADG5JOxInsJseR5nlg3PeHeYDxadipE8osRMEG/Ln1xXSyq01Cs1zJImxPuif64D2g79THeL9NzEX5EnbBC0GbisJ5z7hsJG3XAy1GExCgmwVLkcjLQJv3wVTZzAiQLhnNyb/dtYHp88OxpamWgEFifn3+0TjlBIPMwN+XKbbDYYkyMTdwo6AfmT17YjREGSxP4fAYLUj4ieEW+0PzxlqM+YgVA0yIJA+z3xps4ZRpnlHxxlgVWqgdiBqIkehnl/d8OPuxuesatfwx3FQ+RTUmAoDLLX0uGIEAAAW7R6VeGL9Uv1QQEAqJBlSAQdrTO2OkU7hs06qpPlBXiAodJ9mGhVm88QY74K8PrtpPkotVJ9t6zAmQDsKcAAQAOmG47Ey0jlu22C6aXOB6IwSuOWm3jUXVp1DUdhN9ifmAT7j0OLDgGtlQ7ay7K49kiOEGA0cM3AIMk79hEKGTdGBNeq4BuG037WUR/TCBxvt1vjyjf4b8/wC4wrXw6qPYzDCSWJ0qYMztF5uJ3sMXZfJ1hf8AeWJkGDTWLHa17+vwxaQgTraOg/PF04WVctXB4a51CmL6F4zLQTyHKYt+RK06s3rAiCP92NyoCnfkRMc9R7QaNrJ+Kvprv6g/8q/pgjK5kPJAIi0G823t/dsB+L5ap5xN2MLfTE2g7dxOK6K1FOoIZ52scc72odCpieuYwGlQ80cH0xxnI3VoNvZ62/HDojHJIgGDFjExaxjniTapYhiJEAQDpIm/cmfSwwDrq2BRpOwACk2n7TTyOPVErAGaTwLySv4asWr+LcMDUEmWA7fpzOImqO59364WUHqt7NMnnAIB5xbVbY79MTKViQopXaYlxeN9gdsXDL8PKfop8x0+Z/QfnhD9Ic2alSlQGwGpx3N/wge84YmhmAyhqdO5280yYudqZ5DrjLZbOaKlVqjAVCTvt3g9pj3Y1jjcfdZysvoT4hX0AmLRA+GBvo59J6+UYwA1NjLU2t0kqw2Nh1FhbA3ilbXAHFBE++5+AA/mxRTMW2nkdsDcm31fwT6U5LMQuryn/wCHVhQSeh9kmY6HDssyxqDKSRxSL7+zUWxE3hwN+mPh6BYusdxcfDDHwn6SZrLH6mpKc6b3Q/6Sbf6SMalYywfXPMCmA3UsumSDMgmnqgxNzTN8XVBILEgkMJ6rEGAVErA+y4InnzOU8F+muWqkLXXyHMTPFTPLnen67CTfGxTL6yro6sn2SDJAj7LqfWxkbbY3tyssCVaWwA5SoKrPc6TwvPNqZBFrYterADBwpIGomeEgg6S9vQK/e8YGqAagukSGIC6BqbaJUjQbAMSpBA5YOoqlQwVAZR7SGCBaxBhxaOFhGJJ5fOMQQb2kEiLWAkbXkkFZBwszFYPmAp/wx8zfDahliuocIBPCFkADuu09xE9LYUZCiTWrPGxN/wC/XHLLdrphqQybLidRNmN/aMy0gHU0CJPKME+Wo3MD1Cj/AJY54WZag2i5a+5LESdI1TBXvJm51YnTQkjSLBo2XkIJsDI5WM8sdXNarsZI0KSeSmoRyFwYm04sOYMooJJ3JJCzvAiI5jbpjz5PVubRe5J57aiY5YmMqAIkk22bTMbeyB64lpRWzTEMVg7QNJIkCSJIFyMdy1Vi135E6QRfvYk4J/d1i4HvE+tycUEwDxX5Bdo6W53/AAxmnF3PVT5f+oT8RjOV2nMrp3FQgXi5BAmL/DDGtVBkAEmZnkOJTG++3LHz36ceKVcnWaol/M1qsn2HggMOpEyB1AxrC9N3qtPQ8YqVc6mXpqgp0p16ZiVDCxi4Fhy39MMMr4fILVxxsZ4HOnYC1xFwbX9eQwv7PkptRqvUWpqYqusB24SeNRE3NvcAeWNbkQw1iggZNX+J5qkHSthw3GxnqSOWN1iGNE4IVRgSgtt8EOJi8R88cttvCxxIntjyx/ZOPahy93wwbIXM5ynTI1sF1TE89unqPeQOYwtH0kpy0rUAW0wpHP8Ai9/ww1r00aNShh3E8o59rYVVvDKTVmU0h5ZTUXDEceo8NrmxJ369RimkMy/iNN3XS92SYIg8mFvQ/j0MMUAIvhWlClTakFVRAKra9gLTvssX6DDNWGA1TXpjePjgZAJ2wRXqDmR8f75YraABH/n+7YLTIhUIHLAma0kKpMcStsdkdXO3YRiOacnFdJ6kjTp68U/ltbDj7pynoxoNlg/m66peCYhyBAebabwKhgekYpzRooSqPVLh/ttVIBAKGCVZeZvH8VyMM8tl8w2jU9MKILadQLRJg9i0SBFrbEgzZM3J/wBzHKzz+P549MeZmmpIQE8yuT7TOQ6yBO2nbgDAD+IHcDHPOoKraUzDALpAC1No0EKDEEjnAB3nDeuuZ1hCKUNxSoYWVhI1A2MFY22O+BnyeZaA1RItqhYmCCbgyOeFFKJTJGtapXkoFQgXGncAWhz/AKuwx5/D8pVAFXL1S4WGqKhUk7FjEapPUHDhspmzP1lIf/rJt/P63+WLqNDMSENVNZlhFMeypE21T9pRP64iyFX6Gpdsu9VYIAWrT3kTIIvG0mBuPckz/gOZpks9F9P31Gobdrjfnj6iuVzXs+aoHamJPxJA9I/TEcj4dmpLvViSdShQNQVgFBg7aQb9G2GM3CXszOzqvjTATY/r8N/liGwx9gz/ANFBXvVWkzHdlphGNjzBg3M3B+GMvn/2cVF4qNQN/C8A/EW/DGL4/wAanl/WLV+t+xwf4V43WyzaqNRk6rPCfUGVOBM3k6tNir0/hzjeOR3GxOAzXW4mD0II/HfBwrfLGvqfgv7SKdQeXm6flk/bUakNua3K+7VjY5Iq4FSjUWovKW1COYDC68rGY6Y/PvK2CvDPEa1B9dGo1Nuek2PYjZh6jFxrNwn0/QiOSpLLp7TPLt3ws8HI0sbkMzbX5/LGCpftQNOnGZpFnNlenYE/xKdvUE77XwIn7RKqUwKVOkARIZyzn4DSBjHG72pPVj6wKQBEUwPco/U/2cXhYgAADpy74+GZv6c55/8A6hkB5U0Vfnp1fPCbMeJVqh+sq1agP36jN+JjGtVng+/ZrxOjT9utSp9QzqPxM4V5n6X5FQZzSEfwBn/6QRj4aDG1vh+WOMs3Jn1P64NVvg+t5j9oOSU8NSs/XRTC9/tQcLqn7SKUFaeUrP3qOLnr9rHzXWRtHyx3zW5E/wA36YuJ1H1Pwj6QZjMtH7o1NLEtOoWIMTb8ML/p14R+8woYCKsgn0YHa/P5YwFPOVF2dh3DnG5+judNaimvjanUCkdV+zMm83HfDjNWHL+tP6Phj5WklKnVTSLBfLE1G0MWBloBMW2jSB1lpkDV0nW6A6jAXaOUyTc79pA5SUviWURWqvUy7tqqTq0pN+EBSW3afLkxAYXAE4beDUaXlk06BpKWJjSF1WHEINwRAk3tjd7cp0HRzG2CELdDj2PY4uqd+QPwxxp6HHsexJAyeR+GK4bmDj2PYzo7dbLaylr0wSvzkfC9+mOq7dDj2PYbPRlUV9og/DHAxCxB+GOY9g0oArKxHPBfhdEEyZB63j349j2N4QZdNVklIQSf75YIbHsex3eaqnTA9QAbnHsexLFQioGZwvE0BjpuQJ0g9hqPxOCFop5nmaV1BdIaOKCdRE7xIBjsMex7BGqtSpOxFjf0j5Xi9/TmLkf8Yx7HsMFV5jMaT7sCNmMdx7D9qBMwywVKKVO4Kgg+7Gf8V+ieUq7L5ZPS6n/SfyIx7HsY36a4xlqv7O3k+VVQcwJK/IggYqT6C54GwRh/mX9cex7DtX10qrfs7zlRpYKen1iwOw4rYMy/7Oc0qxNIDoz390Aj449j2IbT/wDTrN9af84/TEG/Z3mtiaX8/wDTHsexC5Vw/s8zP3qX8/8ATHj+zzMgSalID/P/AEx7HsR5V3/0+zJsHpfz/wBMQP7Os5yan/MP0x7HsMZ5VWf2e56f8L+cf+3Dv6O/RHOUX49AUldR1DkTGw7nHsewztcq2/iqVHamqcKliXaFaFCtAhuZfSQQDsccyuXqqCGrar2+rQQIAgQNrE+/Hsexzr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665" y="2564340"/>
            <a:ext cx="3390239" cy="2354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177867" y="6343134"/>
            <a:ext cx="2780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Ілюстрація: Литовські статути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786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Методологія дослідження:</a:t>
            </a:r>
            <a:endParaRPr lang="en-US" dirty="0"/>
          </a:p>
        </p:txBody>
      </p:sp>
      <p:sp>
        <p:nvSpPr>
          <p:cNvPr id="3" name="Прямокутник 2"/>
          <p:cNvSpPr/>
          <p:nvPr/>
        </p:nvSpPr>
        <p:spPr>
          <a:xfrm>
            <a:off x="499534" y="1886003"/>
            <a:ext cx="7061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latin typeface="Montserrat"/>
              </a:rPr>
              <a:t>У </a:t>
            </a:r>
            <a:r>
              <a:rPr lang="ru-RU" sz="2000" dirty="0" err="1">
                <a:latin typeface="Montserrat"/>
              </a:rPr>
              <a:t>дослідженні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використано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методи</a:t>
            </a:r>
            <a:r>
              <a:rPr lang="ru-RU" sz="2000" dirty="0">
                <a:latin typeface="Montserrat"/>
              </a:rPr>
              <a:t> системного </a:t>
            </a:r>
            <a:r>
              <a:rPr lang="ru-RU" sz="2000" dirty="0" err="1">
                <a:latin typeface="Montserrat"/>
              </a:rPr>
              <a:t>аналізу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бібліотечних</a:t>
            </a:r>
            <a:r>
              <a:rPr lang="ru-RU" sz="2000" dirty="0">
                <a:latin typeface="Montserrat"/>
              </a:rPr>
              <a:t> баз </a:t>
            </a:r>
            <a:r>
              <a:rPr lang="ru-RU" sz="2000" dirty="0" err="1" smtClean="0">
                <a:latin typeface="Montserrat"/>
              </a:rPr>
              <a:t>даних</a:t>
            </a:r>
            <a:r>
              <a:rPr lang="ru-RU" sz="2000" dirty="0" smtClean="0">
                <a:latin typeface="Montserrat"/>
              </a:rPr>
              <a:t>: </a:t>
            </a:r>
            <a:r>
              <a:rPr lang="ru-RU" sz="2000" dirty="0" err="1" smtClean="0">
                <a:latin typeface="Montserrat"/>
              </a:rPr>
              <a:t>Цифрової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 smtClean="0">
                <a:latin typeface="Montserrat"/>
              </a:rPr>
              <a:t>бібліотеки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історико-культурної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 smtClean="0">
                <a:latin typeface="Montserrat"/>
              </a:rPr>
              <a:t>спадщини</a:t>
            </a:r>
            <a:r>
              <a:rPr lang="ru-RU" sz="2000" dirty="0" smtClean="0">
                <a:latin typeface="Montserrat"/>
              </a:rPr>
              <a:t> та </a:t>
            </a:r>
            <a:r>
              <a:rPr lang="ru-RU" sz="2000" dirty="0" err="1">
                <a:latin typeface="Montserrat"/>
              </a:rPr>
              <a:t>електронного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smtClean="0">
                <a:latin typeface="Montserrat"/>
              </a:rPr>
              <a:t>ресурсу  </a:t>
            </a:r>
            <a:r>
              <a:rPr lang="ru-RU" sz="2000" dirty="0" err="1">
                <a:latin typeface="Montserrat"/>
              </a:rPr>
              <a:t>документальної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спадщини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України</a:t>
            </a:r>
            <a:r>
              <a:rPr lang="ru-RU" sz="2000" dirty="0">
                <a:latin typeface="Montserrat"/>
              </a:rPr>
              <a:t> «</a:t>
            </a:r>
            <a:r>
              <a:rPr lang="ru-RU" sz="2000" dirty="0" err="1">
                <a:latin typeface="Montserrat"/>
              </a:rPr>
              <a:t>Електронна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бібліотека</a:t>
            </a:r>
            <a:r>
              <a:rPr lang="ru-RU" sz="2000" dirty="0">
                <a:latin typeface="Montserrat"/>
              </a:rPr>
              <a:t> «</a:t>
            </a:r>
            <a:r>
              <a:rPr lang="ru-RU" sz="2000" dirty="0" err="1">
                <a:latin typeface="Montserrat"/>
              </a:rPr>
              <a:t>Україніка</a:t>
            </a:r>
            <a:r>
              <a:rPr lang="ru-RU" sz="2000" dirty="0" smtClean="0">
                <a:latin typeface="Montserrat"/>
              </a:rPr>
              <a:t>» НБУВ.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000" dirty="0">
              <a:latin typeface="Montserrat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err="1" smtClean="0">
                <a:latin typeface="Montserrat"/>
              </a:rPr>
              <a:t>Інтеграція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методів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гуманітарних</a:t>
            </a:r>
            <a:r>
              <a:rPr lang="ru-RU" sz="2000" dirty="0">
                <a:latin typeface="Montserrat"/>
              </a:rPr>
              <a:t> наук та </a:t>
            </a:r>
            <a:r>
              <a:rPr lang="ru-RU" sz="2000" dirty="0" err="1">
                <a:latin typeface="Montserrat"/>
              </a:rPr>
              <a:t>інформаційних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технологій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забезпечила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дослідження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технологій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надання</a:t>
            </a:r>
            <a:r>
              <a:rPr lang="ru-RU" sz="2000" dirty="0">
                <a:latin typeface="Montserrat"/>
              </a:rPr>
              <a:t> доступу та </a:t>
            </a:r>
            <a:r>
              <a:rPr lang="ru-RU" sz="2000" dirty="0" err="1">
                <a:latin typeface="Montserrat"/>
              </a:rPr>
              <a:t>популяризації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ресурсів</a:t>
            </a:r>
            <a:r>
              <a:rPr lang="ru-RU" sz="2000" dirty="0">
                <a:latin typeface="Montserrat"/>
              </a:rPr>
              <a:t> та </a:t>
            </a:r>
            <a:r>
              <a:rPr lang="ru-RU" sz="2000" dirty="0" err="1">
                <a:latin typeface="Montserrat"/>
              </a:rPr>
              <a:t>колекцій</a:t>
            </a:r>
            <a:r>
              <a:rPr lang="ru-RU" sz="2000" dirty="0">
                <a:latin typeface="Montserrat"/>
              </a:rPr>
              <a:t>.</a:t>
            </a:r>
            <a:endParaRPr lang="en-US" sz="2000" dirty="0">
              <a:latin typeface="Montserrat"/>
            </a:endParaRPr>
          </a:p>
        </p:txBody>
      </p:sp>
      <p:pic>
        <p:nvPicPr>
          <p:cNvPr id="3074" name="Picture 2" descr="C:\Users\Acer\Downloads\Screenshot_2022-10-01-23-25-20-537_com.android.chrom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8" b="11169"/>
          <a:stretch/>
        </p:blipFill>
        <p:spPr bwMode="auto">
          <a:xfrm>
            <a:off x="8458677" y="1524000"/>
            <a:ext cx="2801989" cy="489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60734" y="6497078"/>
            <a:ext cx="4387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Ілюстрація: </a:t>
            </a:r>
            <a:r>
              <a:rPr lang="ru-RU" sz="1600" dirty="0" err="1">
                <a:latin typeface="Montserrat"/>
              </a:rPr>
              <a:t>Електронна</a:t>
            </a:r>
            <a:r>
              <a:rPr lang="ru-RU" sz="1600" dirty="0">
                <a:latin typeface="Montserrat"/>
              </a:rPr>
              <a:t> </a:t>
            </a:r>
            <a:r>
              <a:rPr lang="ru-RU" sz="1600" dirty="0" err="1">
                <a:latin typeface="Montserrat"/>
              </a:rPr>
              <a:t>бібліотека</a:t>
            </a:r>
            <a:r>
              <a:rPr lang="ru-RU" sz="1600" dirty="0">
                <a:latin typeface="Montserrat"/>
              </a:rPr>
              <a:t> «</a:t>
            </a:r>
            <a:r>
              <a:rPr lang="ru-RU" sz="1600" dirty="0" err="1">
                <a:latin typeface="Montserrat"/>
              </a:rPr>
              <a:t>Україніка</a:t>
            </a:r>
            <a:r>
              <a:rPr lang="ru-RU" sz="1600" dirty="0" smtClean="0">
                <a:latin typeface="Montserrat"/>
              </a:rPr>
              <a:t>»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7297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 txBox="1">
            <a:spLocks/>
          </p:cNvSpPr>
          <p:nvPr/>
        </p:nvSpPr>
        <p:spPr>
          <a:xfrm>
            <a:off x="969264" y="381000"/>
            <a:ext cx="10871200" cy="990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err="1">
                <a:latin typeface="Montserrat" panose="020B0604020202020204" pitchFamily="2" charset="0"/>
              </a:rPr>
              <a:t>Основні</a:t>
            </a:r>
            <a:r>
              <a:rPr lang="ru-RU" sz="3200" dirty="0">
                <a:latin typeface="Montserrat" panose="020B0604020202020204" pitchFamily="2" charset="0"/>
              </a:rPr>
              <a:t> напрямки </a:t>
            </a:r>
            <a:r>
              <a:rPr lang="ru-RU" sz="3200" dirty="0" err="1">
                <a:latin typeface="Montserrat" panose="020B0604020202020204" pitchFamily="2" charset="0"/>
              </a:rPr>
              <a:t>популяризації</a:t>
            </a:r>
            <a:r>
              <a:rPr lang="ru-RU" sz="3200" dirty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правових</a:t>
            </a:r>
            <a:r>
              <a:rPr lang="ru-RU" sz="3200" dirty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ресурсів</a:t>
            </a:r>
            <a:r>
              <a:rPr lang="ru-RU" sz="3200" dirty="0" smtClean="0">
                <a:latin typeface="Montserrat" panose="020B0604020202020204" pitchFamily="2" charset="0"/>
              </a:rPr>
              <a:t>:</a:t>
            </a:r>
            <a:endParaRPr lang="ru-RU" sz="3200" dirty="0">
              <a:latin typeface="Montserrat" panose="020B0604020202020204" pitchFamily="2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499534" y="1665870"/>
            <a:ext cx="63324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Montserrat"/>
              </a:rPr>
              <a:t>Створення</a:t>
            </a:r>
            <a:r>
              <a:rPr lang="ru-RU" sz="2400" dirty="0">
                <a:latin typeface="Montserrat"/>
              </a:rPr>
              <a:t> </a:t>
            </a:r>
            <a:r>
              <a:rPr lang="ru-RU" sz="2400" dirty="0" err="1">
                <a:latin typeface="Montserrat"/>
              </a:rPr>
              <a:t>тематичних</a:t>
            </a:r>
            <a:r>
              <a:rPr lang="ru-RU" sz="2400" dirty="0">
                <a:latin typeface="Montserrat"/>
              </a:rPr>
              <a:t>  </a:t>
            </a:r>
            <a:r>
              <a:rPr lang="ru-RU" sz="2400" dirty="0" err="1">
                <a:solidFill>
                  <a:srgbClr val="FF0000"/>
                </a:solidFill>
                <a:latin typeface="Montserrat"/>
              </a:rPr>
              <a:t>мобільних</a:t>
            </a:r>
            <a:r>
              <a:rPr lang="ru-RU" sz="2400" dirty="0">
                <a:solidFill>
                  <a:srgbClr val="FF0000"/>
                </a:solidFill>
                <a:latin typeface="Montserrat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Montserrat"/>
              </a:rPr>
              <a:t>застосунків</a:t>
            </a:r>
            <a:endParaRPr lang="ru-RU" sz="2400" dirty="0" smtClean="0">
              <a:solidFill>
                <a:srgbClr val="FF0000"/>
              </a:solidFill>
              <a:latin typeface="Montserrat"/>
            </a:endParaRPr>
          </a:p>
          <a:p>
            <a:endParaRPr lang="ru-RU" sz="2000" dirty="0">
              <a:latin typeface="Montserrat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err="1">
                <a:latin typeface="Montserrat"/>
              </a:rPr>
              <a:t>можливість</a:t>
            </a:r>
            <a:r>
              <a:rPr lang="ru-RU" sz="2000" dirty="0">
                <a:latin typeface="Montserrat"/>
              </a:rPr>
              <a:t> доступу та  </a:t>
            </a:r>
            <a:r>
              <a:rPr lang="ru-RU" sz="2000" dirty="0" err="1">
                <a:latin typeface="Montserrat"/>
              </a:rPr>
              <a:t>пошуку</a:t>
            </a:r>
            <a:r>
              <a:rPr lang="ru-RU" sz="2000" dirty="0">
                <a:latin typeface="Montserrat"/>
              </a:rPr>
              <a:t> через </a:t>
            </a:r>
            <a:r>
              <a:rPr lang="ru-RU" sz="2000" dirty="0" err="1">
                <a:latin typeface="Montserrat"/>
              </a:rPr>
              <a:t>мобільні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пристрої</a:t>
            </a:r>
            <a:r>
              <a:rPr lang="ru-RU" sz="2000" dirty="0">
                <a:latin typeface="Montserrat"/>
              </a:rPr>
              <a:t> до </a:t>
            </a:r>
            <a:r>
              <a:rPr lang="ru-RU" sz="2000" dirty="0" err="1">
                <a:latin typeface="Montserrat"/>
              </a:rPr>
              <a:t>мільйонів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документів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оцифрованих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 smtClean="0">
                <a:latin typeface="Montserrat"/>
              </a:rPr>
              <a:t>колекцій</a:t>
            </a:r>
            <a:r>
              <a:rPr lang="ru-RU" sz="2000" dirty="0" smtClean="0">
                <a:latin typeface="Montserrat"/>
              </a:rPr>
              <a:t>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err="1" smtClean="0">
                <a:latin typeface="Montserrat"/>
              </a:rPr>
              <a:t>технології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представлення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документів</a:t>
            </a:r>
            <a:r>
              <a:rPr lang="ru-RU" sz="2000" dirty="0">
                <a:latin typeface="Montserrat"/>
              </a:rPr>
              <a:t> у </a:t>
            </a:r>
            <a:r>
              <a:rPr lang="ru-RU" sz="2000" dirty="0" err="1">
                <a:latin typeface="Montserrat"/>
              </a:rPr>
              <a:t>всій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повноті</a:t>
            </a:r>
            <a:r>
              <a:rPr lang="ru-RU" sz="2000" dirty="0">
                <a:latin typeface="Montserrat"/>
              </a:rPr>
              <a:t>, </a:t>
            </a:r>
            <a:r>
              <a:rPr lang="ru-RU" sz="2000" dirty="0" err="1">
                <a:latin typeface="Montserrat"/>
              </a:rPr>
              <a:t>із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збільшенням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масштабування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окремих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smtClean="0">
                <a:latin typeface="Montserrat"/>
              </a:rPr>
              <a:t>деталей;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err="1" smtClean="0">
                <a:latin typeface="Montserrat"/>
              </a:rPr>
              <a:t>інтерактивність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>
                <a:latin typeface="Montserrat"/>
              </a:rPr>
              <a:t>у </a:t>
            </a:r>
            <a:r>
              <a:rPr lang="ru-RU" sz="2000" dirty="0" err="1">
                <a:latin typeface="Montserrat"/>
              </a:rPr>
              <a:t>роботі</a:t>
            </a:r>
            <a:r>
              <a:rPr lang="ru-RU" sz="2000" dirty="0">
                <a:latin typeface="Montserrat"/>
              </a:rPr>
              <a:t> з </a:t>
            </a:r>
            <a:r>
              <a:rPr lang="ru-RU" sz="2000" dirty="0" smtClean="0">
                <a:latin typeface="Montserrat"/>
              </a:rPr>
              <a:t>документами (</a:t>
            </a:r>
            <a:r>
              <a:rPr lang="ru-RU" sz="2000" dirty="0" err="1" smtClean="0">
                <a:latin typeface="Montserrat"/>
              </a:rPr>
              <a:t>можливість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додавати</a:t>
            </a:r>
            <a:r>
              <a:rPr lang="ru-RU" sz="2000" dirty="0">
                <a:latin typeface="Montserrat"/>
              </a:rPr>
              <a:t> до списку </a:t>
            </a:r>
            <a:r>
              <a:rPr lang="ru-RU" sz="2000" dirty="0" err="1">
                <a:latin typeface="Montserrat"/>
              </a:rPr>
              <a:t>обраних</a:t>
            </a:r>
            <a:r>
              <a:rPr lang="ru-RU" sz="2000" dirty="0">
                <a:latin typeface="Montserrat"/>
              </a:rPr>
              <a:t>, </a:t>
            </a:r>
            <a:r>
              <a:rPr lang="ru-RU" sz="2000" dirty="0" err="1">
                <a:latin typeface="Montserrat"/>
              </a:rPr>
              <a:t>створюючи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власні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добірки</a:t>
            </a:r>
            <a:r>
              <a:rPr lang="ru-RU" sz="2000" dirty="0">
                <a:latin typeface="Montserrat"/>
              </a:rPr>
              <a:t> з </a:t>
            </a:r>
            <a:r>
              <a:rPr lang="ru-RU" sz="2000" dirty="0" err="1">
                <a:latin typeface="Montserrat"/>
              </a:rPr>
              <a:t>об'єктів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 smtClean="0">
                <a:latin typeface="Montserrat"/>
              </a:rPr>
              <a:t>колекцій</a:t>
            </a:r>
            <a:r>
              <a:rPr lang="ru-RU" sz="2000" dirty="0" smtClean="0">
                <a:latin typeface="Montserrat"/>
              </a:rPr>
              <a:t>, </a:t>
            </a:r>
            <a:r>
              <a:rPr lang="ru-RU" sz="2000" dirty="0" err="1" smtClean="0">
                <a:latin typeface="Montserrat"/>
              </a:rPr>
              <a:t>завантажувати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 smtClean="0">
                <a:latin typeface="Montserrat"/>
              </a:rPr>
              <a:t>іт.д</a:t>
            </a:r>
            <a:r>
              <a:rPr lang="ru-RU" sz="2000" dirty="0" smtClean="0">
                <a:latin typeface="Montserrat"/>
              </a:rPr>
              <a:t>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err="1" smtClean="0">
                <a:latin typeface="Montserrat"/>
              </a:rPr>
              <a:t>інтегрованість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 smtClean="0">
                <a:latin typeface="Montserrat"/>
              </a:rPr>
              <a:t>із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 smtClean="0">
                <a:latin typeface="Montserrat"/>
              </a:rPr>
              <a:t>соціальними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медіа</a:t>
            </a:r>
            <a:r>
              <a:rPr lang="ru-RU" sz="2000" dirty="0">
                <a:latin typeface="Montserrat"/>
              </a:rPr>
              <a:t>, </a:t>
            </a:r>
            <a:r>
              <a:rPr lang="ru-RU" sz="2000" dirty="0" err="1">
                <a:latin typeface="Montserrat"/>
              </a:rPr>
              <a:t>що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створює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інструменти</a:t>
            </a:r>
            <a:r>
              <a:rPr lang="ru-RU" sz="2000" dirty="0">
                <a:latin typeface="Montserrat"/>
              </a:rPr>
              <a:t> для </a:t>
            </a:r>
            <a:r>
              <a:rPr lang="ru-RU" sz="2000" dirty="0" err="1">
                <a:latin typeface="Montserrat"/>
              </a:rPr>
              <a:t>додаткової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популяризації</a:t>
            </a:r>
            <a:r>
              <a:rPr lang="ru-RU" sz="2000" dirty="0">
                <a:latin typeface="Montserrat"/>
              </a:rPr>
              <a:t> таких </a:t>
            </a:r>
            <a:r>
              <a:rPr lang="ru-RU" sz="2000" dirty="0" err="1" smtClean="0">
                <a:latin typeface="Montserrat"/>
              </a:rPr>
              <a:t>ресурсів</a:t>
            </a:r>
            <a:r>
              <a:rPr lang="ru-RU" sz="2000" dirty="0" smtClean="0">
                <a:latin typeface="Montserrat"/>
              </a:rPr>
              <a:t>). </a:t>
            </a:r>
            <a:endParaRPr lang="en-US" sz="2000" dirty="0">
              <a:latin typeface="Montserrat"/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2" cstate="print"/>
          <a:srcRect t="4079" b="11732"/>
          <a:stretch/>
        </p:blipFill>
        <p:spPr bwMode="auto">
          <a:xfrm rot="1225091">
            <a:off x="9812933" y="1774036"/>
            <a:ext cx="1750848" cy="333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 rotWithShape="1">
          <a:blip r:embed="rId3" cstate="print"/>
          <a:srcRect t="10119" b="8201"/>
          <a:stretch/>
        </p:blipFill>
        <p:spPr bwMode="auto">
          <a:xfrm>
            <a:off x="8545481" y="1665870"/>
            <a:ext cx="1684866" cy="30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 rotWithShape="1">
          <a:blip r:embed="rId4" cstate="print"/>
          <a:srcRect t="8194" b="10608"/>
          <a:stretch/>
        </p:blipFill>
        <p:spPr bwMode="auto">
          <a:xfrm rot="20290538">
            <a:off x="7053616" y="1969482"/>
            <a:ext cx="1798353" cy="322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672609" y="5659987"/>
            <a:ext cx="31678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Ілюстрація: мобільні версії  сайтів </a:t>
            </a:r>
          </a:p>
          <a:p>
            <a:r>
              <a:rPr lang="uk-UA" sz="1600" dirty="0" smtClean="0"/>
              <a:t>Бібліотеки Конгресу,</a:t>
            </a:r>
          </a:p>
          <a:p>
            <a:r>
              <a:rPr lang="uk-UA" sz="1600" dirty="0" smtClean="0"/>
              <a:t>Баварської державної бібліотеки, </a:t>
            </a:r>
          </a:p>
          <a:p>
            <a:r>
              <a:rPr lang="uk-UA" sz="1600" dirty="0" err="1" smtClean="0"/>
              <a:t>Європеани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288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 txBox="1">
            <a:spLocks/>
          </p:cNvSpPr>
          <p:nvPr/>
        </p:nvSpPr>
        <p:spPr>
          <a:xfrm>
            <a:off x="969264" y="381000"/>
            <a:ext cx="10871200" cy="990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err="1">
                <a:latin typeface="Montserrat" panose="020B0604020202020204" pitchFamily="2" charset="0"/>
              </a:rPr>
              <a:t>Основні</a:t>
            </a:r>
            <a:r>
              <a:rPr lang="ru-RU" sz="3200" dirty="0">
                <a:latin typeface="Montserrat" panose="020B0604020202020204" pitchFamily="2" charset="0"/>
              </a:rPr>
              <a:t> напрямки </a:t>
            </a:r>
            <a:r>
              <a:rPr lang="ru-RU" sz="3200" dirty="0" err="1">
                <a:latin typeface="Montserrat" panose="020B0604020202020204" pitchFamily="2" charset="0"/>
              </a:rPr>
              <a:t>популяризації</a:t>
            </a:r>
            <a:r>
              <a:rPr lang="ru-RU" sz="3200" dirty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правових</a:t>
            </a:r>
            <a:r>
              <a:rPr lang="ru-RU" sz="3200" dirty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ресурсів</a:t>
            </a:r>
            <a:r>
              <a:rPr lang="ru-RU" sz="3200" dirty="0" smtClean="0">
                <a:latin typeface="Montserrat" panose="020B0604020202020204" pitchFamily="2" charset="0"/>
              </a:rPr>
              <a:t>:</a:t>
            </a:r>
            <a:endParaRPr lang="ru-RU" sz="3200" dirty="0">
              <a:latin typeface="Montserrat" panose="020B0604020202020204" pitchFamily="2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499534" y="1665870"/>
            <a:ext cx="463973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Montserrat"/>
              </a:rPr>
              <a:t>функції</a:t>
            </a:r>
            <a:r>
              <a:rPr lang="ru-RU" sz="2400" dirty="0">
                <a:latin typeface="Montserrat"/>
              </a:rPr>
              <a:t> </a:t>
            </a:r>
            <a:r>
              <a:rPr lang="ru-RU" sz="2400" dirty="0" err="1">
                <a:latin typeface="Montserrat"/>
              </a:rPr>
              <a:t>доповненої</a:t>
            </a:r>
            <a:r>
              <a:rPr lang="ru-RU" sz="2400" dirty="0">
                <a:latin typeface="Montserrat"/>
              </a:rPr>
              <a:t> </a:t>
            </a:r>
            <a:r>
              <a:rPr lang="ru-RU" sz="2400" dirty="0" err="1" smtClean="0">
                <a:latin typeface="Montserrat"/>
              </a:rPr>
              <a:t>реальності</a:t>
            </a:r>
            <a:r>
              <a:rPr lang="ru-RU" sz="2400" dirty="0" smtClean="0">
                <a:latin typeface="Montserrat"/>
              </a:rPr>
              <a:t> – </a:t>
            </a:r>
          </a:p>
          <a:p>
            <a:r>
              <a:rPr lang="en-US" sz="2400" dirty="0" smtClean="0">
                <a:latin typeface="Book Antiqua" pitchFamily="18" charset="0"/>
              </a:rPr>
              <a:t>AR-</a:t>
            </a:r>
            <a:r>
              <a:rPr lang="ru-RU" sz="2400" dirty="0" err="1" smtClean="0">
                <a:latin typeface="Book Antiqua" pitchFamily="18" charset="0"/>
              </a:rPr>
              <a:t>застосунки</a:t>
            </a:r>
            <a:endParaRPr lang="ru-RU" sz="2400" dirty="0" smtClean="0">
              <a:latin typeface="Book Antiqua" pitchFamily="18" charset="0"/>
            </a:endParaRPr>
          </a:p>
          <a:p>
            <a:endParaRPr lang="ru-RU" sz="2000" dirty="0">
              <a:latin typeface="Montserrat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err="1" smtClean="0">
                <a:latin typeface="Montserrat"/>
              </a:rPr>
              <a:t>можливості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розпізнавання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>
                <a:latin typeface="Book Antiqua" pitchFamily="18" charset="0"/>
              </a:rPr>
              <a:t>3D-</a:t>
            </a:r>
            <a:r>
              <a:rPr lang="ru-RU" sz="2000" dirty="0">
                <a:latin typeface="Montserrat"/>
              </a:rPr>
              <a:t>образів, де </a:t>
            </a:r>
            <a:r>
              <a:rPr lang="ru-RU" sz="2000" dirty="0" err="1">
                <a:latin typeface="Montserrat"/>
              </a:rPr>
              <a:t>цифрові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об'єкти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відображаються</a:t>
            </a:r>
            <a:r>
              <a:rPr lang="ru-RU" sz="2000" dirty="0">
                <a:latin typeface="Montserrat"/>
              </a:rPr>
              <a:t> на </a:t>
            </a:r>
            <a:r>
              <a:rPr lang="ru-RU" sz="2000" dirty="0" err="1">
                <a:latin typeface="Montserrat"/>
              </a:rPr>
              <a:t>екрані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мобільного</a:t>
            </a:r>
            <a:r>
              <a:rPr lang="ru-RU" sz="2000" dirty="0">
                <a:latin typeface="Montserrat"/>
              </a:rPr>
              <a:t> пристрою в реальному </a:t>
            </a:r>
            <a:r>
              <a:rPr lang="ru-RU" sz="2000" dirty="0" err="1">
                <a:latin typeface="Montserrat"/>
              </a:rPr>
              <a:t>місці</a:t>
            </a:r>
            <a:r>
              <a:rPr lang="ru-RU" sz="2000" dirty="0">
                <a:latin typeface="Montserrat"/>
              </a:rPr>
              <a:t> (</a:t>
            </a:r>
            <a:r>
              <a:rPr lang="ru-RU" sz="2000" dirty="0" err="1">
                <a:latin typeface="Montserrat"/>
              </a:rPr>
              <a:t>наприклад</a:t>
            </a:r>
            <a:r>
              <a:rPr lang="ru-RU" sz="2000" dirty="0">
                <a:latin typeface="Montserrat"/>
              </a:rPr>
              <a:t>, </a:t>
            </a:r>
            <a:r>
              <a:rPr lang="ru-RU" sz="2000" dirty="0" err="1">
                <a:latin typeface="Montserrat"/>
              </a:rPr>
              <a:t>пов’язаному</a:t>
            </a:r>
            <a:r>
              <a:rPr lang="ru-RU" sz="2000" dirty="0">
                <a:latin typeface="Montserrat"/>
              </a:rPr>
              <a:t> з </a:t>
            </a:r>
            <a:r>
              <a:rPr lang="ru-RU" sz="2000" dirty="0" err="1">
                <a:latin typeface="Montserrat"/>
              </a:rPr>
              <a:t>тим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чи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іншим</a:t>
            </a:r>
            <a:r>
              <a:rPr lang="ru-RU" sz="2000" dirty="0">
                <a:latin typeface="Montserrat"/>
              </a:rPr>
              <a:t> документом) та </a:t>
            </a:r>
            <a:r>
              <a:rPr lang="ru-RU" sz="2000" dirty="0" err="1" smtClean="0">
                <a:latin typeface="Montserrat"/>
              </a:rPr>
              <a:t>часі</a:t>
            </a:r>
            <a:r>
              <a:rPr lang="ru-RU" sz="2000" dirty="0" smtClean="0">
                <a:latin typeface="Montserrat"/>
              </a:rPr>
              <a:t>. </a:t>
            </a:r>
            <a:endParaRPr lang="en-US" sz="2000" dirty="0">
              <a:latin typeface="Montserrat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5200" y="1773968"/>
            <a:ext cx="4793191" cy="354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467600" y="5736187"/>
            <a:ext cx="44838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Ілюстрація: </a:t>
            </a:r>
            <a:r>
              <a:rPr lang="ru-RU" sz="1600" dirty="0"/>
              <a:t>AR- </a:t>
            </a:r>
            <a:r>
              <a:rPr lang="ru-RU" sz="1600" dirty="0" err="1"/>
              <a:t>проєкт</a:t>
            </a:r>
            <a:r>
              <a:rPr lang="ru-RU" sz="1600" dirty="0"/>
              <a:t> «SCARLET</a:t>
            </a:r>
            <a:r>
              <a:rPr lang="ru-RU" sz="1600" dirty="0" smtClean="0"/>
              <a:t>», </a:t>
            </a:r>
          </a:p>
          <a:p>
            <a:r>
              <a:rPr lang="ru-RU" sz="1600" dirty="0" smtClean="0"/>
              <a:t>контент </a:t>
            </a:r>
            <a:r>
              <a:rPr lang="ru-RU" sz="1600" dirty="0" err="1"/>
              <a:t>доповненої</a:t>
            </a:r>
            <a:r>
              <a:rPr lang="ru-RU" sz="1600" dirty="0"/>
              <a:t> </a:t>
            </a:r>
            <a:r>
              <a:rPr lang="ru-RU" sz="1600" dirty="0" err="1"/>
              <a:t>реальності</a:t>
            </a:r>
            <a:r>
              <a:rPr lang="ru-RU" sz="1600" dirty="0"/>
              <a:t>, </a:t>
            </a:r>
            <a:endParaRPr lang="ru-RU" sz="1600" dirty="0" smtClean="0"/>
          </a:p>
          <a:p>
            <a:r>
              <a:rPr lang="ru-RU" sz="1600" dirty="0" err="1" smtClean="0"/>
              <a:t>що</a:t>
            </a:r>
            <a:r>
              <a:rPr lang="ru-RU" sz="1600" dirty="0" smtClean="0"/>
              <a:t> </a:t>
            </a:r>
            <a:r>
              <a:rPr lang="ru-RU" sz="1600" dirty="0" err="1"/>
              <a:t>відображається</a:t>
            </a:r>
            <a:r>
              <a:rPr lang="ru-RU" sz="1600" dirty="0"/>
              <a:t> над </a:t>
            </a:r>
            <a:r>
              <a:rPr lang="ru-RU" sz="1600" dirty="0" err="1"/>
              <a:t>зображенням</a:t>
            </a:r>
            <a:r>
              <a:rPr lang="ru-RU" sz="1600" dirty="0"/>
              <a:t> </a:t>
            </a:r>
            <a:endParaRPr lang="ru-RU" sz="1600" dirty="0" smtClean="0"/>
          </a:p>
          <a:p>
            <a:r>
              <a:rPr lang="ru-RU" sz="1600" dirty="0"/>
              <a:t>ф</a:t>
            </a:r>
            <a:r>
              <a:rPr lang="ru-RU" sz="1600" dirty="0" smtClean="0"/>
              <a:t>рагмента документа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0040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 txBox="1">
            <a:spLocks/>
          </p:cNvSpPr>
          <p:nvPr/>
        </p:nvSpPr>
        <p:spPr>
          <a:xfrm>
            <a:off x="969264" y="381000"/>
            <a:ext cx="10871200" cy="990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err="1">
                <a:latin typeface="Montserrat" panose="020B0604020202020204" pitchFamily="2" charset="0"/>
              </a:rPr>
              <a:t>Основні</a:t>
            </a:r>
            <a:r>
              <a:rPr lang="ru-RU" sz="3200" dirty="0">
                <a:latin typeface="Montserrat" panose="020B0604020202020204" pitchFamily="2" charset="0"/>
              </a:rPr>
              <a:t> напрямки </a:t>
            </a:r>
            <a:r>
              <a:rPr lang="ru-RU" sz="3200" dirty="0" err="1">
                <a:latin typeface="Montserrat" panose="020B0604020202020204" pitchFamily="2" charset="0"/>
              </a:rPr>
              <a:t>популяризації</a:t>
            </a:r>
            <a:r>
              <a:rPr lang="ru-RU" sz="3200" dirty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правових</a:t>
            </a:r>
            <a:r>
              <a:rPr lang="ru-RU" sz="3200" dirty="0">
                <a:latin typeface="Montserrat" panose="020B0604020202020204" pitchFamily="2" charset="0"/>
              </a:rPr>
              <a:t> </a:t>
            </a:r>
            <a:r>
              <a:rPr lang="ru-RU" sz="3200" dirty="0" err="1">
                <a:latin typeface="Montserrat" panose="020B0604020202020204" pitchFamily="2" charset="0"/>
              </a:rPr>
              <a:t>ресурсів</a:t>
            </a:r>
            <a:r>
              <a:rPr lang="ru-RU" sz="3200" dirty="0" smtClean="0">
                <a:latin typeface="Montserrat" panose="020B0604020202020204" pitchFamily="2" charset="0"/>
              </a:rPr>
              <a:t>:</a:t>
            </a:r>
            <a:endParaRPr lang="ru-RU" sz="3200" dirty="0">
              <a:latin typeface="Montserrat" panose="020B0604020202020204" pitchFamily="2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499533" y="1665870"/>
            <a:ext cx="557953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Montserrat"/>
              </a:rPr>
              <a:t>активізація</a:t>
            </a:r>
            <a:r>
              <a:rPr lang="ru-RU" sz="2400" dirty="0">
                <a:latin typeface="Montserrat"/>
              </a:rPr>
              <a:t> </a:t>
            </a:r>
            <a:r>
              <a:rPr lang="ru-RU" sz="2400" dirty="0" err="1">
                <a:latin typeface="Montserrat"/>
              </a:rPr>
              <a:t>взаємодії</a:t>
            </a:r>
            <a:r>
              <a:rPr lang="ru-RU" sz="2400" dirty="0">
                <a:latin typeface="Montserrat"/>
              </a:rPr>
              <a:t> </a:t>
            </a:r>
            <a:r>
              <a:rPr lang="ru-RU" sz="2400" dirty="0" err="1">
                <a:latin typeface="Montserrat"/>
              </a:rPr>
              <a:t>бібліотек</a:t>
            </a:r>
            <a:r>
              <a:rPr lang="ru-RU" sz="2400" dirty="0">
                <a:latin typeface="Montserrat"/>
              </a:rPr>
              <a:t> і </a:t>
            </a:r>
            <a:r>
              <a:rPr lang="ru-RU" sz="2400" dirty="0" err="1">
                <a:latin typeface="Montserrat"/>
              </a:rPr>
              <a:t>соціальних</a:t>
            </a:r>
            <a:r>
              <a:rPr lang="ru-RU" sz="2400" dirty="0">
                <a:latin typeface="Montserrat"/>
              </a:rPr>
              <a:t> </a:t>
            </a:r>
            <a:r>
              <a:rPr lang="ru-RU" sz="2400" dirty="0" err="1" smtClean="0">
                <a:latin typeface="Montserrat"/>
              </a:rPr>
              <a:t>медіа</a:t>
            </a:r>
            <a:endParaRPr lang="ru-RU" sz="2400" dirty="0" smtClean="0">
              <a:latin typeface="Montserrat"/>
            </a:endParaRPr>
          </a:p>
          <a:p>
            <a:endParaRPr lang="ru-RU" sz="2000" dirty="0">
              <a:latin typeface="Montserrat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err="1">
                <a:latin typeface="Montserrat"/>
              </a:rPr>
              <a:t>мережі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фотохостингу</a:t>
            </a:r>
            <a:r>
              <a:rPr lang="ru-RU" sz="2000" dirty="0">
                <a:latin typeface="Montserrat"/>
              </a:rPr>
              <a:t>, в </a:t>
            </a:r>
            <a:r>
              <a:rPr lang="ru-RU" sz="2000" dirty="0" err="1">
                <a:latin typeface="Montserrat"/>
              </a:rPr>
              <a:t>яких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бібліотеки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представляють</a:t>
            </a:r>
            <a:r>
              <a:rPr lang="ru-RU" sz="2000" dirty="0">
                <a:latin typeface="Montserrat"/>
              </a:rPr>
              <a:t> свою </a:t>
            </a:r>
            <a:r>
              <a:rPr lang="ru-RU" sz="2000" dirty="0" err="1">
                <a:latin typeface="Montserrat"/>
              </a:rPr>
              <a:t>діяльність</a:t>
            </a:r>
            <a:r>
              <a:rPr lang="ru-RU" sz="2000" dirty="0">
                <a:latin typeface="Montserrat"/>
              </a:rPr>
              <a:t> за </a:t>
            </a:r>
            <a:r>
              <a:rPr lang="ru-RU" sz="2000" dirty="0" err="1">
                <a:latin typeface="Montserrat"/>
              </a:rPr>
              <a:t>допомогою</a:t>
            </a:r>
            <a:r>
              <a:rPr lang="ru-RU" sz="2000" dirty="0">
                <a:latin typeface="Montserrat"/>
              </a:rPr>
              <a:t> потоку </a:t>
            </a:r>
            <a:r>
              <a:rPr lang="ru-RU" sz="2000" dirty="0" err="1">
                <a:latin typeface="Montserrat"/>
              </a:rPr>
              <a:t>колекцій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згрупованого</a:t>
            </a:r>
            <a:r>
              <a:rPr lang="ru-RU" sz="2000" dirty="0">
                <a:latin typeface="Montserrat"/>
              </a:rPr>
              <a:t> за </a:t>
            </a:r>
            <a:r>
              <a:rPr lang="ru-RU" sz="2000" dirty="0" err="1">
                <a:latin typeface="Montserrat"/>
              </a:rPr>
              <a:t>тематичним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чи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іншим</a:t>
            </a:r>
            <a:r>
              <a:rPr lang="ru-RU" sz="2000" dirty="0">
                <a:latin typeface="Montserrat"/>
              </a:rPr>
              <a:t> принципом </a:t>
            </a:r>
            <a:r>
              <a:rPr lang="ru-RU" sz="2000" dirty="0" err="1">
                <a:latin typeface="Montserrat"/>
              </a:rPr>
              <a:t>візуального</a:t>
            </a:r>
            <a:r>
              <a:rPr lang="ru-RU" sz="2000" dirty="0">
                <a:latin typeface="Montserrat"/>
              </a:rPr>
              <a:t> контенту </a:t>
            </a:r>
            <a:r>
              <a:rPr lang="ru-RU" sz="2000" dirty="0" err="1" smtClean="0">
                <a:latin typeface="Montserrat"/>
              </a:rPr>
              <a:t>із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супровідною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інформацією</a:t>
            </a:r>
            <a:r>
              <a:rPr lang="ru-RU" sz="2000" dirty="0">
                <a:latin typeface="Montserrat"/>
              </a:rPr>
              <a:t> та </a:t>
            </a:r>
            <a:r>
              <a:rPr lang="ru-RU" sz="2000" dirty="0" err="1">
                <a:latin typeface="Montserrat"/>
              </a:rPr>
              <a:t>систематизацією</a:t>
            </a:r>
            <a:r>
              <a:rPr lang="ru-RU" sz="2000" dirty="0">
                <a:latin typeface="Montserrat"/>
              </a:rPr>
              <a:t> через </a:t>
            </a:r>
            <a:r>
              <a:rPr lang="ru-RU" sz="2000" dirty="0" err="1">
                <a:latin typeface="Montserrat"/>
              </a:rPr>
              <a:t>тегування</a:t>
            </a:r>
            <a:r>
              <a:rPr lang="ru-RU" sz="2000" dirty="0">
                <a:latin typeface="Montserrat"/>
              </a:rPr>
              <a:t>, </a:t>
            </a:r>
            <a:r>
              <a:rPr lang="ru-RU" sz="2000" dirty="0" err="1">
                <a:latin typeface="Montserrat"/>
              </a:rPr>
              <a:t>із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можливістю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користувацького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обговорення</a:t>
            </a:r>
            <a:r>
              <a:rPr lang="ru-RU" sz="2000" dirty="0">
                <a:latin typeface="Montserrat"/>
              </a:rPr>
              <a:t>, </a:t>
            </a:r>
            <a:r>
              <a:rPr lang="ru-RU" sz="2000" dirty="0" err="1">
                <a:latin typeface="Montserrat"/>
              </a:rPr>
              <a:t>оцінювання</a:t>
            </a:r>
            <a:r>
              <a:rPr lang="ru-RU" sz="2000" dirty="0">
                <a:latin typeface="Montserrat"/>
              </a:rPr>
              <a:t>, </a:t>
            </a:r>
            <a:r>
              <a:rPr lang="ru-RU" sz="2000" dirty="0" err="1">
                <a:latin typeface="Montserrat"/>
              </a:rPr>
              <a:t>завантаження</a:t>
            </a:r>
            <a:r>
              <a:rPr lang="ru-RU" sz="2000" dirty="0">
                <a:latin typeface="Montserrat"/>
              </a:rPr>
              <a:t> та </a:t>
            </a:r>
            <a:r>
              <a:rPr lang="ru-RU" sz="2000" dirty="0" err="1">
                <a:latin typeface="Montserrat"/>
              </a:rPr>
              <a:t>републікації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бібліотечних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матеріалів</a:t>
            </a:r>
            <a:r>
              <a:rPr lang="ru-RU" sz="2000" dirty="0">
                <a:latin typeface="Montserrat"/>
              </a:rPr>
              <a:t> у </a:t>
            </a:r>
            <a:r>
              <a:rPr lang="ru-RU" sz="2000" dirty="0" err="1">
                <a:latin typeface="Montserrat"/>
              </a:rPr>
              <a:t>інших</a:t>
            </a:r>
            <a:r>
              <a:rPr lang="ru-RU" sz="2000" dirty="0">
                <a:latin typeface="Montserrat"/>
              </a:rPr>
              <a:t> мережах та </a:t>
            </a:r>
            <a:r>
              <a:rPr lang="ru-RU" sz="2000" dirty="0" err="1">
                <a:latin typeface="Montserrat"/>
              </a:rPr>
              <a:t>додавання</a:t>
            </a:r>
            <a:r>
              <a:rPr lang="ru-RU" sz="2000" dirty="0">
                <a:latin typeface="Montserrat"/>
              </a:rPr>
              <a:t> </a:t>
            </a:r>
            <a:r>
              <a:rPr lang="ru-RU" sz="2000" dirty="0" err="1">
                <a:latin typeface="Montserrat"/>
              </a:rPr>
              <a:t>користувацького</a:t>
            </a:r>
            <a:r>
              <a:rPr lang="ru-RU" sz="2000" dirty="0">
                <a:latin typeface="Montserrat"/>
              </a:rPr>
              <a:t> контенту</a:t>
            </a:r>
            <a:endParaRPr lang="en-US" sz="2000" dirty="0">
              <a:latin typeface="Montserra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98066" y="6134120"/>
            <a:ext cx="6338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Ілюстрація: представлення правових документів у колекціях  </a:t>
            </a:r>
            <a:r>
              <a:rPr lang="uk-UA" sz="1600" dirty="0" err="1" smtClean="0"/>
              <a:t>Pinterest</a:t>
            </a:r>
            <a:r>
              <a:rPr lang="uk-UA" sz="1600" dirty="0" smtClean="0"/>
              <a:t> Бібліотеки Конгресу та Британської Бібліотеки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0" name="Рисунок 9"/>
          <p:cNvPicPr/>
          <p:nvPr/>
        </p:nvPicPr>
        <p:blipFill rotWithShape="1">
          <a:blip r:embed="rId2"/>
          <a:srcRect l="15866" t="16239" r="16346" b="9685"/>
          <a:stretch/>
        </p:blipFill>
        <p:spPr bwMode="auto">
          <a:xfrm>
            <a:off x="6166737" y="1665870"/>
            <a:ext cx="4029075" cy="2476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l="16666" t="15385" r="16346" b="8831"/>
          <a:stretch/>
        </p:blipFill>
        <p:spPr bwMode="auto">
          <a:xfrm>
            <a:off x="8063272" y="3719057"/>
            <a:ext cx="3684059" cy="24150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7895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A535BF-B022-4C3D-9F68-D29449BFA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hangingPunct="0"/>
            <a:r>
              <a:rPr lang="uk-UA" b="1" dirty="0" smtClean="0"/>
              <a:t>Висновки</a:t>
            </a:r>
            <a:endParaRPr lang="en-US" b="1" dirty="0"/>
          </a:p>
        </p:txBody>
      </p:sp>
      <p:sp>
        <p:nvSpPr>
          <p:cNvPr id="4" name="Прямокутник 3"/>
          <p:cNvSpPr/>
          <p:nvPr/>
        </p:nvSpPr>
        <p:spPr>
          <a:xfrm>
            <a:off x="1092202" y="1604582"/>
            <a:ext cx="98721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 err="1"/>
              <a:t>Важливість</a:t>
            </a:r>
            <a:r>
              <a:rPr lang="ru-RU" sz="2400" dirty="0"/>
              <a:t> </a:t>
            </a:r>
            <a:r>
              <a:rPr lang="ru-RU" sz="2400" dirty="0" err="1"/>
              <a:t>популяризації</a:t>
            </a:r>
            <a:r>
              <a:rPr lang="ru-RU" sz="2400" dirty="0"/>
              <a:t> </a:t>
            </a:r>
            <a:r>
              <a:rPr lang="ru-RU" sz="2400" dirty="0" err="1"/>
              <a:t>пам’яток</a:t>
            </a:r>
            <a:r>
              <a:rPr lang="ru-RU" sz="2400" dirty="0"/>
              <a:t> права у фондах і </a:t>
            </a:r>
            <a:r>
              <a:rPr lang="ru-RU" sz="2400" dirty="0" err="1"/>
              <a:t>колекціях</a:t>
            </a:r>
            <a:r>
              <a:rPr lang="ru-RU" sz="2400" dirty="0"/>
              <a:t> </a:t>
            </a:r>
            <a:r>
              <a:rPr lang="ru-RU" sz="2400" dirty="0" err="1"/>
              <a:t>бібліотек</a:t>
            </a:r>
            <a:r>
              <a:rPr lang="ru-RU" sz="2400" dirty="0"/>
              <a:t> </a:t>
            </a:r>
            <a:r>
              <a:rPr lang="ru-RU" sz="2400" dirty="0" err="1"/>
              <a:t>визначається</a:t>
            </a:r>
            <a:r>
              <a:rPr lang="ru-RU" sz="2400" dirty="0"/>
              <a:t> </a:t>
            </a:r>
            <a:r>
              <a:rPr lang="ru-RU" sz="2400" dirty="0" err="1"/>
              <a:t>їхнім</a:t>
            </a:r>
            <a:r>
              <a:rPr lang="ru-RU" sz="2400" dirty="0"/>
              <a:t> </a:t>
            </a:r>
            <a:r>
              <a:rPr lang="ru-RU" sz="2400" dirty="0" err="1"/>
              <a:t>світоглядним</a:t>
            </a:r>
            <a:r>
              <a:rPr lang="ru-RU" sz="2400" dirty="0"/>
              <a:t> </a:t>
            </a:r>
            <a:r>
              <a:rPr lang="ru-RU" sz="2400" dirty="0" err="1"/>
              <a:t>впливом</a:t>
            </a:r>
            <a:r>
              <a:rPr lang="ru-RU" sz="2400" dirty="0"/>
              <a:t>, </a:t>
            </a:r>
            <a:r>
              <a:rPr lang="ru-RU" sz="2400" dirty="0" err="1"/>
              <a:t>науковим</a:t>
            </a:r>
            <a:r>
              <a:rPr lang="ru-RU" sz="2400" dirty="0"/>
              <a:t>, </a:t>
            </a:r>
            <a:r>
              <a:rPr lang="ru-RU" sz="2400" dirty="0" err="1"/>
              <a:t>освітнім</a:t>
            </a:r>
            <a:r>
              <a:rPr lang="ru-RU" sz="2400" dirty="0"/>
              <a:t>, </a:t>
            </a:r>
            <a:r>
              <a:rPr lang="ru-RU" sz="2400" dirty="0" err="1"/>
              <a:t>просвітницьким</a:t>
            </a:r>
            <a:r>
              <a:rPr lang="ru-RU" sz="2400" dirty="0"/>
              <a:t> </a:t>
            </a:r>
            <a:r>
              <a:rPr lang="ru-RU" sz="2400" dirty="0" err="1"/>
              <a:t>потенціалом</a:t>
            </a:r>
            <a:r>
              <a:rPr lang="ru-RU" sz="2400" dirty="0"/>
              <a:t>. </a:t>
            </a:r>
            <a:endParaRPr lang="ru-RU" sz="24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err="1" smtClean="0"/>
              <a:t>Наповнення</a:t>
            </a:r>
            <a:r>
              <a:rPr lang="ru-RU" sz="2400" dirty="0" smtClean="0"/>
              <a:t> </a:t>
            </a:r>
            <a:r>
              <a:rPr lang="ru-RU" sz="2400" dirty="0" err="1"/>
              <a:t>відповідною</a:t>
            </a:r>
            <a:r>
              <a:rPr lang="ru-RU" sz="2400" dirty="0"/>
              <a:t> </a:t>
            </a:r>
            <a:r>
              <a:rPr lang="ru-RU" sz="2400" dirty="0" err="1"/>
              <a:t>інформацією</a:t>
            </a:r>
            <a:r>
              <a:rPr lang="ru-RU" sz="2400" dirty="0"/>
              <a:t> </a:t>
            </a:r>
            <a:r>
              <a:rPr lang="ru-RU" sz="2400" dirty="0" err="1"/>
              <a:t>національного</a:t>
            </a:r>
            <a:r>
              <a:rPr lang="ru-RU" sz="2400" dirty="0"/>
              <a:t> </a:t>
            </a:r>
            <a:r>
              <a:rPr lang="ru-RU" sz="2400" dirty="0" err="1"/>
              <a:t>інформаційного</a:t>
            </a:r>
            <a:r>
              <a:rPr lang="ru-RU" sz="2400" dirty="0"/>
              <a:t> простору є </a:t>
            </a:r>
            <a:r>
              <a:rPr lang="ru-RU" sz="2400" dirty="0" err="1"/>
              <a:t>складовою</a:t>
            </a:r>
            <a:r>
              <a:rPr lang="ru-RU" sz="2400" dirty="0"/>
              <a:t> </a:t>
            </a:r>
            <a:r>
              <a:rPr lang="ru-RU" sz="2400" dirty="0" err="1"/>
              <a:t>іміджевих</a:t>
            </a:r>
            <a:r>
              <a:rPr lang="ru-RU" sz="2400" dirty="0"/>
              <a:t> </a:t>
            </a:r>
            <a:r>
              <a:rPr lang="ru-RU" sz="2400" dirty="0" err="1"/>
              <a:t>стратегій</a:t>
            </a:r>
            <a:r>
              <a:rPr lang="ru-RU" sz="2400" dirty="0"/>
              <a:t> як для культурного та </a:t>
            </a:r>
            <a:r>
              <a:rPr lang="ru-RU" sz="2400" dirty="0" err="1"/>
              <a:t>історичного</a:t>
            </a:r>
            <a:r>
              <a:rPr lang="ru-RU" sz="2400" dirty="0"/>
              <a:t> </a:t>
            </a:r>
            <a:r>
              <a:rPr lang="ru-RU" sz="2400" dirty="0" err="1"/>
              <a:t>позиціонування</a:t>
            </a:r>
            <a:r>
              <a:rPr lang="ru-RU" sz="2400" dirty="0"/>
              <a:t> у глобальному </a:t>
            </a:r>
            <a:r>
              <a:rPr lang="ru-RU" sz="2400" dirty="0" err="1"/>
              <a:t>просторі</a:t>
            </a:r>
            <a:r>
              <a:rPr lang="ru-RU" sz="2400" dirty="0"/>
              <a:t>, так і </a:t>
            </a:r>
            <a:r>
              <a:rPr lang="ru-RU" sz="2400" dirty="0" err="1"/>
              <a:t>важливою</a:t>
            </a:r>
            <a:r>
              <a:rPr lang="ru-RU" sz="2400" dirty="0"/>
              <a:t> </a:t>
            </a:r>
            <a:r>
              <a:rPr lang="ru-RU" sz="2400" dirty="0" err="1"/>
              <a:t>складовою</a:t>
            </a:r>
            <a:r>
              <a:rPr lang="ru-RU" sz="2400" dirty="0"/>
              <a:t> </a:t>
            </a:r>
            <a:r>
              <a:rPr lang="ru-RU" sz="2400" dirty="0" err="1"/>
              <a:t>утвердження</a:t>
            </a:r>
            <a:r>
              <a:rPr lang="ru-RU" sz="2400" dirty="0"/>
              <a:t> </a:t>
            </a:r>
            <a:r>
              <a:rPr lang="ru-RU" sz="2400" dirty="0" err="1"/>
              <a:t>національного</a:t>
            </a:r>
            <a:r>
              <a:rPr lang="ru-RU" sz="2400" dirty="0"/>
              <a:t> </a:t>
            </a:r>
            <a:r>
              <a:rPr lang="ru-RU" sz="2400" dirty="0" err="1"/>
              <a:t>бачення</a:t>
            </a:r>
            <a:r>
              <a:rPr lang="ru-RU" sz="2400" dirty="0"/>
              <a:t> </a:t>
            </a:r>
            <a:r>
              <a:rPr lang="ru-RU" sz="2400" dirty="0" err="1"/>
              <a:t>свого</a:t>
            </a:r>
            <a:r>
              <a:rPr lang="ru-RU" sz="2400" dirty="0"/>
              <a:t> </a:t>
            </a:r>
            <a:r>
              <a:rPr lang="ru-RU" sz="2400" dirty="0" err="1"/>
              <a:t>минулого</a:t>
            </a:r>
            <a:r>
              <a:rPr lang="ru-RU" sz="2400" dirty="0"/>
              <a:t>, </a:t>
            </a:r>
            <a:r>
              <a:rPr lang="ru-RU" sz="2400" dirty="0" err="1"/>
              <a:t>тяглості</a:t>
            </a:r>
            <a:r>
              <a:rPr lang="ru-RU" sz="2400" dirty="0"/>
              <a:t> </a:t>
            </a:r>
            <a:r>
              <a:rPr lang="ru-RU" sz="2400" dirty="0" err="1"/>
              <a:t>історичного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, </a:t>
            </a:r>
            <a:r>
              <a:rPr lang="ru-RU" sz="2400" dirty="0" err="1"/>
              <a:t>спадковості</a:t>
            </a:r>
            <a:r>
              <a:rPr lang="ru-RU" sz="2400" dirty="0"/>
              <a:t> </a:t>
            </a:r>
            <a:r>
              <a:rPr lang="ru-RU" sz="2400" dirty="0" err="1"/>
              <a:t>правової</a:t>
            </a:r>
            <a:r>
              <a:rPr lang="ru-RU" sz="2400" dirty="0"/>
              <a:t> </a:t>
            </a:r>
            <a:r>
              <a:rPr lang="ru-RU" sz="2400" dirty="0" err="1"/>
              <a:t>культури</a:t>
            </a:r>
            <a:r>
              <a:rPr lang="ru-RU" sz="2400" dirty="0"/>
              <a:t>, </a:t>
            </a:r>
            <a:r>
              <a:rPr lang="ru-RU" sz="2400" dirty="0" err="1"/>
              <a:t>включеності</a:t>
            </a:r>
            <a:r>
              <a:rPr lang="ru-RU" sz="2400" dirty="0"/>
              <a:t> у </a:t>
            </a:r>
            <a:r>
              <a:rPr lang="ru-RU" sz="2400" dirty="0" err="1"/>
              <a:t>світовий</a:t>
            </a:r>
            <a:r>
              <a:rPr lang="ru-RU" sz="2400" dirty="0"/>
              <a:t> контекст. </a:t>
            </a:r>
            <a:endParaRPr lang="ru-RU" sz="24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err="1" smtClean="0"/>
              <a:t>Оцифрування</a:t>
            </a:r>
            <a:r>
              <a:rPr lang="ru-RU" sz="2400" dirty="0" smtClean="0"/>
              <a:t> </a:t>
            </a:r>
            <a:r>
              <a:rPr lang="ru-RU" sz="2400" dirty="0"/>
              <a:t>таких </a:t>
            </a:r>
            <a:r>
              <a:rPr lang="ru-RU" sz="2400" dirty="0" err="1"/>
              <a:t>документів</a:t>
            </a:r>
            <a:r>
              <a:rPr lang="ru-RU" sz="2400" dirty="0"/>
              <a:t> та </a:t>
            </a:r>
            <a:r>
              <a:rPr lang="ru-RU" sz="2400" dirty="0" err="1"/>
              <a:t>включення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до </a:t>
            </a:r>
            <a:r>
              <a:rPr lang="ru-RU" sz="2400" dirty="0" err="1"/>
              <a:t>цифрових</a:t>
            </a:r>
            <a:r>
              <a:rPr lang="ru-RU" sz="2400" dirty="0"/>
              <a:t> </a:t>
            </a:r>
            <a:r>
              <a:rPr lang="ru-RU" sz="2400" dirty="0" err="1"/>
              <a:t>колекцій</a:t>
            </a:r>
            <a:r>
              <a:rPr lang="ru-RU" sz="2400" dirty="0"/>
              <a:t> </a:t>
            </a:r>
            <a:r>
              <a:rPr lang="ru-RU" sz="2400" dirty="0" err="1"/>
              <a:t>характеризує</a:t>
            </a:r>
            <a:r>
              <a:rPr lang="ru-RU" sz="2400" dirty="0"/>
              <a:t> </a:t>
            </a:r>
            <a:r>
              <a:rPr lang="ru-RU" sz="2400" dirty="0" err="1"/>
              <a:t>діяльність</a:t>
            </a:r>
            <a:r>
              <a:rPr lang="ru-RU" sz="2400" dirty="0"/>
              <a:t> </a:t>
            </a:r>
            <a:r>
              <a:rPr lang="ru-RU" sz="2400" dirty="0" err="1"/>
              <a:t>провідних</a:t>
            </a:r>
            <a:r>
              <a:rPr lang="ru-RU" sz="2400" dirty="0"/>
              <a:t> </a:t>
            </a:r>
            <a:r>
              <a:rPr lang="ru-RU" sz="2400" dirty="0" err="1"/>
              <a:t>світових</a:t>
            </a:r>
            <a:r>
              <a:rPr lang="ru-RU" sz="2400" dirty="0"/>
              <a:t> </a:t>
            </a:r>
            <a:r>
              <a:rPr lang="ru-RU" sz="2400" dirty="0" err="1"/>
              <a:t>бібліотек</a:t>
            </a:r>
            <a:r>
              <a:rPr lang="ru-RU" sz="2400" dirty="0"/>
              <a:t>, </a:t>
            </a:r>
            <a:r>
              <a:rPr lang="ru-RU" sz="2400" dirty="0" err="1"/>
              <a:t>розширюючи</a:t>
            </a:r>
            <a:r>
              <a:rPr lang="ru-RU" sz="2400" dirty="0"/>
              <a:t> таким чином </a:t>
            </a:r>
            <a:r>
              <a:rPr lang="ru-RU" sz="2400" dirty="0" err="1"/>
              <a:t>користувацький</a:t>
            </a:r>
            <a:r>
              <a:rPr lang="ru-RU" sz="2400" dirty="0"/>
              <a:t> доступ до </a:t>
            </a:r>
            <a:r>
              <a:rPr lang="ru-RU" sz="2400" dirty="0" err="1"/>
              <a:t>пам’яток</a:t>
            </a:r>
            <a:r>
              <a:rPr lang="ru-RU" sz="2400" dirty="0"/>
              <a:t> права,  </a:t>
            </a:r>
            <a:r>
              <a:rPr lang="ru-RU" sz="2400" dirty="0" err="1"/>
              <a:t>інтенсифікуючи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циркуляцію</a:t>
            </a:r>
            <a:r>
              <a:rPr lang="ru-RU" sz="2400" dirty="0"/>
              <a:t> у культурному </a:t>
            </a:r>
            <a:r>
              <a:rPr lang="ru-RU" sz="2400" dirty="0" err="1"/>
              <a:t>інформаційному</a:t>
            </a:r>
            <a:r>
              <a:rPr lang="ru-RU" sz="2400" dirty="0"/>
              <a:t> </a:t>
            </a:r>
            <a:r>
              <a:rPr lang="ru-RU" sz="2400" dirty="0" err="1"/>
              <a:t>просторі</a:t>
            </a:r>
            <a:r>
              <a:rPr lang="ru-RU" sz="2400" dirty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903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есічна">
  <a:themeElements>
    <a:clrScheme name="Сонцестояння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ересічна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ересічна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7398</TotalTime>
  <Words>882</Words>
  <Application>Microsoft Office PowerPoint</Application>
  <PresentationFormat>Довільний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Пересічна</vt:lpstr>
      <vt:lpstr>ПРАВОВІ РЕСУРСИ ІСТОРИКО-КУЛЬТУРНОЇ СПАДЩИНИ: ПРЕДСТАВЛЕННЯ В БІБЛІОТЕЧНИХ КОЛЕКЦІЯХ ТА ЇХ ПОПУЛЯРИЗАЦІЯ</vt:lpstr>
      <vt:lpstr>Абстракт </vt:lpstr>
      <vt:lpstr>Важливість представлення у національному інформаційному просторі пам’яток права зумовлена:</vt:lpstr>
      <vt:lpstr>Важливість популяризації пам’яток політико-правової суспільної думки для українських реалій зумовлена:</vt:lpstr>
      <vt:lpstr>Методологія дослідження:</vt:lpstr>
      <vt:lpstr>Презентація PowerPoint</vt:lpstr>
      <vt:lpstr>Презентація PowerPoint</vt:lpstr>
      <vt:lpstr>Презентація PowerPoint</vt:lpstr>
      <vt:lpstr>Висновки</vt:lpstr>
      <vt:lpstr>Висновки</vt:lpstr>
      <vt:lpstr>ПРАВОВІ РЕСУРСИ ІСТОРИКО-КУЛЬТУРНОЇ СПАДЩИНИ: ПРЕДСТАВЛЕННЯ В БІБЛІОТЕЧНИХ КОЛЕКЦІЯХ ТА ЇХ ПОПУЛЯРИЗАЦІЯ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Український авангард</dc:title>
  <dc:creator>Білоусова Софія</dc:creator>
  <cp:lastModifiedBy>Acer</cp:lastModifiedBy>
  <cp:revision>45</cp:revision>
  <dcterms:created xsi:type="dcterms:W3CDTF">2021-11-21T16:55:03Z</dcterms:created>
  <dcterms:modified xsi:type="dcterms:W3CDTF">2022-10-02T17:16:30Z</dcterms:modified>
</cp:coreProperties>
</file>