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1" r:id="rId4"/>
    <p:sldId id="259" r:id="rId5"/>
    <p:sldId id="262" r:id="rId6"/>
    <p:sldId id="258" r:id="rId7"/>
    <p:sldId id="263" r:id="rId8"/>
    <p:sldId id="270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Высший бал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Zoom</c:v>
                </c:pt>
                <c:pt idx="1">
                  <c:v>Skype</c:v>
                </c:pt>
                <c:pt idx="2">
                  <c:v>Viber</c:v>
                </c:pt>
                <c:pt idx="3">
                  <c:v>Hangouts</c:v>
                </c:pt>
                <c:pt idx="4">
                  <c:v>Microsoft Teams</c:v>
                </c:pt>
                <c:pt idx="5">
                  <c:v>Meet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57</c:v>
                </c:pt>
                <c:pt idx="1">
                  <c:v>53</c:v>
                </c:pt>
                <c:pt idx="2">
                  <c:v>39</c:v>
                </c:pt>
                <c:pt idx="3">
                  <c:v>28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8119296"/>
        <c:axId val="168150144"/>
        <c:axId val="0"/>
      </c:bar3DChart>
      <c:catAx>
        <c:axId val="168119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68150144"/>
        <c:crosses val="autoZero"/>
        <c:auto val="1"/>
        <c:lblAlgn val="ctr"/>
        <c:lblOffset val="100"/>
        <c:noMultiLvlLbl val="0"/>
      </c:catAx>
      <c:valAx>
        <c:axId val="16815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119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Высший бал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Zoom</c:v>
                </c:pt>
                <c:pt idx="1">
                  <c:v>Skype</c:v>
                </c:pt>
                <c:pt idx="2">
                  <c:v>Viber</c:v>
                </c:pt>
                <c:pt idx="3">
                  <c:v>Hangouts</c:v>
                </c:pt>
                <c:pt idx="4">
                  <c:v>Microsoft Teams</c:v>
                </c:pt>
                <c:pt idx="5">
                  <c:v>Meet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57</c:v>
                </c:pt>
                <c:pt idx="1">
                  <c:v>53</c:v>
                </c:pt>
                <c:pt idx="2">
                  <c:v>39</c:v>
                </c:pt>
                <c:pt idx="3">
                  <c:v>28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8730368"/>
        <c:axId val="78731904"/>
        <c:axId val="0"/>
      </c:bar3DChart>
      <c:catAx>
        <c:axId val="78730368"/>
        <c:scaling>
          <c:orientation val="minMax"/>
        </c:scaling>
        <c:delete val="0"/>
        <c:axPos val="b"/>
        <c:majorTickMark val="out"/>
        <c:minorTickMark val="none"/>
        <c:tickLblPos val="nextTo"/>
        <c:crossAx val="78731904"/>
        <c:crosses val="autoZero"/>
        <c:auto val="1"/>
        <c:lblAlgn val="ctr"/>
        <c:lblOffset val="100"/>
        <c:noMultiLvlLbl val="0"/>
      </c:catAx>
      <c:valAx>
        <c:axId val="78731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8730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97DBC9-AA1E-49FA-B96D-2E8C2F2113D4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26F892-D2A9-44E1-9359-EBC0BEF4A7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6120"/>
            <a:ext cx="9144000" cy="542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0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Microsoft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Teams</a:t>
            </a:r>
            <a:r>
              <a:rPr lang="ru-RU" dirty="0">
                <a:effectLst/>
              </a:rPr>
              <a:t> </a:t>
            </a:r>
            <a:r>
              <a:rPr lang="en-US" dirty="0" smtClean="0">
                <a:effectLst/>
              </a:rPr>
              <a:t> (4%)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14889"/>
            <a:ext cx="6400800" cy="2708935"/>
          </a:xfrm>
        </p:spPr>
      </p:pic>
    </p:spTree>
    <p:extLst>
      <p:ext uri="{BB962C8B-B14F-4D97-AF65-F5344CB8AC3E}">
        <p14:creationId xmlns:p14="http://schemas.microsoft.com/office/powerpoint/2010/main" val="1331760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Google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Meet</a:t>
            </a:r>
            <a:r>
              <a:rPr lang="en-US" dirty="0" smtClean="0">
                <a:effectLst/>
              </a:rPr>
              <a:t> (1%)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53204"/>
            <a:ext cx="6400800" cy="2432304"/>
          </a:xfrm>
        </p:spPr>
      </p:pic>
    </p:spTree>
    <p:extLst>
      <p:ext uri="{BB962C8B-B14F-4D97-AF65-F5344CB8AC3E}">
        <p14:creationId xmlns:p14="http://schemas.microsoft.com/office/powerpoint/2010/main" val="2407907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95135" cy="12961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ТОП ПРОГРАММ ДЛЯ ДИСТАНЦИОННОГО ФОРМАТА РАБОТЫ УНИВЕРСИТЕТСКИХ БИБЛИОТЕК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22497165"/>
              </p:ext>
            </p:extLst>
          </p:nvPr>
        </p:nvGraphicFramePr>
        <p:xfrm>
          <a:off x="1143000" y="731838"/>
          <a:ext cx="6400800" cy="428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123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3140968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43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793824"/>
          </a:xfrm>
        </p:spPr>
        <p:txBody>
          <a:bodyPr>
            <a:normAutofit lnSpcReduction="10000"/>
          </a:bodyPr>
          <a:lstStyle/>
          <a:p>
            <a:pPr marL="45720" indent="0"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Савельева Е. А.,</a:t>
            </a:r>
          </a:p>
          <a:p>
            <a:pPr marL="45720" indent="0"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Зав.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отделом библиотечно-информационных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технологий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НТБ ДНУЖТ</a:t>
            </a:r>
          </a:p>
          <a:p>
            <a:pPr marL="45720" indent="0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ТОП ПРОГРАММ ДЛЯ ДИСТАНЦИОННОГО ФОРМАТА РАБОТЫ УНИВЕРСИТЕТСКИХ БИБЛИОТЕК. 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 ПРОГРАММНЫХ СРЕДСТВ ЦИФРОВОЙ НАУЧНОЙ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КОММУНИКАЦИИ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Днепр 2020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6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667143" cy="1577112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Оценка </a:t>
            </a:r>
            <a:r>
              <a:rPr lang="ru-RU" sz="2400" dirty="0">
                <a:effectLst/>
              </a:rPr>
              <a:t>возможности наиболее оптимального выбора программного обеспечения для дистанционной </a:t>
            </a:r>
            <a:r>
              <a:rPr lang="ru-RU" sz="2400" dirty="0" smtClean="0">
                <a:effectLst/>
              </a:rPr>
              <a:t>работы </a:t>
            </a:r>
            <a:r>
              <a:rPr lang="ru-RU" sz="2400" dirty="0">
                <a:effectLst/>
              </a:rPr>
              <a:t>УНИВЕРСИТЕТСКИХ БИБЛИОТЕК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24743"/>
            <a:ext cx="5472608" cy="2634959"/>
          </a:xfrm>
        </p:spPr>
      </p:pic>
    </p:spTree>
    <p:extLst>
      <p:ext uri="{BB962C8B-B14F-4D97-AF65-F5344CB8AC3E}">
        <p14:creationId xmlns:p14="http://schemas.microsoft.com/office/powerpoint/2010/main" val="8484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667143" cy="1361088"/>
          </a:xfrm>
        </p:spPr>
        <p:txBody>
          <a:bodyPr/>
          <a:lstStyle/>
          <a:p>
            <a:r>
              <a:rPr lang="ru-RU" sz="4000" dirty="0" smtClean="0"/>
              <a:t>Сбор материала. Анализ результатов. 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326" y="731838"/>
            <a:ext cx="5382147" cy="3475037"/>
          </a:xfrm>
        </p:spPr>
      </p:pic>
    </p:spTree>
    <p:extLst>
      <p:ext uri="{BB962C8B-B14F-4D97-AF65-F5344CB8AC3E}">
        <p14:creationId xmlns:p14="http://schemas.microsoft.com/office/powerpoint/2010/main" val="2722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95135" cy="12961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ТОП ПРОГРАММ ДЛЯ ДИСТАНЦИОННОГО ФОРМАТА РАБОТЫ УНИВЕРСИТЕТСКИХ БИБЛИОТЕК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67345949"/>
              </p:ext>
            </p:extLst>
          </p:nvPr>
        </p:nvGraphicFramePr>
        <p:xfrm>
          <a:off x="1143000" y="731838"/>
          <a:ext cx="6400800" cy="428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3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811159" cy="1937152"/>
          </a:xfrm>
        </p:spPr>
        <p:txBody>
          <a:bodyPr/>
          <a:lstStyle/>
          <a:p>
            <a:pPr marL="0" indent="0">
              <a:buNone/>
            </a:pPr>
            <a:r>
              <a:rPr lang="ru-RU" sz="2800" b="0" dirty="0" err="1" smtClean="0">
                <a:effectLst/>
              </a:rPr>
              <a:t>Zoom</a:t>
            </a:r>
            <a:r>
              <a:rPr lang="en-US" sz="2800" b="0" dirty="0" smtClean="0">
                <a:effectLst/>
              </a:rPr>
              <a:t> ( 57%)</a:t>
            </a:r>
            <a:r>
              <a:rPr lang="ru-RU" sz="2800" b="0" dirty="0" smtClean="0">
                <a:effectLst/>
              </a:rPr>
              <a:t>: </a:t>
            </a:r>
            <a:r>
              <a:rPr lang="ru-RU" sz="2800" b="0" dirty="0">
                <a:effectLst/>
              </a:rPr>
              <a:t>лидер в сфере конференц-решений согласно отчетам </a:t>
            </a:r>
            <a:r>
              <a:rPr lang="ru-RU" sz="2800" b="0" dirty="0" err="1">
                <a:effectLst/>
              </a:rPr>
              <a:t>Gartner</a:t>
            </a:r>
            <a:r>
              <a:rPr lang="ru-RU" sz="2800" b="0" dirty="0">
                <a:effectLst/>
              </a:rPr>
              <a:t> </a:t>
            </a:r>
            <a:r>
              <a:rPr lang="ru-RU" sz="2800" b="0" dirty="0" err="1">
                <a:effectLst/>
              </a:rPr>
              <a:t>Magic</a:t>
            </a:r>
            <a:r>
              <a:rPr lang="ru-RU" sz="2800" b="0" dirty="0">
                <a:effectLst/>
              </a:rPr>
              <a:t> </a:t>
            </a:r>
            <a:r>
              <a:rPr lang="ru-RU" sz="2800" b="0" dirty="0" err="1">
                <a:effectLst/>
              </a:rPr>
              <a:t>Quadrant</a:t>
            </a:r>
            <a:r>
              <a:rPr lang="ru-RU" sz="2800" b="0" dirty="0">
                <a:effectLst/>
              </a:rPr>
              <a:t>, 2019 г.</a:t>
            </a:r>
            <a:br>
              <a:rPr lang="ru-RU" sz="2800" b="0" dirty="0">
                <a:effectLst/>
              </a:rPr>
            </a:b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</p:spPr>
      </p:pic>
    </p:spTree>
    <p:extLst>
      <p:ext uri="{BB962C8B-B14F-4D97-AF65-F5344CB8AC3E}">
        <p14:creationId xmlns:p14="http://schemas.microsoft.com/office/powerpoint/2010/main" val="6729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365104"/>
            <a:ext cx="6512511" cy="1143000"/>
          </a:xfrm>
        </p:spPr>
        <p:txBody>
          <a:bodyPr/>
          <a:lstStyle/>
          <a:p>
            <a:r>
              <a:rPr lang="en-US" dirty="0" smtClean="0"/>
              <a:t>Skype (53%)</a:t>
            </a:r>
            <a:endParaRPr lang="ru-RU" dirty="0"/>
          </a:p>
        </p:txBody>
      </p:sp>
      <p:pic>
        <p:nvPicPr>
          <p:cNvPr id="4" name="image5.pn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042522"/>
            <a:ext cx="6400800" cy="285366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36367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Viber</a:t>
            </a:r>
            <a:r>
              <a:rPr lang="en-US" dirty="0" smtClean="0"/>
              <a:t> </a:t>
            </a:r>
            <a:r>
              <a:rPr lang="ru-RU" dirty="0">
                <a:effectLst/>
              </a:rPr>
              <a:t>(39%)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06763"/>
            <a:ext cx="6400800" cy="2525186"/>
          </a:xfrm>
        </p:spPr>
      </p:pic>
    </p:spTree>
    <p:extLst>
      <p:ext uri="{BB962C8B-B14F-4D97-AF65-F5344CB8AC3E}">
        <p14:creationId xmlns:p14="http://schemas.microsoft.com/office/powerpoint/2010/main" val="3777656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>
                <a:effectLst/>
              </a:rPr>
              <a:t>Google</a:t>
            </a:r>
            <a:r>
              <a:rPr lang="ru-RU" sz="3200" dirty="0">
                <a:effectLst/>
              </a:rPr>
              <a:t> </a:t>
            </a:r>
            <a:r>
              <a:rPr lang="ru-RU" sz="3200" dirty="0" err="1" smtClean="0">
                <a:effectLst/>
              </a:rPr>
              <a:t>Hangouts</a:t>
            </a:r>
            <a:r>
              <a:rPr lang="en-US" sz="3200" dirty="0" smtClean="0">
                <a:effectLst/>
              </a:rPr>
              <a:t> (28%</a:t>
            </a:r>
            <a:r>
              <a:rPr lang="en-US" dirty="0" smtClean="0">
                <a:effectLst/>
              </a:rPr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17380"/>
            <a:ext cx="6400800" cy="2703952"/>
          </a:xfrm>
        </p:spPr>
      </p:pic>
    </p:spTree>
    <p:extLst>
      <p:ext uri="{BB962C8B-B14F-4D97-AF65-F5344CB8AC3E}">
        <p14:creationId xmlns:p14="http://schemas.microsoft.com/office/powerpoint/2010/main" val="36734538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215</TotalTime>
  <Words>111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Оценка возможности наиболее оптимального выбора программного обеспечения для дистанционной работы УНИВЕРСИТЕТСКИХ БИБЛИОТЕК</vt:lpstr>
      <vt:lpstr>Сбор материала. Анализ результатов. </vt:lpstr>
      <vt:lpstr>ТОП ПРОГРАММ ДЛЯ ДИСТАНЦИОННОГО ФОРМАТА РАБОТЫ УНИВЕРСИТЕТСКИХ БИБЛИОТЕК</vt:lpstr>
      <vt:lpstr>Zoom ( 57%): лидер в сфере конференц-решений согласно отчетам Gartner Magic Quadrant, 2019 г. </vt:lpstr>
      <vt:lpstr>Skype (53%)</vt:lpstr>
      <vt:lpstr>Viber (39%)</vt:lpstr>
      <vt:lpstr>Google Hangouts (28%)</vt:lpstr>
      <vt:lpstr>Microsoft Teams  (4%)</vt:lpstr>
      <vt:lpstr>Google Meet (1%)</vt:lpstr>
      <vt:lpstr>ТОП ПРОГРАММ ДЛЯ ДИСТАНЦИОННОГО ФОРМАТА РАБОТЫ УНИВЕРСИТЕТСКИХ БИБЛИОТЕК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MirgorogskyAlla</dc:creator>
  <cp:lastModifiedBy>MirgorogskyAlla</cp:lastModifiedBy>
  <cp:revision>13</cp:revision>
  <dcterms:created xsi:type="dcterms:W3CDTF">2020-10-02T11:31:47Z</dcterms:created>
  <dcterms:modified xsi:type="dcterms:W3CDTF">2020-10-05T11:30:58Z</dcterms:modified>
</cp:coreProperties>
</file>