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5"/>
  </p:notesMasterIdLst>
  <p:sldIdLst>
    <p:sldId id="256" r:id="rId2"/>
    <p:sldId id="257" r:id="rId3"/>
    <p:sldId id="259" r:id="rId4"/>
    <p:sldId id="261" r:id="rId5"/>
    <p:sldId id="267" r:id="rId6"/>
    <p:sldId id="262" r:id="rId7"/>
    <p:sldId id="268" r:id="rId8"/>
    <p:sldId id="263" r:id="rId9"/>
    <p:sldId id="264" r:id="rId10"/>
    <p:sldId id="265" r:id="rId11"/>
    <p:sldId id="266" r:id="rId12"/>
    <p:sldId id="269" r:id="rId13"/>
    <p:sldId id="270" r:id="rId14"/>
    <p:sldId id="271" r:id="rId15"/>
    <p:sldId id="275" r:id="rId16"/>
    <p:sldId id="272" r:id="rId17"/>
    <p:sldId id="273" r:id="rId18"/>
    <p:sldId id="274" r:id="rId19"/>
    <p:sldId id="277" r:id="rId20"/>
    <p:sldId id="276" r:id="rId21"/>
    <p:sldId id="278" r:id="rId22"/>
    <p:sldId id="258" r:id="rId23"/>
    <p:sldId id="260"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0064"/>
    <a:srgbClr val="C33A1F"/>
    <a:srgbClr val="0000CC"/>
    <a:srgbClr val="9EFF29"/>
    <a:srgbClr val="FF2549"/>
    <a:srgbClr val="007033"/>
    <a:srgbClr val="003635"/>
    <a:srgbClr val="D6370C"/>
    <a:srgbClr val="1D3A00"/>
    <a:srgbClr val="FF85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32"/>
  </p:normalViewPr>
  <p:slideViewPr>
    <p:cSldViewPr snapToGrid="0">
      <p:cViewPr varScale="1">
        <p:scale>
          <a:sx n="106" d="100"/>
          <a:sy n="106" d="100"/>
        </p:scale>
        <p:origin x="1800" y="192"/>
      </p:cViewPr>
      <p:guideLst>
        <p:guide orient="horz" pos="1620"/>
        <p:guide pos="2880"/>
        <p:guide orient="horz" pos="216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ata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FB0D37F-34CF-498D-923D-8141AC1C4BC9}"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2F755EFE-74B3-4F41-B397-FD3A8B897D3A}">
      <dgm:prSet/>
      <dgm:spPr/>
      <dgm:t>
        <a:bodyPr/>
        <a:lstStyle/>
        <a:p>
          <a:pPr>
            <a:defRPr cap="all"/>
          </a:pPr>
          <a:r>
            <a:rPr lang="en-US" dirty="0"/>
            <a:t>Lack of civic skills among librarians</a:t>
          </a:r>
        </a:p>
      </dgm:t>
    </dgm:pt>
    <dgm:pt modelId="{EC1B4E10-E3A7-4847-9A58-3A442871760D}" type="parTrans" cxnId="{A9D25EB9-CB65-4FAB-9D59-9AF3A56F4D4D}">
      <dgm:prSet/>
      <dgm:spPr/>
      <dgm:t>
        <a:bodyPr/>
        <a:lstStyle/>
        <a:p>
          <a:endParaRPr lang="en-US"/>
        </a:p>
      </dgm:t>
    </dgm:pt>
    <dgm:pt modelId="{923CFF8B-AC37-4171-88DD-1C1E52504A7B}" type="sibTrans" cxnId="{A9D25EB9-CB65-4FAB-9D59-9AF3A56F4D4D}">
      <dgm:prSet/>
      <dgm:spPr/>
      <dgm:t>
        <a:bodyPr/>
        <a:lstStyle/>
        <a:p>
          <a:endParaRPr lang="en-US"/>
        </a:p>
      </dgm:t>
    </dgm:pt>
    <dgm:pt modelId="{856D09E8-976B-43C3-B7D1-391748A19059}">
      <dgm:prSet/>
      <dgm:spPr/>
      <dgm:t>
        <a:bodyPr/>
        <a:lstStyle/>
        <a:p>
          <a:pPr>
            <a:defRPr cap="all"/>
          </a:pPr>
          <a:r>
            <a:rPr lang="en-US" dirty="0"/>
            <a:t>Professional challenges </a:t>
          </a:r>
        </a:p>
      </dgm:t>
    </dgm:pt>
    <dgm:pt modelId="{14CD3683-3C32-4431-9298-5FCD49243D10}" type="parTrans" cxnId="{716E1131-79E2-4B68-B68D-FECC76485B80}">
      <dgm:prSet/>
      <dgm:spPr/>
      <dgm:t>
        <a:bodyPr/>
        <a:lstStyle/>
        <a:p>
          <a:endParaRPr lang="en-US"/>
        </a:p>
      </dgm:t>
    </dgm:pt>
    <dgm:pt modelId="{B154273D-9CEC-4911-8479-9084355D341A}" type="sibTrans" cxnId="{716E1131-79E2-4B68-B68D-FECC76485B80}">
      <dgm:prSet/>
      <dgm:spPr/>
      <dgm:t>
        <a:bodyPr/>
        <a:lstStyle/>
        <a:p>
          <a:endParaRPr lang="en-US"/>
        </a:p>
      </dgm:t>
    </dgm:pt>
    <dgm:pt modelId="{9BB0334E-956F-4464-B285-D3812B53AEBB}">
      <dgm:prSet/>
      <dgm:spPr/>
      <dgm:t>
        <a:bodyPr/>
        <a:lstStyle/>
        <a:p>
          <a:pPr>
            <a:defRPr cap="all"/>
          </a:pPr>
          <a:r>
            <a:rPr lang="en-US" dirty="0"/>
            <a:t>Political perception</a:t>
          </a:r>
        </a:p>
      </dgm:t>
    </dgm:pt>
    <dgm:pt modelId="{20A6323F-7828-40BF-823E-5E52F9A777D0}" type="parTrans" cxnId="{6FB45F1C-E470-4D0B-9FEF-28A1308DE634}">
      <dgm:prSet/>
      <dgm:spPr/>
      <dgm:t>
        <a:bodyPr/>
        <a:lstStyle/>
        <a:p>
          <a:endParaRPr lang="en-US"/>
        </a:p>
      </dgm:t>
    </dgm:pt>
    <dgm:pt modelId="{F47A7644-2475-4AC4-B967-2D7F9CB5E47E}" type="sibTrans" cxnId="{6FB45F1C-E470-4D0B-9FEF-28A1308DE634}">
      <dgm:prSet/>
      <dgm:spPr/>
      <dgm:t>
        <a:bodyPr/>
        <a:lstStyle/>
        <a:p>
          <a:endParaRPr lang="en-US"/>
        </a:p>
      </dgm:t>
    </dgm:pt>
    <dgm:pt modelId="{1BCD5922-DF82-4C2D-AF03-77A464C2B96B}">
      <dgm:prSet/>
      <dgm:spPr/>
      <dgm:t>
        <a:bodyPr/>
        <a:lstStyle/>
        <a:p>
          <a:pPr>
            <a:defRPr cap="all"/>
          </a:pPr>
          <a:r>
            <a:rPr lang="en-US" dirty="0"/>
            <a:t>Scope creep </a:t>
          </a:r>
        </a:p>
      </dgm:t>
    </dgm:pt>
    <dgm:pt modelId="{7931DF59-F37A-41FF-9779-8DE80EF3D105}" type="parTrans" cxnId="{69AC3676-7C37-4AE7-9A47-FCB09DFCBE1B}">
      <dgm:prSet/>
      <dgm:spPr/>
      <dgm:t>
        <a:bodyPr/>
        <a:lstStyle/>
        <a:p>
          <a:endParaRPr lang="en-US"/>
        </a:p>
      </dgm:t>
    </dgm:pt>
    <dgm:pt modelId="{B82DBA1E-ACCF-4625-AB1A-AC4681C5EE00}" type="sibTrans" cxnId="{69AC3676-7C37-4AE7-9A47-FCB09DFCBE1B}">
      <dgm:prSet/>
      <dgm:spPr/>
      <dgm:t>
        <a:bodyPr/>
        <a:lstStyle/>
        <a:p>
          <a:endParaRPr lang="en-US"/>
        </a:p>
      </dgm:t>
    </dgm:pt>
    <dgm:pt modelId="{2A57AB6F-BB5E-4E25-8F4C-D8838F24C642}" type="pres">
      <dgm:prSet presAssocID="{9FB0D37F-34CF-498D-923D-8141AC1C4BC9}" presName="root" presStyleCnt="0">
        <dgm:presLayoutVars>
          <dgm:dir/>
          <dgm:resizeHandles val="exact"/>
        </dgm:presLayoutVars>
      </dgm:prSet>
      <dgm:spPr/>
    </dgm:pt>
    <dgm:pt modelId="{BC35C2EB-B3ED-4FBD-AD12-B2BCDDC6E0CA}" type="pres">
      <dgm:prSet presAssocID="{2F755EFE-74B3-4F41-B397-FD3A8B897D3A}" presName="compNode" presStyleCnt="0"/>
      <dgm:spPr/>
    </dgm:pt>
    <dgm:pt modelId="{FEC594E0-C39F-440A-9DB7-64C3611DB7FC}" type="pres">
      <dgm:prSet presAssocID="{2F755EFE-74B3-4F41-B397-FD3A8B897D3A}" presName="iconBgRect" presStyleLbl="bgShp" presStyleIdx="0" presStyleCnt="4"/>
      <dgm:spPr/>
    </dgm:pt>
    <dgm:pt modelId="{BA84CE96-FA05-4A65-A37C-1E0A22107A42}" type="pres">
      <dgm:prSet presAssocID="{2F755EFE-74B3-4F41-B397-FD3A8B897D3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on Shelf"/>
        </a:ext>
      </dgm:extLst>
    </dgm:pt>
    <dgm:pt modelId="{E410A1FF-5863-4588-915F-6B4F1D0277FC}" type="pres">
      <dgm:prSet presAssocID="{2F755EFE-74B3-4F41-B397-FD3A8B897D3A}" presName="spaceRect" presStyleCnt="0"/>
      <dgm:spPr/>
    </dgm:pt>
    <dgm:pt modelId="{2859C702-6DF0-443C-ACD2-47844BE86F71}" type="pres">
      <dgm:prSet presAssocID="{2F755EFE-74B3-4F41-B397-FD3A8B897D3A}" presName="textRect" presStyleLbl="revTx" presStyleIdx="0" presStyleCnt="4">
        <dgm:presLayoutVars>
          <dgm:chMax val="1"/>
          <dgm:chPref val="1"/>
        </dgm:presLayoutVars>
      </dgm:prSet>
      <dgm:spPr/>
    </dgm:pt>
    <dgm:pt modelId="{C81B005B-C41C-4752-AB9C-A4B803399DBF}" type="pres">
      <dgm:prSet presAssocID="{923CFF8B-AC37-4171-88DD-1C1E52504A7B}" presName="sibTrans" presStyleCnt="0"/>
      <dgm:spPr/>
    </dgm:pt>
    <dgm:pt modelId="{CA06744E-2052-4B0A-863D-C3D219DE4112}" type="pres">
      <dgm:prSet presAssocID="{856D09E8-976B-43C3-B7D1-391748A19059}" presName="compNode" presStyleCnt="0"/>
      <dgm:spPr/>
    </dgm:pt>
    <dgm:pt modelId="{0395140E-FFE4-400C-BED1-CB19C246DFAC}" type="pres">
      <dgm:prSet presAssocID="{856D09E8-976B-43C3-B7D1-391748A19059}" presName="iconBgRect" presStyleLbl="bgShp" presStyleIdx="1" presStyleCnt="4"/>
      <dgm:spPr/>
    </dgm:pt>
    <dgm:pt modelId="{EB065D97-A22B-496C-9B1D-B0AB7B3CA534}" type="pres">
      <dgm:prSet presAssocID="{856D09E8-976B-43C3-B7D1-391748A1905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iploma Roll"/>
        </a:ext>
      </dgm:extLst>
    </dgm:pt>
    <dgm:pt modelId="{F81FB6F9-1928-4459-AF5C-E038C6D547B9}" type="pres">
      <dgm:prSet presAssocID="{856D09E8-976B-43C3-B7D1-391748A19059}" presName="spaceRect" presStyleCnt="0"/>
      <dgm:spPr/>
    </dgm:pt>
    <dgm:pt modelId="{C8BA7855-C05F-4751-889B-DE70167BB8A0}" type="pres">
      <dgm:prSet presAssocID="{856D09E8-976B-43C3-B7D1-391748A19059}" presName="textRect" presStyleLbl="revTx" presStyleIdx="1" presStyleCnt="4">
        <dgm:presLayoutVars>
          <dgm:chMax val="1"/>
          <dgm:chPref val="1"/>
        </dgm:presLayoutVars>
      </dgm:prSet>
      <dgm:spPr/>
    </dgm:pt>
    <dgm:pt modelId="{C904112F-7426-42FE-9929-94DE8CFD68C9}" type="pres">
      <dgm:prSet presAssocID="{B154273D-9CEC-4911-8479-9084355D341A}" presName="sibTrans" presStyleCnt="0"/>
      <dgm:spPr/>
    </dgm:pt>
    <dgm:pt modelId="{4633FD73-5628-4891-8906-C99B92252000}" type="pres">
      <dgm:prSet presAssocID="{9BB0334E-956F-4464-B285-D3812B53AEBB}" presName="compNode" presStyleCnt="0"/>
      <dgm:spPr/>
    </dgm:pt>
    <dgm:pt modelId="{2015FCC3-4BB9-4682-9B06-79957D8BB7E7}" type="pres">
      <dgm:prSet presAssocID="{9BB0334E-956F-4464-B285-D3812B53AEBB}" presName="iconBgRect" presStyleLbl="bgShp" presStyleIdx="2" presStyleCnt="4"/>
      <dgm:spPr/>
    </dgm:pt>
    <dgm:pt modelId="{336DAAFA-0DD3-4771-839D-6133CB1DEF83}" type="pres">
      <dgm:prSet presAssocID="{9BB0334E-956F-4464-B285-D3812B53AEBB}"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ecturer"/>
        </a:ext>
      </dgm:extLst>
    </dgm:pt>
    <dgm:pt modelId="{7E55F664-533D-4721-A73D-4498DFDCECBC}" type="pres">
      <dgm:prSet presAssocID="{9BB0334E-956F-4464-B285-D3812B53AEBB}" presName="spaceRect" presStyleCnt="0"/>
      <dgm:spPr/>
    </dgm:pt>
    <dgm:pt modelId="{B3609177-478C-42B1-9CF4-EB26F33488D9}" type="pres">
      <dgm:prSet presAssocID="{9BB0334E-956F-4464-B285-D3812B53AEBB}" presName="textRect" presStyleLbl="revTx" presStyleIdx="2" presStyleCnt="4">
        <dgm:presLayoutVars>
          <dgm:chMax val="1"/>
          <dgm:chPref val="1"/>
        </dgm:presLayoutVars>
      </dgm:prSet>
      <dgm:spPr/>
    </dgm:pt>
    <dgm:pt modelId="{1AE2441C-36EB-41AA-903A-A5EECDC263A4}" type="pres">
      <dgm:prSet presAssocID="{F47A7644-2475-4AC4-B967-2D7F9CB5E47E}" presName="sibTrans" presStyleCnt="0"/>
      <dgm:spPr/>
    </dgm:pt>
    <dgm:pt modelId="{D4D37A0C-0115-4D1B-A1E9-292068F781E5}" type="pres">
      <dgm:prSet presAssocID="{1BCD5922-DF82-4C2D-AF03-77A464C2B96B}" presName="compNode" presStyleCnt="0"/>
      <dgm:spPr/>
    </dgm:pt>
    <dgm:pt modelId="{267FC7F1-C039-45F3-BD8C-311B6B18EA4D}" type="pres">
      <dgm:prSet presAssocID="{1BCD5922-DF82-4C2D-AF03-77A464C2B96B}" presName="iconBgRect" presStyleLbl="bgShp" presStyleIdx="3" presStyleCnt="4"/>
      <dgm:spPr/>
    </dgm:pt>
    <dgm:pt modelId="{1491EDBF-9819-4474-AEEF-2CD11FC4F534}" type="pres">
      <dgm:prSet presAssocID="{1BCD5922-DF82-4C2D-AF03-77A464C2B96B}"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Warning"/>
        </a:ext>
      </dgm:extLst>
    </dgm:pt>
    <dgm:pt modelId="{CB1CC5CF-0EA6-4A0E-A0C3-58D35C2F465E}" type="pres">
      <dgm:prSet presAssocID="{1BCD5922-DF82-4C2D-AF03-77A464C2B96B}" presName="spaceRect" presStyleCnt="0"/>
      <dgm:spPr/>
    </dgm:pt>
    <dgm:pt modelId="{FB152148-513E-410E-AC89-453B4DE9E005}" type="pres">
      <dgm:prSet presAssocID="{1BCD5922-DF82-4C2D-AF03-77A464C2B96B}" presName="textRect" presStyleLbl="revTx" presStyleIdx="3" presStyleCnt="4">
        <dgm:presLayoutVars>
          <dgm:chMax val="1"/>
          <dgm:chPref val="1"/>
        </dgm:presLayoutVars>
      </dgm:prSet>
      <dgm:spPr/>
    </dgm:pt>
  </dgm:ptLst>
  <dgm:cxnLst>
    <dgm:cxn modelId="{1352DF0F-5BE8-40A1-883D-DDE3698F488E}" type="presOf" srcId="{1BCD5922-DF82-4C2D-AF03-77A464C2B96B}" destId="{FB152148-513E-410E-AC89-453B4DE9E005}" srcOrd="0" destOrd="0" presId="urn:microsoft.com/office/officeart/2018/5/layout/IconCircleLabelList"/>
    <dgm:cxn modelId="{6FB45F1C-E470-4D0B-9FEF-28A1308DE634}" srcId="{9FB0D37F-34CF-498D-923D-8141AC1C4BC9}" destId="{9BB0334E-956F-4464-B285-D3812B53AEBB}" srcOrd="2" destOrd="0" parTransId="{20A6323F-7828-40BF-823E-5E52F9A777D0}" sibTransId="{F47A7644-2475-4AC4-B967-2D7F9CB5E47E}"/>
    <dgm:cxn modelId="{716E1131-79E2-4B68-B68D-FECC76485B80}" srcId="{9FB0D37F-34CF-498D-923D-8141AC1C4BC9}" destId="{856D09E8-976B-43C3-B7D1-391748A19059}" srcOrd="1" destOrd="0" parTransId="{14CD3683-3C32-4431-9298-5FCD49243D10}" sibTransId="{B154273D-9CEC-4911-8479-9084355D341A}"/>
    <dgm:cxn modelId="{CEB95D75-4248-4E2E-8FCC-0386DF3D4F11}" type="presOf" srcId="{9BB0334E-956F-4464-B285-D3812B53AEBB}" destId="{B3609177-478C-42B1-9CF4-EB26F33488D9}" srcOrd="0" destOrd="0" presId="urn:microsoft.com/office/officeart/2018/5/layout/IconCircleLabelList"/>
    <dgm:cxn modelId="{69AC3676-7C37-4AE7-9A47-FCB09DFCBE1B}" srcId="{9FB0D37F-34CF-498D-923D-8141AC1C4BC9}" destId="{1BCD5922-DF82-4C2D-AF03-77A464C2B96B}" srcOrd="3" destOrd="0" parTransId="{7931DF59-F37A-41FF-9779-8DE80EF3D105}" sibTransId="{B82DBA1E-ACCF-4625-AB1A-AC4681C5EE00}"/>
    <dgm:cxn modelId="{838C3981-67AF-4336-B580-E274304F61AA}" type="presOf" srcId="{9FB0D37F-34CF-498D-923D-8141AC1C4BC9}" destId="{2A57AB6F-BB5E-4E25-8F4C-D8838F24C642}" srcOrd="0" destOrd="0" presId="urn:microsoft.com/office/officeart/2018/5/layout/IconCircleLabelList"/>
    <dgm:cxn modelId="{A9D25EB9-CB65-4FAB-9D59-9AF3A56F4D4D}" srcId="{9FB0D37F-34CF-498D-923D-8141AC1C4BC9}" destId="{2F755EFE-74B3-4F41-B397-FD3A8B897D3A}" srcOrd="0" destOrd="0" parTransId="{EC1B4E10-E3A7-4847-9A58-3A442871760D}" sibTransId="{923CFF8B-AC37-4171-88DD-1C1E52504A7B}"/>
    <dgm:cxn modelId="{871F9DD6-81F6-4391-B2DF-9B4DB4F7322F}" type="presOf" srcId="{2F755EFE-74B3-4F41-B397-FD3A8B897D3A}" destId="{2859C702-6DF0-443C-ACD2-47844BE86F71}" srcOrd="0" destOrd="0" presId="urn:microsoft.com/office/officeart/2018/5/layout/IconCircleLabelList"/>
    <dgm:cxn modelId="{DBB3E5E2-0C51-4F7F-8A32-F7077DC5F9DA}" type="presOf" srcId="{856D09E8-976B-43C3-B7D1-391748A19059}" destId="{C8BA7855-C05F-4751-889B-DE70167BB8A0}" srcOrd="0" destOrd="0" presId="urn:microsoft.com/office/officeart/2018/5/layout/IconCircleLabelList"/>
    <dgm:cxn modelId="{B026CE1A-2154-4330-8FE0-A2343296D5B5}" type="presParOf" srcId="{2A57AB6F-BB5E-4E25-8F4C-D8838F24C642}" destId="{BC35C2EB-B3ED-4FBD-AD12-B2BCDDC6E0CA}" srcOrd="0" destOrd="0" presId="urn:microsoft.com/office/officeart/2018/5/layout/IconCircleLabelList"/>
    <dgm:cxn modelId="{573E6967-705A-49B8-B2D2-4865DF8DD8E2}" type="presParOf" srcId="{BC35C2EB-B3ED-4FBD-AD12-B2BCDDC6E0CA}" destId="{FEC594E0-C39F-440A-9DB7-64C3611DB7FC}" srcOrd="0" destOrd="0" presId="urn:microsoft.com/office/officeart/2018/5/layout/IconCircleLabelList"/>
    <dgm:cxn modelId="{03CC0FC0-5264-4457-81C3-7E0D2C1F048B}" type="presParOf" srcId="{BC35C2EB-B3ED-4FBD-AD12-B2BCDDC6E0CA}" destId="{BA84CE96-FA05-4A65-A37C-1E0A22107A42}" srcOrd="1" destOrd="0" presId="urn:microsoft.com/office/officeart/2018/5/layout/IconCircleLabelList"/>
    <dgm:cxn modelId="{A441692F-3CD7-4B11-A82B-AE8338D41F72}" type="presParOf" srcId="{BC35C2EB-B3ED-4FBD-AD12-B2BCDDC6E0CA}" destId="{E410A1FF-5863-4588-915F-6B4F1D0277FC}" srcOrd="2" destOrd="0" presId="urn:microsoft.com/office/officeart/2018/5/layout/IconCircleLabelList"/>
    <dgm:cxn modelId="{1BB0059E-F976-4525-9121-34B17C16E39D}" type="presParOf" srcId="{BC35C2EB-B3ED-4FBD-AD12-B2BCDDC6E0CA}" destId="{2859C702-6DF0-443C-ACD2-47844BE86F71}" srcOrd="3" destOrd="0" presId="urn:microsoft.com/office/officeart/2018/5/layout/IconCircleLabelList"/>
    <dgm:cxn modelId="{3CCB0AA8-AD9B-4252-B293-125B5E26FDBD}" type="presParOf" srcId="{2A57AB6F-BB5E-4E25-8F4C-D8838F24C642}" destId="{C81B005B-C41C-4752-AB9C-A4B803399DBF}" srcOrd="1" destOrd="0" presId="urn:microsoft.com/office/officeart/2018/5/layout/IconCircleLabelList"/>
    <dgm:cxn modelId="{A8DB5C30-65E0-45E3-AC7C-AC76D8417F61}" type="presParOf" srcId="{2A57AB6F-BB5E-4E25-8F4C-D8838F24C642}" destId="{CA06744E-2052-4B0A-863D-C3D219DE4112}" srcOrd="2" destOrd="0" presId="urn:microsoft.com/office/officeart/2018/5/layout/IconCircleLabelList"/>
    <dgm:cxn modelId="{02A67454-AAE7-4D8D-8ED4-9CE817A158CA}" type="presParOf" srcId="{CA06744E-2052-4B0A-863D-C3D219DE4112}" destId="{0395140E-FFE4-400C-BED1-CB19C246DFAC}" srcOrd="0" destOrd="0" presId="urn:microsoft.com/office/officeart/2018/5/layout/IconCircleLabelList"/>
    <dgm:cxn modelId="{084BD90E-F7DE-47D0-8573-833A6EF29113}" type="presParOf" srcId="{CA06744E-2052-4B0A-863D-C3D219DE4112}" destId="{EB065D97-A22B-496C-9B1D-B0AB7B3CA534}" srcOrd="1" destOrd="0" presId="urn:microsoft.com/office/officeart/2018/5/layout/IconCircleLabelList"/>
    <dgm:cxn modelId="{EFB705D3-56B8-4BD3-A5F5-FB0D11F61B00}" type="presParOf" srcId="{CA06744E-2052-4B0A-863D-C3D219DE4112}" destId="{F81FB6F9-1928-4459-AF5C-E038C6D547B9}" srcOrd="2" destOrd="0" presId="urn:microsoft.com/office/officeart/2018/5/layout/IconCircleLabelList"/>
    <dgm:cxn modelId="{6CA70299-8DA5-41C7-BBDF-F4E6FD312036}" type="presParOf" srcId="{CA06744E-2052-4B0A-863D-C3D219DE4112}" destId="{C8BA7855-C05F-4751-889B-DE70167BB8A0}" srcOrd="3" destOrd="0" presId="urn:microsoft.com/office/officeart/2018/5/layout/IconCircleLabelList"/>
    <dgm:cxn modelId="{0F1B78EA-3DF8-40D5-8185-84A8B4B97F7D}" type="presParOf" srcId="{2A57AB6F-BB5E-4E25-8F4C-D8838F24C642}" destId="{C904112F-7426-42FE-9929-94DE8CFD68C9}" srcOrd="3" destOrd="0" presId="urn:microsoft.com/office/officeart/2018/5/layout/IconCircleLabelList"/>
    <dgm:cxn modelId="{4E079CDE-7F43-42F3-9152-D84FF7589B6F}" type="presParOf" srcId="{2A57AB6F-BB5E-4E25-8F4C-D8838F24C642}" destId="{4633FD73-5628-4891-8906-C99B92252000}" srcOrd="4" destOrd="0" presId="urn:microsoft.com/office/officeart/2018/5/layout/IconCircleLabelList"/>
    <dgm:cxn modelId="{8681816C-7FA3-4F4B-9B6A-C56B4EB3B5E5}" type="presParOf" srcId="{4633FD73-5628-4891-8906-C99B92252000}" destId="{2015FCC3-4BB9-4682-9B06-79957D8BB7E7}" srcOrd="0" destOrd="0" presId="urn:microsoft.com/office/officeart/2018/5/layout/IconCircleLabelList"/>
    <dgm:cxn modelId="{750EB4A4-D9D9-43C8-958D-4F7C986271F1}" type="presParOf" srcId="{4633FD73-5628-4891-8906-C99B92252000}" destId="{336DAAFA-0DD3-4771-839D-6133CB1DEF83}" srcOrd="1" destOrd="0" presId="urn:microsoft.com/office/officeart/2018/5/layout/IconCircleLabelList"/>
    <dgm:cxn modelId="{53B19AF8-3D55-4867-949A-6A1BE9586988}" type="presParOf" srcId="{4633FD73-5628-4891-8906-C99B92252000}" destId="{7E55F664-533D-4721-A73D-4498DFDCECBC}" srcOrd="2" destOrd="0" presId="urn:microsoft.com/office/officeart/2018/5/layout/IconCircleLabelList"/>
    <dgm:cxn modelId="{78AA6FEE-CB4B-4FCB-B674-CA800AAFC15B}" type="presParOf" srcId="{4633FD73-5628-4891-8906-C99B92252000}" destId="{B3609177-478C-42B1-9CF4-EB26F33488D9}" srcOrd="3" destOrd="0" presId="urn:microsoft.com/office/officeart/2018/5/layout/IconCircleLabelList"/>
    <dgm:cxn modelId="{A5E303B6-43A2-40C8-9438-26DB3E2165E1}" type="presParOf" srcId="{2A57AB6F-BB5E-4E25-8F4C-D8838F24C642}" destId="{1AE2441C-36EB-41AA-903A-A5EECDC263A4}" srcOrd="5" destOrd="0" presId="urn:microsoft.com/office/officeart/2018/5/layout/IconCircleLabelList"/>
    <dgm:cxn modelId="{FF74A62B-D339-4B41-9571-19004C17D826}" type="presParOf" srcId="{2A57AB6F-BB5E-4E25-8F4C-D8838F24C642}" destId="{D4D37A0C-0115-4D1B-A1E9-292068F781E5}" srcOrd="6" destOrd="0" presId="urn:microsoft.com/office/officeart/2018/5/layout/IconCircleLabelList"/>
    <dgm:cxn modelId="{5F66AF2F-35A9-45E9-A469-1ADB2CC39F7A}" type="presParOf" srcId="{D4D37A0C-0115-4D1B-A1E9-292068F781E5}" destId="{267FC7F1-C039-45F3-BD8C-311B6B18EA4D}" srcOrd="0" destOrd="0" presId="urn:microsoft.com/office/officeart/2018/5/layout/IconCircleLabelList"/>
    <dgm:cxn modelId="{6EA4B9B7-FCCD-4345-9D57-FB62C185EB1D}" type="presParOf" srcId="{D4D37A0C-0115-4D1B-A1E9-292068F781E5}" destId="{1491EDBF-9819-4474-AEEF-2CD11FC4F534}" srcOrd="1" destOrd="0" presId="urn:microsoft.com/office/officeart/2018/5/layout/IconCircleLabelList"/>
    <dgm:cxn modelId="{D0A029A9-307A-4808-916D-3B7A24752CFF}" type="presParOf" srcId="{D4D37A0C-0115-4D1B-A1E9-292068F781E5}" destId="{CB1CC5CF-0EA6-4A0E-A0C3-58D35C2F465E}" srcOrd="2" destOrd="0" presId="urn:microsoft.com/office/officeart/2018/5/layout/IconCircleLabelList"/>
    <dgm:cxn modelId="{E0D5B8CE-7E33-446D-8FF9-2F1AE6DAD695}" type="presParOf" srcId="{D4D37A0C-0115-4D1B-A1E9-292068F781E5}" destId="{FB152148-513E-410E-AC89-453B4DE9E005}"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DD2613D-E15F-4033-B236-0F55373AFAD5}"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2C7ED1A4-6BF5-4C1F-BC4C-60B76D03EDC7}">
      <dgm:prSet/>
      <dgm:spPr/>
      <dgm:t>
        <a:bodyPr/>
        <a:lstStyle/>
        <a:p>
          <a:r>
            <a:rPr lang="en-GB"/>
            <a:t>Discourse analysis investigates the process by which individuals create and shape reality through the attribution of meanings (Jager &amp; Maier, 2016). </a:t>
          </a:r>
          <a:endParaRPr lang="en-US"/>
        </a:p>
      </dgm:t>
    </dgm:pt>
    <dgm:pt modelId="{5683A6AB-5B17-4EF5-A49A-C59BAF96E8E8}" type="parTrans" cxnId="{3DE4BB75-1386-4AB6-8CB0-7B6F62A35DE1}">
      <dgm:prSet/>
      <dgm:spPr/>
      <dgm:t>
        <a:bodyPr/>
        <a:lstStyle/>
        <a:p>
          <a:endParaRPr lang="en-US"/>
        </a:p>
      </dgm:t>
    </dgm:pt>
    <dgm:pt modelId="{B5C1E7B8-59CF-4965-82CC-2A3C655604ED}" type="sibTrans" cxnId="{3DE4BB75-1386-4AB6-8CB0-7B6F62A35DE1}">
      <dgm:prSet/>
      <dgm:spPr/>
      <dgm:t>
        <a:bodyPr/>
        <a:lstStyle/>
        <a:p>
          <a:endParaRPr lang="en-US"/>
        </a:p>
      </dgm:t>
    </dgm:pt>
    <dgm:pt modelId="{50C47E49-8D59-42D1-B339-BFBA035C924C}">
      <dgm:prSet/>
      <dgm:spPr/>
      <dgm:t>
        <a:bodyPr/>
        <a:lstStyle/>
        <a:p>
          <a:r>
            <a:rPr lang="en-GB"/>
            <a:t>Discourse analysis is an approach embraced in LIS because it is a multidisciplinary method where the object of analysis comes from the serious speech acts of community experts where the context of speech distinguishes truth and falsity (Frohmann, 1994).</a:t>
          </a:r>
          <a:endParaRPr lang="en-US"/>
        </a:p>
      </dgm:t>
    </dgm:pt>
    <dgm:pt modelId="{062E4CB8-3882-43F0-807A-4D79511B0274}" type="parTrans" cxnId="{93E13853-9F1E-45B1-9434-FF1F5C175429}">
      <dgm:prSet/>
      <dgm:spPr/>
      <dgm:t>
        <a:bodyPr/>
        <a:lstStyle/>
        <a:p>
          <a:endParaRPr lang="en-US"/>
        </a:p>
      </dgm:t>
    </dgm:pt>
    <dgm:pt modelId="{0162C73D-9DF5-48CF-AF85-95BCEA1016F9}" type="sibTrans" cxnId="{93E13853-9F1E-45B1-9434-FF1F5C175429}">
      <dgm:prSet/>
      <dgm:spPr/>
      <dgm:t>
        <a:bodyPr/>
        <a:lstStyle/>
        <a:p>
          <a:endParaRPr lang="en-US"/>
        </a:p>
      </dgm:t>
    </dgm:pt>
    <dgm:pt modelId="{9232483A-1B20-4B1E-8119-ED4125293960}">
      <dgm:prSet/>
      <dgm:spPr/>
      <dgm:t>
        <a:bodyPr/>
        <a:lstStyle/>
        <a:p>
          <a:r>
            <a:rPr lang="en-GB"/>
            <a:t>Buschmann (2007) thinks that the work of Foucault as adopted in LIS needs more reflection to reach a critical-theoretical LIS. </a:t>
          </a:r>
          <a:endParaRPr lang="en-US"/>
        </a:p>
      </dgm:t>
    </dgm:pt>
    <dgm:pt modelId="{BEF35CB7-0095-4EDB-84A8-CD43A8F16E28}" type="parTrans" cxnId="{3503CC00-41BA-4E29-8B5B-C57DF182CDED}">
      <dgm:prSet/>
      <dgm:spPr/>
      <dgm:t>
        <a:bodyPr/>
        <a:lstStyle/>
        <a:p>
          <a:endParaRPr lang="en-US"/>
        </a:p>
      </dgm:t>
    </dgm:pt>
    <dgm:pt modelId="{C0CE0987-1D43-42C9-AADD-6598FBED8533}" type="sibTrans" cxnId="{3503CC00-41BA-4E29-8B5B-C57DF182CDED}">
      <dgm:prSet/>
      <dgm:spPr/>
      <dgm:t>
        <a:bodyPr/>
        <a:lstStyle/>
        <a:p>
          <a:endParaRPr lang="en-US"/>
        </a:p>
      </dgm:t>
    </dgm:pt>
    <dgm:pt modelId="{F321A356-5FEF-42FA-9958-C130544CE91B}" type="pres">
      <dgm:prSet presAssocID="{FDD2613D-E15F-4033-B236-0F55373AFAD5}" presName="root" presStyleCnt="0">
        <dgm:presLayoutVars>
          <dgm:dir/>
          <dgm:resizeHandles val="exact"/>
        </dgm:presLayoutVars>
      </dgm:prSet>
      <dgm:spPr/>
    </dgm:pt>
    <dgm:pt modelId="{F1FB17BD-9563-4BC5-8263-8094434152BA}" type="pres">
      <dgm:prSet presAssocID="{2C7ED1A4-6BF5-4C1F-BC4C-60B76D03EDC7}" presName="compNode" presStyleCnt="0"/>
      <dgm:spPr/>
    </dgm:pt>
    <dgm:pt modelId="{69D59CD2-2121-4D5D-A534-6234A2FBD7E1}" type="pres">
      <dgm:prSet presAssocID="{2C7ED1A4-6BF5-4C1F-BC4C-60B76D03EDC7}" presName="bgRect" presStyleLbl="bgShp" presStyleIdx="0" presStyleCnt="3"/>
      <dgm:spPr/>
    </dgm:pt>
    <dgm:pt modelId="{8070A744-A4EF-4C49-A7EF-FFE8B2624141}" type="pres">
      <dgm:prSet presAssocID="{2C7ED1A4-6BF5-4C1F-BC4C-60B76D03EDC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arget Audience"/>
        </a:ext>
      </dgm:extLst>
    </dgm:pt>
    <dgm:pt modelId="{802A02F0-70D4-407B-A334-309FBE53D7AF}" type="pres">
      <dgm:prSet presAssocID="{2C7ED1A4-6BF5-4C1F-BC4C-60B76D03EDC7}" presName="spaceRect" presStyleCnt="0"/>
      <dgm:spPr/>
    </dgm:pt>
    <dgm:pt modelId="{11D0D845-17BF-460F-8FBB-A505F0C76F19}" type="pres">
      <dgm:prSet presAssocID="{2C7ED1A4-6BF5-4C1F-BC4C-60B76D03EDC7}" presName="parTx" presStyleLbl="revTx" presStyleIdx="0" presStyleCnt="3">
        <dgm:presLayoutVars>
          <dgm:chMax val="0"/>
          <dgm:chPref val="0"/>
        </dgm:presLayoutVars>
      </dgm:prSet>
      <dgm:spPr/>
    </dgm:pt>
    <dgm:pt modelId="{04B27131-5C7C-467E-9629-8D49424EF2B3}" type="pres">
      <dgm:prSet presAssocID="{B5C1E7B8-59CF-4965-82CC-2A3C655604ED}" presName="sibTrans" presStyleCnt="0"/>
      <dgm:spPr/>
    </dgm:pt>
    <dgm:pt modelId="{38188619-61E8-4D8D-86DD-6005570F70CD}" type="pres">
      <dgm:prSet presAssocID="{50C47E49-8D59-42D1-B339-BFBA035C924C}" presName="compNode" presStyleCnt="0"/>
      <dgm:spPr/>
    </dgm:pt>
    <dgm:pt modelId="{06FAD8E4-2FDB-4E3D-B5E2-096E812B3BB6}" type="pres">
      <dgm:prSet presAssocID="{50C47E49-8D59-42D1-B339-BFBA035C924C}" presName="bgRect" presStyleLbl="bgShp" presStyleIdx="1" presStyleCnt="3"/>
      <dgm:spPr/>
    </dgm:pt>
    <dgm:pt modelId="{8EAEF85B-C71A-48EB-A55D-B115D7622E2A}" type="pres">
      <dgm:prSet presAssocID="{50C47E49-8D59-42D1-B339-BFBA035C924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otes"/>
        </a:ext>
      </dgm:extLst>
    </dgm:pt>
    <dgm:pt modelId="{8F0C74D2-56C4-4265-916C-30430EE96361}" type="pres">
      <dgm:prSet presAssocID="{50C47E49-8D59-42D1-B339-BFBA035C924C}" presName="spaceRect" presStyleCnt="0"/>
      <dgm:spPr/>
    </dgm:pt>
    <dgm:pt modelId="{DB924F49-2EE4-4E24-B2BF-AD7C87103A92}" type="pres">
      <dgm:prSet presAssocID="{50C47E49-8D59-42D1-B339-BFBA035C924C}" presName="parTx" presStyleLbl="revTx" presStyleIdx="1" presStyleCnt="3">
        <dgm:presLayoutVars>
          <dgm:chMax val="0"/>
          <dgm:chPref val="0"/>
        </dgm:presLayoutVars>
      </dgm:prSet>
      <dgm:spPr/>
    </dgm:pt>
    <dgm:pt modelId="{C284ED2D-9644-460F-B530-468D038EA9EC}" type="pres">
      <dgm:prSet presAssocID="{0162C73D-9DF5-48CF-AF85-95BCEA1016F9}" presName="sibTrans" presStyleCnt="0"/>
      <dgm:spPr/>
    </dgm:pt>
    <dgm:pt modelId="{32F02494-24AE-4ECB-9C15-526B9585364F}" type="pres">
      <dgm:prSet presAssocID="{9232483A-1B20-4B1E-8119-ED4125293960}" presName="compNode" presStyleCnt="0"/>
      <dgm:spPr/>
    </dgm:pt>
    <dgm:pt modelId="{787D4408-DB2A-4DB6-9135-254E4C50DB60}" type="pres">
      <dgm:prSet presAssocID="{9232483A-1B20-4B1E-8119-ED4125293960}" presName="bgRect" presStyleLbl="bgShp" presStyleIdx="2" presStyleCnt="3"/>
      <dgm:spPr/>
    </dgm:pt>
    <dgm:pt modelId="{55F514D9-8377-4496-AA93-3B0BC17E254D}" type="pres">
      <dgm:prSet presAssocID="{9232483A-1B20-4B1E-8119-ED412529396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erson with Idea"/>
        </a:ext>
      </dgm:extLst>
    </dgm:pt>
    <dgm:pt modelId="{AA46F22C-82AB-418E-A766-DF2FAF0DA1F2}" type="pres">
      <dgm:prSet presAssocID="{9232483A-1B20-4B1E-8119-ED4125293960}" presName="spaceRect" presStyleCnt="0"/>
      <dgm:spPr/>
    </dgm:pt>
    <dgm:pt modelId="{AC967D38-E597-45E1-ACE3-05A45602C5B0}" type="pres">
      <dgm:prSet presAssocID="{9232483A-1B20-4B1E-8119-ED4125293960}" presName="parTx" presStyleLbl="revTx" presStyleIdx="2" presStyleCnt="3">
        <dgm:presLayoutVars>
          <dgm:chMax val="0"/>
          <dgm:chPref val="0"/>
        </dgm:presLayoutVars>
      </dgm:prSet>
      <dgm:spPr/>
    </dgm:pt>
  </dgm:ptLst>
  <dgm:cxnLst>
    <dgm:cxn modelId="{3503CC00-41BA-4E29-8B5B-C57DF182CDED}" srcId="{FDD2613D-E15F-4033-B236-0F55373AFAD5}" destId="{9232483A-1B20-4B1E-8119-ED4125293960}" srcOrd="2" destOrd="0" parTransId="{BEF35CB7-0095-4EDB-84A8-CD43A8F16E28}" sibTransId="{C0CE0987-1D43-42C9-AADD-6598FBED8533}"/>
    <dgm:cxn modelId="{7CDC472F-80AD-49E6-A5B0-047BDB4C2C06}" type="presOf" srcId="{9232483A-1B20-4B1E-8119-ED4125293960}" destId="{AC967D38-E597-45E1-ACE3-05A45602C5B0}" srcOrd="0" destOrd="0" presId="urn:microsoft.com/office/officeart/2018/2/layout/IconVerticalSolidList"/>
    <dgm:cxn modelId="{26D64C3A-2E06-4689-A316-13154AFDE868}" type="presOf" srcId="{2C7ED1A4-6BF5-4C1F-BC4C-60B76D03EDC7}" destId="{11D0D845-17BF-460F-8FBB-A505F0C76F19}" srcOrd="0" destOrd="0" presId="urn:microsoft.com/office/officeart/2018/2/layout/IconVerticalSolidList"/>
    <dgm:cxn modelId="{93E13853-9F1E-45B1-9434-FF1F5C175429}" srcId="{FDD2613D-E15F-4033-B236-0F55373AFAD5}" destId="{50C47E49-8D59-42D1-B339-BFBA035C924C}" srcOrd="1" destOrd="0" parTransId="{062E4CB8-3882-43F0-807A-4D79511B0274}" sibTransId="{0162C73D-9DF5-48CF-AF85-95BCEA1016F9}"/>
    <dgm:cxn modelId="{DB9C155F-CE83-4B5A-A856-CA81F54D0729}" type="presOf" srcId="{FDD2613D-E15F-4033-B236-0F55373AFAD5}" destId="{F321A356-5FEF-42FA-9958-C130544CE91B}" srcOrd="0" destOrd="0" presId="urn:microsoft.com/office/officeart/2018/2/layout/IconVerticalSolidList"/>
    <dgm:cxn modelId="{04A5C069-66C1-4E9D-A16D-1F8586DC46D3}" type="presOf" srcId="{50C47E49-8D59-42D1-B339-BFBA035C924C}" destId="{DB924F49-2EE4-4E24-B2BF-AD7C87103A92}" srcOrd="0" destOrd="0" presId="urn:microsoft.com/office/officeart/2018/2/layout/IconVerticalSolidList"/>
    <dgm:cxn modelId="{3DE4BB75-1386-4AB6-8CB0-7B6F62A35DE1}" srcId="{FDD2613D-E15F-4033-B236-0F55373AFAD5}" destId="{2C7ED1A4-6BF5-4C1F-BC4C-60B76D03EDC7}" srcOrd="0" destOrd="0" parTransId="{5683A6AB-5B17-4EF5-A49A-C59BAF96E8E8}" sibTransId="{B5C1E7B8-59CF-4965-82CC-2A3C655604ED}"/>
    <dgm:cxn modelId="{615F87A1-CAF9-43B7-8B4F-6598EAAA4A97}" type="presParOf" srcId="{F321A356-5FEF-42FA-9958-C130544CE91B}" destId="{F1FB17BD-9563-4BC5-8263-8094434152BA}" srcOrd="0" destOrd="0" presId="urn:microsoft.com/office/officeart/2018/2/layout/IconVerticalSolidList"/>
    <dgm:cxn modelId="{1E4C2A65-E04D-44C4-84FB-02D988E86A44}" type="presParOf" srcId="{F1FB17BD-9563-4BC5-8263-8094434152BA}" destId="{69D59CD2-2121-4D5D-A534-6234A2FBD7E1}" srcOrd="0" destOrd="0" presId="urn:microsoft.com/office/officeart/2018/2/layout/IconVerticalSolidList"/>
    <dgm:cxn modelId="{14251B0C-E2CD-4307-86E2-44CAB7F0E167}" type="presParOf" srcId="{F1FB17BD-9563-4BC5-8263-8094434152BA}" destId="{8070A744-A4EF-4C49-A7EF-FFE8B2624141}" srcOrd="1" destOrd="0" presId="urn:microsoft.com/office/officeart/2018/2/layout/IconVerticalSolidList"/>
    <dgm:cxn modelId="{A8783DFB-4F47-438D-8CF8-FD06F80E3497}" type="presParOf" srcId="{F1FB17BD-9563-4BC5-8263-8094434152BA}" destId="{802A02F0-70D4-407B-A334-309FBE53D7AF}" srcOrd="2" destOrd="0" presId="urn:microsoft.com/office/officeart/2018/2/layout/IconVerticalSolidList"/>
    <dgm:cxn modelId="{812A8BA3-4CBB-42FA-B05B-9073A0C60484}" type="presParOf" srcId="{F1FB17BD-9563-4BC5-8263-8094434152BA}" destId="{11D0D845-17BF-460F-8FBB-A505F0C76F19}" srcOrd="3" destOrd="0" presId="urn:microsoft.com/office/officeart/2018/2/layout/IconVerticalSolidList"/>
    <dgm:cxn modelId="{995D095B-FC21-4069-B231-4CB4DAA2B737}" type="presParOf" srcId="{F321A356-5FEF-42FA-9958-C130544CE91B}" destId="{04B27131-5C7C-467E-9629-8D49424EF2B3}" srcOrd="1" destOrd="0" presId="urn:microsoft.com/office/officeart/2018/2/layout/IconVerticalSolidList"/>
    <dgm:cxn modelId="{59327E21-09BA-40BE-A6A1-7BAA851B8468}" type="presParOf" srcId="{F321A356-5FEF-42FA-9958-C130544CE91B}" destId="{38188619-61E8-4D8D-86DD-6005570F70CD}" srcOrd="2" destOrd="0" presId="urn:microsoft.com/office/officeart/2018/2/layout/IconVerticalSolidList"/>
    <dgm:cxn modelId="{EA1C126A-438C-4BA6-B0B3-07332AB2B37E}" type="presParOf" srcId="{38188619-61E8-4D8D-86DD-6005570F70CD}" destId="{06FAD8E4-2FDB-4E3D-B5E2-096E812B3BB6}" srcOrd="0" destOrd="0" presId="urn:microsoft.com/office/officeart/2018/2/layout/IconVerticalSolidList"/>
    <dgm:cxn modelId="{8A58DEDA-C938-477D-81D3-F84D5E5E8550}" type="presParOf" srcId="{38188619-61E8-4D8D-86DD-6005570F70CD}" destId="{8EAEF85B-C71A-48EB-A55D-B115D7622E2A}" srcOrd="1" destOrd="0" presId="urn:microsoft.com/office/officeart/2018/2/layout/IconVerticalSolidList"/>
    <dgm:cxn modelId="{3DDD111B-1E7A-4EF2-9BBD-85CBF7A4F61B}" type="presParOf" srcId="{38188619-61E8-4D8D-86DD-6005570F70CD}" destId="{8F0C74D2-56C4-4265-916C-30430EE96361}" srcOrd="2" destOrd="0" presId="urn:microsoft.com/office/officeart/2018/2/layout/IconVerticalSolidList"/>
    <dgm:cxn modelId="{9BBC3FA4-06ED-4045-9F22-C09132A3A141}" type="presParOf" srcId="{38188619-61E8-4D8D-86DD-6005570F70CD}" destId="{DB924F49-2EE4-4E24-B2BF-AD7C87103A92}" srcOrd="3" destOrd="0" presId="urn:microsoft.com/office/officeart/2018/2/layout/IconVerticalSolidList"/>
    <dgm:cxn modelId="{9A06B391-EBFF-41AE-A9B1-CECD163C9DCB}" type="presParOf" srcId="{F321A356-5FEF-42FA-9958-C130544CE91B}" destId="{C284ED2D-9644-460F-B530-468D038EA9EC}" srcOrd="3" destOrd="0" presId="urn:microsoft.com/office/officeart/2018/2/layout/IconVerticalSolidList"/>
    <dgm:cxn modelId="{FA65F74A-A1AD-4AE8-9C46-6482C3A9B5C9}" type="presParOf" srcId="{F321A356-5FEF-42FA-9958-C130544CE91B}" destId="{32F02494-24AE-4ECB-9C15-526B9585364F}" srcOrd="4" destOrd="0" presId="urn:microsoft.com/office/officeart/2018/2/layout/IconVerticalSolidList"/>
    <dgm:cxn modelId="{4CE03C27-5514-4560-9C88-F059F1E7D8B3}" type="presParOf" srcId="{32F02494-24AE-4ECB-9C15-526B9585364F}" destId="{787D4408-DB2A-4DB6-9135-254E4C50DB60}" srcOrd="0" destOrd="0" presId="urn:microsoft.com/office/officeart/2018/2/layout/IconVerticalSolidList"/>
    <dgm:cxn modelId="{4BF436C8-FEAB-454D-8FA5-A3EFEF5C74F0}" type="presParOf" srcId="{32F02494-24AE-4ECB-9C15-526B9585364F}" destId="{55F514D9-8377-4496-AA93-3B0BC17E254D}" srcOrd="1" destOrd="0" presId="urn:microsoft.com/office/officeart/2018/2/layout/IconVerticalSolidList"/>
    <dgm:cxn modelId="{8D13E0B8-1673-4E61-8510-FA7B87952BEF}" type="presParOf" srcId="{32F02494-24AE-4ECB-9C15-526B9585364F}" destId="{AA46F22C-82AB-418E-A766-DF2FAF0DA1F2}" srcOrd="2" destOrd="0" presId="urn:microsoft.com/office/officeart/2018/2/layout/IconVerticalSolidList"/>
    <dgm:cxn modelId="{5C1C60BC-2652-49B9-A3BB-C1DEAD639E69}" type="presParOf" srcId="{32F02494-24AE-4ECB-9C15-526B9585364F}" destId="{AC967D38-E597-45E1-ACE3-05A45602C5B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C8E544D-8B4F-4BE0-88E9-0C434D833C86}" type="doc">
      <dgm:prSet loTypeId="urn:microsoft.com/office/officeart/2005/8/layout/process5" loCatId="process" qsTypeId="urn:microsoft.com/office/officeart/2005/8/quickstyle/simple1" qsCatId="simple" csTypeId="urn:microsoft.com/office/officeart/2005/8/colors/colorful1" csCatId="colorful"/>
      <dgm:spPr/>
      <dgm:t>
        <a:bodyPr/>
        <a:lstStyle/>
        <a:p>
          <a:endParaRPr lang="en-US"/>
        </a:p>
      </dgm:t>
    </dgm:pt>
    <dgm:pt modelId="{98968B00-904D-413F-A0BD-E7BBE3CF28C0}">
      <dgm:prSet/>
      <dgm:spPr/>
      <dgm:t>
        <a:bodyPr/>
        <a:lstStyle/>
        <a:p>
          <a:r>
            <a:rPr lang="en-US"/>
            <a:t>Pilot study considered public librarians from one of the multi-awarded public library in the Philippines.</a:t>
          </a:r>
        </a:p>
      </dgm:t>
    </dgm:pt>
    <dgm:pt modelId="{BC775E10-A83B-4772-8717-F9E01FC9B521}" type="parTrans" cxnId="{7AFDC003-511B-4F7E-89D5-5B5CDB5067E8}">
      <dgm:prSet/>
      <dgm:spPr/>
      <dgm:t>
        <a:bodyPr/>
        <a:lstStyle/>
        <a:p>
          <a:endParaRPr lang="en-US"/>
        </a:p>
      </dgm:t>
    </dgm:pt>
    <dgm:pt modelId="{14885556-5FCB-4502-9D92-6311E7484983}" type="sibTrans" cxnId="{7AFDC003-511B-4F7E-89D5-5B5CDB5067E8}">
      <dgm:prSet/>
      <dgm:spPr/>
      <dgm:t>
        <a:bodyPr/>
        <a:lstStyle/>
        <a:p>
          <a:endParaRPr lang="en-US"/>
        </a:p>
      </dgm:t>
    </dgm:pt>
    <dgm:pt modelId="{C457C216-B55F-48AB-990E-88E515C69F08}">
      <dgm:prSet/>
      <dgm:spPr/>
      <dgm:t>
        <a:bodyPr/>
        <a:lstStyle/>
        <a:p>
          <a:r>
            <a:rPr lang="en-US"/>
            <a:t>Public librarians were selected based on their performance as identified by the head librarian. </a:t>
          </a:r>
        </a:p>
      </dgm:t>
    </dgm:pt>
    <dgm:pt modelId="{CB7C6B4A-F2EF-4C38-A5A8-8A02083944B4}" type="parTrans" cxnId="{4A7B4088-566C-489A-A358-A3E4AC9522F0}">
      <dgm:prSet/>
      <dgm:spPr/>
      <dgm:t>
        <a:bodyPr/>
        <a:lstStyle/>
        <a:p>
          <a:endParaRPr lang="en-US"/>
        </a:p>
      </dgm:t>
    </dgm:pt>
    <dgm:pt modelId="{B2DA4EE3-87EB-4B1B-AE55-77305493FED3}" type="sibTrans" cxnId="{4A7B4088-566C-489A-A358-A3E4AC9522F0}">
      <dgm:prSet/>
      <dgm:spPr/>
      <dgm:t>
        <a:bodyPr/>
        <a:lstStyle/>
        <a:p>
          <a:endParaRPr lang="en-US"/>
        </a:p>
      </dgm:t>
    </dgm:pt>
    <dgm:pt modelId="{03B30A44-2966-4B26-9FFB-41D84BFA1386}">
      <dgm:prSet/>
      <dgm:spPr/>
      <dgm:t>
        <a:bodyPr/>
        <a:lstStyle/>
        <a:p>
          <a:r>
            <a:rPr lang="en-US"/>
            <a:t>An online anonymized interview was scheduled. </a:t>
          </a:r>
        </a:p>
      </dgm:t>
    </dgm:pt>
    <dgm:pt modelId="{EDFF37F8-3DA2-4564-868D-2A877FCAA634}" type="parTrans" cxnId="{B9BAF1EC-FCAC-4A7E-BDC9-553115DD1A5F}">
      <dgm:prSet/>
      <dgm:spPr/>
      <dgm:t>
        <a:bodyPr/>
        <a:lstStyle/>
        <a:p>
          <a:endParaRPr lang="en-US"/>
        </a:p>
      </dgm:t>
    </dgm:pt>
    <dgm:pt modelId="{D386D383-AFED-4B3E-B76A-EFA98A80A1F2}" type="sibTrans" cxnId="{B9BAF1EC-FCAC-4A7E-BDC9-553115DD1A5F}">
      <dgm:prSet/>
      <dgm:spPr/>
      <dgm:t>
        <a:bodyPr/>
        <a:lstStyle/>
        <a:p>
          <a:endParaRPr lang="en-US"/>
        </a:p>
      </dgm:t>
    </dgm:pt>
    <dgm:pt modelId="{4C1B445C-9E62-4887-A08B-E3F28F128371}">
      <dgm:prSet/>
      <dgm:spPr/>
      <dgm:t>
        <a:bodyPr/>
        <a:lstStyle/>
        <a:p>
          <a:r>
            <a:rPr lang="en-US"/>
            <a:t>The transcripts were collected and transferred to an Excel file.</a:t>
          </a:r>
        </a:p>
      </dgm:t>
    </dgm:pt>
    <dgm:pt modelId="{D2C3EE2B-8119-49A7-ADF5-F8E7624EFB7F}" type="parTrans" cxnId="{576834E7-4D69-49F0-ADE8-17DFEBFA04EE}">
      <dgm:prSet/>
      <dgm:spPr/>
      <dgm:t>
        <a:bodyPr/>
        <a:lstStyle/>
        <a:p>
          <a:endParaRPr lang="en-US"/>
        </a:p>
      </dgm:t>
    </dgm:pt>
    <dgm:pt modelId="{1049B0A4-5E57-49B3-96D7-8B5D72F8FF7D}" type="sibTrans" cxnId="{576834E7-4D69-49F0-ADE8-17DFEBFA04EE}">
      <dgm:prSet/>
      <dgm:spPr/>
      <dgm:t>
        <a:bodyPr/>
        <a:lstStyle/>
        <a:p>
          <a:endParaRPr lang="en-US"/>
        </a:p>
      </dgm:t>
    </dgm:pt>
    <dgm:pt modelId="{FB9CDDC7-2B27-4A4E-B6EC-BEF27AADC508}">
      <dgm:prSet/>
      <dgm:spPr/>
      <dgm:t>
        <a:bodyPr/>
        <a:lstStyle/>
        <a:p>
          <a:r>
            <a:rPr lang="en-US"/>
            <a:t>This file was uploaded to N</a:t>
          </a:r>
          <a:r>
            <a:rPr lang="en-GB"/>
            <a:t>v</a:t>
          </a:r>
          <a:r>
            <a:rPr lang="en-US"/>
            <a:t>ivo 1.7.1 to analyze qualitative data and build thematic analysis.</a:t>
          </a:r>
        </a:p>
      </dgm:t>
    </dgm:pt>
    <dgm:pt modelId="{DA298D45-CDB5-43EF-A7C0-6EB845E63824}" type="parTrans" cxnId="{368CF244-3C1A-4B11-92B0-44A965CB9122}">
      <dgm:prSet/>
      <dgm:spPr/>
      <dgm:t>
        <a:bodyPr/>
        <a:lstStyle/>
        <a:p>
          <a:endParaRPr lang="en-US"/>
        </a:p>
      </dgm:t>
    </dgm:pt>
    <dgm:pt modelId="{0C90456D-BEA4-42C3-A836-ABB9642E0BEE}" type="sibTrans" cxnId="{368CF244-3C1A-4B11-92B0-44A965CB9122}">
      <dgm:prSet/>
      <dgm:spPr/>
      <dgm:t>
        <a:bodyPr/>
        <a:lstStyle/>
        <a:p>
          <a:endParaRPr lang="en-US"/>
        </a:p>
      </dgm:t>
    </dgm:pt>
    <dgm:pt modelId="{35567B18-7D69-384C-8CD4-4DD39AAA170F}" type="pres">
      <dgm:prSet presAssocID="{3C8E544D-8B4F-4BE0-88E9-0C434D833C86}" presName="diagram" presStyleCnt="0">
        <dgm:presLayoutVars>
          <dgm:dir/>
          <dgm:resizeHandles val="exact"/>
        </dgm:presLayoutVars>
      </dgm:prSet>
      <dgm:spPr/>
    </dgm:pt>
    <dgm:pt modelId="{11BFE26A-0402-8746-949F-EE9F5FCCDDA2}" type="pres">
      <dgm:prSet presAssocID="{98968B00-904D-413F-A0BD-E7BBE3CF28C0}" presName="node" presStyleLbl="node1" presStyleIdx="0" presStyleCnt="5">
        <dgm:presLayoutVars>
          <dgm:bulletEnabled val="1"/>
        </dgm:presLayoutVars>
      </dgm:prSet>
      <dgm:spPr/>
    </dgm:pt>
    <dgm:pt modelId="{88C3AF55-0FBB-E849-B6B3-21DCCD1F9AD3}" type="pres">
      <dgm:prSet presAssocID="{14885556-5FCB-4502-9D92-6311E7484983}" presName="sibTrans" presStyleLbl="sibTrans2D1" presStyleIdx="0" presStyleCnt="4"/>
      <dgm:spPr/>
    </dgm:pt>
    <dgm:pt modelId="{A8897F17-E420-EE4F-859B-5843BC61188B}" type="pres">
      <dgm:prSet presAssocID="{14885556-5FCB-4502-9D92-6311E7484983}" presName="connectorText" presStyleLbl="sibTrans2D1" presStyleIdx="0" presStyleCnt="4"/>
      <dgm:spPr/>
    </dgm:pt>
    <dgm:pt modelId="{EFADFEDE-318C-B740-AE62-32C183C5AA3C}" type="pres">
      <dgm:prSet presAssocID="{C457C216-B55F-48AB-990E-88E515C69F08}" presName="node" presStyleLbl="node1" presStyleIdx="1" presStyleCnt="5">
        <dgm:presLayoutVars>
          <dgm:bulletEnabled val="1"/>
        </dgm:presLayoutVars>
      </dgm:prSet>
      <dgm:spPr/>
    </dgm:pt>
    <dgm:pt modelId="{88DA5FC8-0910-8248-B2D6-134C25C21121}" type="pres">
      <dgm:prSet presAssocID="{B2DA4EE3-87EB-4B1B-AE55-77305493FED3}" presName="sibTrans" presStyleLbl="sibTrans2D1" presStyleIdx="1" presStyleCnt="4"/>
      <dgm:spPr/>
    </dgm:pt>
    <dgm:pt modelId="{044A09EA-2F61-E047-ABE2-65D0854EECDA}" type="pres">
      <dgm:prSet presAssocID="{B2DA4EE3-87EB-4B1B-AE55-77305493FED3}" presName="connectorText" presStyleLbl="sibTrans2D1" presStyleIdx="1" presStyleCnt="4"/>
      <dgm:spPr/>
    </dgm:pt>
    <dgm:pt modelId="{72E8F113-8B71-2242-95E9-226B13998FEE}" type="pres">
      <dgm:prSet presAssocID="{03B30A44-2966-4B26-9FFB-41D84BFA1386}" presName="node" presStyleLbl="node1" presStyleIdx="2" presStyleCnt="5">
        <dgm:presLayoutVars>
          <dgm:bulletEnabled val="1"/>
        </dgm:presLayoutVars>
      </dgm:prSet>
      <dgm:spPr/>
    </dgm:pt>
    <dgm:pt modelId="{B4E6AE8E-4E0D-8B4A-B7A8-97F3C2CA3375}" type="pres">
      <dgm:prSet presAssocID="{D386D383-AFED-4B3E-B76A-EFA98A80A1F2}" presName="sibTrans" presStyleLbl="sibTrans2D1" presStyleIdx="2" presStyleCnt="4"/>
      <dgm:spPr/>
    </dgm:pt>
    <dgm:pt modelId="{41A0B9CF-6358-7F48-9196-010BCBA28747}" type="pres">
      <dgm:prSet presAssocID="{D386D383-AFED-4B3E-B76A-EFA98A80A1F2}" presName="connectorText" presStyleLbl="sibTrans2D1" presStyleIdx="2" presStyleCnt="4"/>
      <dgm:spPr/>
    </dgm:pt>
    <dgm:pt modelId="{8E48162E-F4A8-0242-B8A7-E769FB23373C}" type="pres">
      <dgm:prSet presAssocID="{4C1B445C-9E62-4887-A08B-E3F28F128371}" presName="node" presStyleLbl="node1" presStyleIdx="3" presStyleCnt="5">
        <dgm:presLayoutVars>
          <dgm:bulletEnabled val="1"/>
        </dgm:presLayoutVars>
      </dgm:prSet>
      <dgm:spPr/>
    </dgm:pt>
    <dgm:pt modelId="{19763D17-402A-2E49-ABA9-9DE228EF9D03}" type="pres">
      <dgm:prSet presAssocID="{1049B0A4-5E57-49B3-96D7-8B5D72F8FF7D}" presName="sibTrans" presStyleLbl="sibTrans2D1" presStyleIdx="3" presStyleCnt="4"/>
      <dgm:spPr/>
    </dgm:pt>
    <dgm:pt modelId="{72BA8E3E-1931-1142-95F8-0BE58FF7C589}" type="pres">
      <dgm:prSet presAssocID="{1049B0A4-5E57-49B3-96D7-8B5D72F8FF7D}" presName="connectorText" presStyleLbl="sibTrans2D1" presStyleIdx="3" presStyleCnt="4"/>
      <dgm:spPr/>
    </dgm:pt>
    <dgm:pt modelId="{B054FD28-97DC-D247-BC87-B55DD26B8BCD}" type="pres">
      <dgm:prSet presAssocID="{FB9CDDC7-2B27-4A4E-B6EC-BEF27AADC508}" presName="node" presStyleLbl="node1" presStyleIdx="4" presStyleCnt="5">
        <dgm:presLayoutVars>
          <dgm:bulletEnabled val="1"/>
        </dgm:presLayoutVars>
      </dgm:prSet>
      <dgm:spPr/>
    </dgm:pt>
  </dgm:ptLst>
  <dgm:cxnLst>
    <dgm:cxn modelId="{7AFDC003-511B-4F7E-89D5-5B5CDB5067E8}" srcId="{3C8E544D-8B4F-4BE0-88E9-0C434D833C86}" destId="{98968B00-904D-413F-A0BD-E7BBE3CF28C0}" srcOrd="0" destOrd="0" parTransId="{BC775E10-A83B-4772-8717-F9E01FC9B521}" sibTransId="{14885556-5FCB-4502-9D92-6311E7484983}"/>
    <dgm:cxn modelId="{718D9A04-C0CC-754C-9E9B-63012D6BE527}" type="presOf" srcId="{1049B0A4-5E57-49B3-96D7-8B5D72F8FF7D}" destId="{19763D17-402A-2E49-ABA9-9DE228EF9D03}" srcOrd="0" destOrd="0" presId="urn:microsoft.com/office/officeart/2005/8/layout/process5"/>
    <dgm:cxn modelId="{1F749F11-95D3-2A4E-B3BE-74FD4ED2D6DD}" type="presOf" srcId="{14885556-5FCB-4502-9D92-6311E7484983}" destId="{88C3AF55-0FBB-E849-B6B3-21DCCD1F9AD3}" srcOrd="0" destOrd="0" presId="urn:microsoft.com/office/officeart/2005/8/layout/process5"/>
    <dgm:cxn modelId="{83843C19-0B42-5741-A3BD-4CB9ECAC854B}" type="presOf" srcId="{C457C216-B55F-48AB-990E-88E515C69F08}" destId="{EFADFEDE-318C-B740-AE62-32C183C5AA3C}" srcOrd="0" destOrd="0" presId="urn:microsoft.com/office/officeart/2005/8/layout/process5"/>
    <dgm:cxn modelId="{962DA71D-DBD3-0D43-AD32-4E5D50A99F06}" type="presOf" srcId="{D386D383-AFED-4B3E-B76A-EFA98A80A1F2}" destId="{B4E6AE8E-4E0D-8B4A-B7A8-97F3C2CA3375}" srcOrd="0" destOrd="0" presId="urn:microsoft.com/office/officeart/2005/8/layout/process5"/>
    <dgm:cxn modelId="{D14F6327-C298-0A44-A875-33194196EB3D}" type="presOf" srcId="{4C1B445C-9E62-4887-A08B-E3F28F128371}" destId="{8E48162E-F4A8-0242-B8A7-E769FB23373C}" srcOrd="0" destOrd="0" presId="urn:microsoft.com/office/officeart/2005/8/layout/process5"/>
    <dgm:cxn modelId="{368CF244-3C1A-4B11-92B0-44A965CB9122}" srcId="{3C8E544D-8B4F-4BE0-88E9-0C434D833C86}" destId="{FB9CDDC7-2B27-4A4E-B6EC-BEF27AADC508}" srcOrd="4" destOrd="0" parTransId="{DA298D45-CDB5-43EF-A7C0-6EB845E63824}" sibTransId="{0C90456D-BEA4-42C3-A836-ABB9642E0BEE}"/>
    <dgm:cxn modelId="{4A7B4088-566C-489A-A358-A3E4AC9522F0}" srcId="{3C8E544D-8B4F-4BE0-88E9-0C434D833C86}" destId="{C457C216-B55F-48AB-990E-88E515C69F08}" srcOrd="1" destOrd="0" parTransId="{CB7C6B4A-F2EF-4C38-A5A8-8A02083944B4}" sibTransId="{B2DA4EE3-87EB-4B1B-AE55-77305493FED3}"/>
    <dgm:cxn modelId="{AB5E618D-0A8B-0544-A279-E8D8C18DD237}" type="presOf" srcId="{03B30A44-2966-4B26-9FFB-41D84BFA1386}" destId="{72E8F113-8B71-2242-95E9-226B13998FEE}" srcOrd="0" destOrd="0" presId="urn:microsoft.com/office/officeart/2005/8/layout/process5"/>
    <dgm:cxn modelId="{B97D1590-2407-CB45-8246-5D0FA0885166}" type="presOf" srcId="{3C8E544D-8B4F-4BE0-88E9-0C434D833C86}" destId="{35567B18-7D69-384C-8CD4-4DD39AAA170F}" srcOrd="0" destOrd="0" presId="urn:microsoft.com/office/officeart/2005/8/layout/process5"/>
    <dgm:cxn modelId="{CB9DB4A5-2AE9-4E44-8C21-5F65AB269CEF}" type="presOf" srcId="{D386D383-AFED-4B3E-B76A-EFA98A80A1F2}" destId="{41A0B9CF-6358-7F48-9196-010BCBA28747}" srcOrd="1" destOrd="0" presId="urn:microsoft.com/office/officeart/2005/8/layout/process5"/>
    <dgm:cxn modelId="{FADA36A9-6B51-7E46-B5AC-00E61233A62F}" type="presOf" srcId="{1049B0A4-5E57-49B3-96D7-8B5D72F8FF7D}" destId="{72BA8E3E-1931-1142-95F8-0BE58FF7C589}" srcOrd="1" destOrd="0" presId="urn:microsoft.com/office/officeart/2005/8/layout/process5"/>
    <dgm:cxn modelId="{2C2C50B0-0B2E-E840-8E0C-DA4795D8987E}" type="presOf" srcId="{98968B00-904D-413F-A0BD-E7BBE3CF28C0}" destId="{11BFE26A-0402-8746-949F-EE9F5FCCDDA2}" srcOrd="0" destOrd="0" presId="urn:microsoft.com/office/officeart/2005/8/layout/process5"/>
    <dgm:cxn modelId="{54C259B4-1884-2245-860A-C15DA47B95B2}" type="presOf" srcId="{FB9CDDC7-2B27-4A4E-B6EC-BEF27AADC508}" destId="{B054FD28-97DC-D247-BC87-B55DD26B8BCD}" srcOrd="0" destOrd="0" presId="urn:microsoft.com/office/officeart/2005/8/layout/process5"/>
    <dgm:cxn modelId="{00E86BBB-04A8-704D-8697-E79771C8DBCB}" type="presOf" srcId="{B2DA4EE3-87EB-4B1B-AE55-77305493FED3}" destId="{044A09EA-2F61-E047-ABE2-65D0854EECDA}" srcOrd="1" destOrd="0" presId="urn:microsoft.com/office/officeart/2005/8/layout/process5"/>
    <dgm:cxn modelId="{44EE10CD-7FEA-384F-9ED5-A72E4F0D7958}" type="presOf" srcId="{14885556-5FCB-4502-9D92-6311E7484983}" destId="{A8897F17-E420-EE4F-859B-5843BC61188B}" srcOrd="1" destOrd="0" presId="urn:microsoft.com/office/officeart/2005/8/layout/process5"/>
    <dgm:cxn modelId="{576834E7-4D69-49F0-ADE8-17DFEBFA04EE}" srcId="{3C8E544D-8B4F-4BE0-88E9-0C434D833C86}" destId="{4C1B445C-9E62-4887-A08B-E3F28F128371}" srcOrd="3" destOrd="0" parTransId="{D2C3EE2B-8119-49A7-ADF5-F8E7624EFB7F}" sibTransId="{1049B0A4-5E57-49B3-96D7-8B5D72F8FF7D}"/>
    <dgm:cxn modelId="{B9BAF1EC-FCAC-4A7E-BDC9-553115DD1A5F}" srcId="{3C8E544D-8B4F-4BE0-88E9-0C434D833C86}" destId="{03B30A44-2966-4B26-9FFB-41D84BFA1386}" srcOrd="2" destOrd="0" parTransId="{EDFF37F8-3DA2-4564-868D-2A877FCAA634}" sibTransId="{D386D383-AFED-4B3E-B76A-EFA98A80A1F2}"/>
    <dgm:cxn modelId="{4AC0AAFF-8E45-0D46-ADFC-C9A53D7A2272}" type="presOf" srcId="{B2DA4EE3-87EB-4B1B-AE55-77305493FED3}" destId="{88DA5FC8-0910-8248-B2D6-134C25C21121}" srcOrd="0" destOrd="0" presId="urn:microsoft.com/office/officeart/2005/8/layout/process5"/>
    <dgm:cxn modelId="{F2054F40-5CA1-BE41-A8E7-CE1131B01268}" type="presParOf" srcId="{35567B18-7D69-384C-8CD4-4DD39AAA170F}" destId="{11BFE26A-0402-8746-949F-EE9F5FCCDDA2}" srcOrd="0" destOrd="0" presId="urn:microsoft.com/office/officeart/2005/8/layout/process5"/>
    <dgm:cxn modelId="{2E7112D1-1BA7-664B-BAAC-D22D3304332F}" type="presParOf" srcId="{35567B18-7D69-384C-8CD4-4DD39AAA170F}" destId="{88C3AF55-0FBB-E849-B6B3-21DCCD1F9AD3}" srcOrd="1" destOrd="0" presId="urn:microsoft.com/office/officeart/2005/8/layout/process5"/>
    <dgm:cxn modelId="{97557897-C14D-9140-B257-5C1E01E5C815}" type="presParOf" srcId="{88C3AF55-0FBB-E849-B6B3-21DCCD1F9AD3}" destId="{A8897F17-E420-EE4F-859B-5843BC61188B}" srcOrd="0" destOrd="0" presId="urn:microsoft.com/office/officeart/2005/8/layout/process5"/>
    <dgm:cxn modelId="{4403736E-21BF-3042-A725-040F283FBB89}" type="presParOf" srcId="{35567B18-7D69-384C-8CD4-4DD39AAA170F}" destId="{EFADFEDE-318C-B740-AE62-32C183C5AA3C}" srcOrd="2" destOrd="0" presId="urn:microsoft.com/office/officeart/2005/8/layout/process5"/>
    <dgm:cxn modelId="{50944A00-223A-1142-B5CF-531FC5751A86}" type="presParOf" srcId="{35567B18-7D69-384C-8CD4-4DD39AAA170F}" destId="{88DA5FC8-0910-8248-B2D6-134C25C21121}" srcOrd="3" destOrd="0" presId="urn:microsoft.com/office/officeart/2005/8/layout/process5"/>
    <dgm:cxn modelId="{7E882B3E-CC88-CA4B-899F-41CD66DB8C99}" type="presParOf" srcId="{88DA5FC8-0910-8248-B2D6-134C25C21121}" destId="{044A09EA-2F61-E047-ABE2-65D0854EECDA}" srcOrd="0" destOrd="0" presId="urn:microsoft.com/office/officeart/2005/8/layout/process5"/>
    <dgm:cxn modelId="{DE5AF28D-C69F-4A49-B58E-F1EA4E7E47E7}" type="presParOf" srcId="{35567B18-7D69-384C-8CD4-4DD39AAA170F}" destId="{72E8F113-8B71-2242-95E9-226B13998FEE}" srcOrd="4" destOrd="0" presId="urn:microsoft.com/office/officeart/2005/8/layout/process5"/>
    <dgm:cxn modelId="{A7598483-0E55-0047-BAA8-AAC4B7177026}" type="presParOf" srcId="{35567B18-7D69-384C-8CD4-4DD39AAA170F}" destId="{B4E6AE8E-4E0D-8B4A-B7A8-97F3C2CA3375}" srcOrd="5" destOrd="0" presId="urn:microsoft.com/office/officeart/2005/8/layout/process5"/>
    <dgm:cxn modelId="{3C13A6E8-65A5-7144-AF4B-4E72954A6E39}" type="presParOf" srcId="{B4E6AE8E-4E0D-8B4A-B7A8-97F3C2CA3375}" destId="{41A0B9CF-6358-7F48-9196-010BCBA28747}" srcOrd="0" destOrd="0" presId="urn:microsoft.com/office/officeart/2005/8/layout/process5"/>
    <dgm:cxn modelId="{DD740450-E218-CB43-9DBF-01202750E86C}" type="presParOf" srcId="{35567B18-7D69-384C-8CD4-4DD39AAA170F}" destId="{8E48162E-F4A8-0242-B8A7-E769FB23373C}" srcOrd="6" destOrd="0" presId="urn:microsoft.com/office/officeart/2005/8/layout/process5"/>
    <dgm:cxn modelId="{74F546DC-59C1-604F-8CCC-4EB8B17DB31A}" type="presParOf" srcId="{35567B18-7D69-384C-8CD4-4DD39AAA170F}" destId="{19763D17-402A-2E49-ABA9-9DE228EF9D03}" srcOrd="7" destOrd="0" presId="urn:microsoft.com/office/officeart/2005/8/layout/process5"/>
    <dgm:cxn modelId="{499EBD5E-43C2-E248-BCEF-62F53B7BCD5A}" type="presParOf" srcId="{19763D17-402A-2E49-ABA9-9DE228EF9D03}" destId="{72BA8E3E-1931-1142-95F8-0BE58FF7C589}" srcOrd="0" destOrd="0" presId="urn:microsoft.com/office/officeart/2005/8/layout/process5"/>
    <dgm:cxn modelId="{DDC00005-353E-894A-8B2B-2EDC929DA6FE}" type="presParOf" srcId="{35567B18-7D69-384C-8CD4-4DD39AAA170F}" destId="{B054FD28-97DC-D247-BC87-B55DD26B8BCD}" srcOrd="8"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6EBD530-DFC8-44BA-9B34-1CA9938BC978}" type="doc">
      <dgm:prSet loTypeId="urn:microsoft.com/office/officeart/2008/layout/LinedList" loCatId="list" qsTypeId="urn:microsoft.com/office/officeart/2005/8/quickstyle/simple2" qsCatId="simple" csTypeId="urn:microsoft.com/office/officeart/2005/8/colors/colorful2" csCatId="colorful"/>
      <dgm:spPr/>
      <dgm:t>
        <a:bodyPr/>
        <a:lstStyle/>
        <a:p>
          <a:endParaRPr lang="en-US"/>
        </a:p>
      </dgm:t>
    </dgm:pt>
    <dgm:pt modelId="{C41614C4-F83C-4014-A750-0183A2FEB64F}">
      <dgm:prSet/>
      <dgm:spPr/>
      <dgm:t>
        <a:bodyPr/>
        <a:lstStyle/>
        <a:p>
          <a:r>
            <a:rPr lang="en-US"/>
            <a:t>What is the extent of a librarians’ responsibility?</a:t>
          </a:r>
        </a:p>
      </dgm:t>
    </dgm:pt>
    <dgm:pt modelId="{C1488504-83C0-439B-B00E-0D58B336ABC6}" type="parTrans" cxnId="{F3917AA3-6F7D-4DD6-A891-26363397CC4D}">
      <dgm:prSet/>
      <dgm:spPr/>
      <dgm:t>
        <a:bodyPr/>
        <a:lstStyle/>
        <a:p>
          <a:endParaRPr lang="en-US"/>
        </a:p>
      </dgm:t>
    </dgm:pt>
    <dgm:pt modelId="{746D9FFB-AE66-4C91-856A-83AB1736BB90}" type="sibTrans" cxnId="{F3917AA3-6F7D-4DD6-A891-26363397CC4D}">
      <dgm:prSet/>
      <dgm:spPr/>
      <dgm:t>
        <a:bodyPr/>
        <a:lstStyle/>
        <a:p>
          <a:endParaRPr lang="en-US"/>
        </a:p>
      </dgm:t>
    </dgm:pt>
    <dgm:pt modelId="{9DAA347F-AEC6-46B7-9D17-48FF267D8BCE}">
      <dgm:prSet/>
      <dgm:spPr/>
      <dgm:t>
        <a:bodyPr/>
        <a:lstStyle/>
        <a:p>
          <a:r>
            <a:rPr lang="en-US"/>
            <a:t>How should librarians accept this role?</a:t>
          </a:r>
        </a:p>
      </dgm:t>
    </dgm:pt>
    <dgm:pt modelId="{BE3364F2-348A-4126-9745-B18ADFC8D9B2}" type="parTrans" cxnId="{DBB04AF4-0EB0-4E9C-9BC8-D91C450E46BC}">
      <dgm:prSet/>
      <dgm:spPr/>
      <dgm:t>
        <a:bodyPr/>
        <a:lstStyle/>
        <a:p>
          <a:endParaRPr lang="en-US"/>
        </a:p>
      </dgm:t>
    </dgm:pt>
    <dgm:pt modelId="{9074E107-520A-4034-B2A1-631873FABF21}" type="sibTrans" cxnId="{DBB04AF4-0EB0-4E9C-9BC8-D91C450E46BC}">
      <dgm:prSet/>
      <dgm:spPr/>
      <dgm:t>
        <a:bodyPr/>
        <a:lstStyle/>
        <a:p>
          <a:endParaRPr lang="en-US"/>
        </a:p>
      </dgm:t>
    </dgm:pt>
    <dgm:pt modelId="{5C83F1B7-F65B-439E-84E7-F18160A560E1}">
      <dgm:prSet/>
      <dgm:spPr/>
      <dgm:t>
        <a:bodyPr/>
        <a:lstStyle/>
        <a:p>
          <a:r>
            <a:rPr lang="en-US"/>
            <a:t>Can a Filipino public librarian practice civic librarianship?</a:t>
          </a:r>
        </a:p>
      </dgm:t>
    </dgm:pt>
    <dgm:pt modelId="{C6A6AF81-2430-451E-9559-E23598C3173A}" type="parTrans" cxnId="{A9B1C490-8714-4ECB-B697-36536742F876}">
      <dgm:prSet/>
      <dgm:spPr/>
      <dgm:t>
        <a:bodyPr/>
        <a:lstStyle/>
        <a:p>
          <a:endParaRPr lang="en-US"/>
        </a:p>
      </dgm:t>
    </dgm:pt>
    <dgm:pt modelId="{5336662B-8DB8-4B47-925C-92C9F3EBFD21}" type="sibTrans" cxnId="{A9B1C490-8714-4ECB-B697-36536742F876}">
      <dgm:prSet/>
      <dgm:spPr/>
      <dgm:t>
        <a:bodyPr/>
        <a:lstStyle/>
        <a:p>
          <a:endParaRPr lang="en-US"/>
        </a:p>
      </dgm:t>
    </dgm:pt>
    <dgm:pt modelId="{9B337C9E-1F35-DE45-BAA1-8FBA95EA75C2}" type="pres">
      <dgm:prSet presAssocID="{16EBD530-DFC8-44BA-9B34-1CA9938BC978}" presName="vert0" presStyleCnt="0">
        <dgm:presLayoutVars>
          <dgm:dir/>
          <dgm:animOne val="branch"/>
          <dgm:animLvl val="lvl"/>
        </dgm:presLayoutVars>
      </dgm:prSet>
      <dgm:spPr/>
    </dgm:pt>
    <dgm:pt modelId="{FACE4004-73DA-C741-8931-AE86472E8CF9}" type="pres">
      <dgm:prSet presAssocID="{C41614C4-F83C-4014-A750-0183A2FEB64F}" presName="thickLine" presStyleLbl="alignNode1" presStyleIdx="0" presStyleCnt="3"/>
      <dgm:spPr/>
    </dgm:pt>
    <dgm:pt modelId="{41B01933-3B9E-A94F-A563-4C8EFA166F11}" type="pres">
      <dgm:prSet presAssocID="{C41614C4-F83C-4014-A750-0183A2FEB64F}" presName="horz1" presStyleCnt="0"/>
      <dgm:spPr/>
    </dgm:pt>
    <dgm:pt modelId="{6119A446-0892-934C-839A-A4E4292E4015}" type="pres">
      <dgm:prSet presAssocID="{C41614C4-F83C-4014-A750-0183A2FEB64F}" presName="tx1" presStyleLbl="revTx" presStyleIdx="0" presStyleCnt="3"/>
      <dgm:spPr/>
    </dgm:pt>
    <dgm:pt modelId="{B775BC1C-3B09-EE4F-AA52-4646027A0393}" type="pres">
      <dgm:prSet presAssocID="{C41614C4-F83C-4014-A750-0183A2FEB64F}" presName="vert1" presStyleCnt="0"/>
      <dgm:spPr/>
    </dgm:pt>
    <dgm:pt modelId="{A2FA98C9-C44E-6E40-A1C6-2BBF7CCA251B}" type="pres">
      <dgm:prSet presAssocID="{9DAA347F-AEC6-46B7-9D17-48FF267D8BCE}" presName="thickLine" presStyleLbl="alignNode1" presStyleIdx="1" presStyleCnt="3"/>
      <dgm:spPr/>
    </dgm:pt>
    <dgm:pt modelId="{5D3EB007-DCB7-5743-8BFE-5C0A3C9991D4}" type="pres">
      <dgm:prSet presAssocID="{9DAA347F-AEC6-46B7-9D17-48FF267D8BCE}" presName="horz1" presStyleCnt="0"/>
      <dgm:spPr/>
    </dgm:pt>
    <dgm:pt modelId="{4CA500E8-C1B0-A645-98BC-1BC9E850F1AF}" type="pres">
      <dgm:prSet presAssocID="{9DAA347F-AEC6-46B7-9D17-48FF267D8BCE}" presName="tx1" presStyleLbl="revTx" presStyleIdx="1" presStyleCnt="3"/>
      <dgm:spPr/>
    </dgm:pt>
    <dgm:pt modelId="{D47BA978-F3AA-DA4F-904A-3D6046C9BC05}" type="pres">
      <dgm:prSet presAssocID="{9DAA347F-AEC6-46B7-9D17-48FF267D8BCE}" presName="vert1" presStyleCnt="0"/>
      <dgm:spPr/>
    </dgm:pt>
    <dgm:pt modelId="{3099AE6E-D8DD-8D4B-A6E4-C3D36591A1BA}" type="pres">
      <dgm:prSet presAssocID="{5C83F1B7-F65B-439E-84E7-F18160A560E1}" presName="thickLine" presStyleLbl="alignNode1" presStyleIdx="2" presStyleCnt="3"/>
      <dgm:spPr/>
    </dgm:pt>
    <dgm:pt modelId="{B4B7EC32-B06F-1543-8332-2D7FDE9CFE83}" type="pres">
      <dgm:prSet presAssocID="{5C83F1B7-F65B-439E-84E7-F18160A560E1}" presName="horz1" presStyleCnt="0"/>
      <dgm:spPr/>
    </dgm:pt>
    <dgm:pt modelId="{FC9B1C9D-6132-D944-B6A1-797B897FABCD}" type="pres">
      <dgm:prSet presAssocID="{5C83F1B7-F65B-439E-84E7-F18160A560E1}" presName="tx1" presStyleLbl="revTx" presStyleIdx="2" presStyleCnt="3"/>
      <dgm:spPr/>
    </dgm:pt>
    <dgm:pt modelId="{23C4B767-935D-B648-B225-065FD6D2A7F4}" type="pres">
      <dgm:prSet presAssocID="{5C83F1B7-F65B-439E-84E7-F18160A560E1}" presName="vert1" presStyleCnt="0"/>
      <dgm:spPr/>
    </dgm:pt>
  </dgm:ptLst>
  <dgm:cxnLst>
    <dgm:cxn modelId="{D4A8365B-F14D-6441-8960-1A0A79B868E5}" type="presOf" srcId="{C41614C4-F83C-4014-A750-0183A2FEB64F}" destId="{6119A446-0892-934C-839A-A4E4292E4015}" srcOrd="0" destOrd="0" presId="urn:microsoft.com/office/officeart/2008/layout/LinedList"/>
    <dgm:cxn modelId="{4BC6BC5E-4FFE-9348-A77B-2023E755F230}" type="presOf" srcId="{16EBD530-DFC8-44BA-9B34-1CA9938BC978}" destId="{9B337C9E-1F35-DE45-BAA1-8FBA95EA75C2}" srcOrd="0" destOrd="0" presId="urn:microsoft.com/office/officeart/2008/layout/LinedList"/>
    <dgm:cxn modelId="{A9B1C490-8714-4ECB-B697-36536742F876}" srcId="{16EBD530-DFC8-44BA-9B34-1CA9938BC978}" destId="{5C83F1B7-F65B-439E-84E7-F18160A560E1}" srcOrd="2" destOrd="0" parTransId="{C6A6AF81-2430-451E-9559-E23598C3173A}" sibTransId="{5336662B-8DB8-4B47-925C-92C9F3EBFD21}"/>
    <dgm:cxn modelId="{F3917AA3-6F7D-4DD6-A891-26363397CC4D}" srcId="{16EBD530-DFC8-44BA-9B34-1CA9938BC978}" destId="{C41614C4-F83C-4014-A750-0183A2FEB64F}" srcOrd="0" destOrd="0" parTransId="{C1488504-83C0-439B-B00E-0D58B336ABC6}" sibTransId="{746D9FFB-AE66-4C91-856A-83AB1736BB90}"/>
    <dgm:cxn modelId="{DD874EC7-6CBA-D541-9DE2-1CC13028A83E}" type="presOf" srcId="{9DAA347F-AEC6-46B7-9D17-48FF267D8BCE}" destId="{4CA500E8-C1B0-A645-98BC-1BC9E850F1AF}" srcOrd="0" destOrd="0" presId="urn:microsoft.com/office/officeart/2008/layout/LinedList"/>
    <dgm:cxn modelId="{6CFCECDA-A0A6-EB4A-AB71-85FE9CBBDB05}" type="presOf" srcId="{5C83F1B7-F65B-439E-84E7-F18160A560E1}" destId="{FC9B1C9D-6132-D944-B6A1-797B897FABCD}" srcOrd="0" destOrd="0" presId="urn:microsoft.com/office/officeart/2008/layout/LinedList"/>
    <dgm:cxn modelId="{DBB04AF4-0EB0-4E9C-9BC8-D91C450E46BC}" srcId="{16EBD530-DFC8-44BA-9B34-1CA9938BC978}" destId="{9DAA347F-AEC6-46B7-9D17-48FF267D8BCE}" srcOrd="1" destOrd="0" parTransId="{BE3364F2-348A-4126-9745-B18ADFC8D9B2}" sibTransId="{9074E107-520A-4034-B2A1-631873FABF21}"/>
    <dgm:cxn modelId="{730B27C7-93F5-FE42-80BB-72679B80116A}" type="presParOf" srcId="{9B337C9E-1F35-DE45-BAA1-8FBA95EA75C2}" destId="{FACE4004-73DA-C741-8931-AE86472E8CF9}" srcOrd="0" destOrd="0" presId="urn:microsoft.com/office/officeart/2008/layout/LinedList"/>
    <dgm:cxn modelId="{0BADBC05-1C28-F349-9B4B-57003AB2C4C0}" type="presParOf" srcId="{9B337C9E-1F35-DE45-BAA1-8FBA95EA75C2}" destId="{41B01933-3B9E-A94F-A563-4C8EFA166F11}" srcOrd="1" destOrd="0" presId="urn:microsoft.com/office/officeart/2008/layout/LinedList"/>
    <dgm:cxn modelId="{B75ED445-FC9F-7B41-87E7-F18F2E4D6CD7}" type="presParOf" srcId="{41B01933-3B9E-A94F-A563-4C8EFA166F11}" destId="{6119A446-0892-934C-839A-A4E4292E4015}" srcOrd="0" destOrd="0" presId="urn:microsoft.com/office/officeart/2008/layout/LinedList"/>
    <dgm:cxn modelId="{23D4F54F-7D45-5D49-8813-EB0E72A82B58}" type="presParOf" srcId="{41B01933-3B9E-A94F-A563-4C8EFA166F11}" destId="{B775BC1C-3B09-EE4F-AA52-4646027A0393}" srcOrd="1" destOrd="0" presId="urn:microsoft.com/office/officeart/2008/layout/LinedList"/>
    <dgm:cxn modelId="{EAD3669C-DE88-854A-9B51-8F749B801D4F}" type="presParOf" srcId="{9B337C9E-1F35-DE45-BAA1-8FBA95EA75C2}" destId="{A2FA98C9-C44E-6E40-A1C6-2BBF7CCA251B}" srcOrd="2" destOrd="0" presId="urn:microsoft.com/office/officeart/2008/layout/LinedList"/>
    <dgm:cxn modelId="{7AFDD940-E195-7D4D-86A1-73E3A190921F}" type="presParOf" srcId="{9B337C9E-1F35-DE45-BAA1-8FBA95EA75C2}" destId="{5D3EB007-DCB7-5743-8BFE-5C0A3C9991D4}" srcOrd="3" destOrd="0" presId="urn:microsoft.com/office/officeart/2008/layout/LinedList"/>
    <dgm:cxn modelId="{54051346-DE63-E140-BB0E-C262E6AA1BCC}" type="presParOf" srcId="{5D3EB007-DCB7-5743-8BFE-5C0A3C9991D4}" destId="{4CA500E8-C1B0-A645-98BC-1BC9E850F1AF}" srcOrd="0" destOrd="0" presId="urn:microsoft.com/office/officeart/2008/layout/LinedList"/>
    <dgm:cxn modelId="{D6AA3E7F-ED1E-A941-AC75-34923AB58579}" type="presParOf" srcId="{5D3EB007-DCB7-5743-8BFE-5C0A3C9991D4}" destId="{D47BA978-F3AA-DA4F-904A-3D6046C9BC05}" srcOrd="1" destOrd="0" presId="urn:microsoft.com/office/officeart/2008/layout/LinedList"/>
    <dgm:cxn modelId="{181A317D-F9E0-9645-AB10-5FCD35AABC94}" type="presParOf" srcId="{9B337C9E-1F35-DE45-BAA1-8FBA95EA75C2}" destId="{3099AE6E-D8DD-8D4B-A6E4-C3D36591A1BA}" srcOrd="4" destOrd="0" presId="urn:microsoft.com/office/officeart/2008/layout/LinedList"/>
    <dgm:cxn modelId="{76CF6B7D-5D50-154B-8752-14A42C245907}" type="presParOf" srcId="{9B337C9E-1F35-DE45-BAA1-8FBA95EA75C2}" destId="{B4B7EC32-B06F-1543-8332-2D7FDE9CFE83}" srcOrd="5" destOrd="0" presId="urn:microsoft.com/office/officeart/2008/layout/LinedList"/>
    <dgm:cxn modelId="{114E8D8F-C137-ED4B-A18A-AFE346E290A5}" type="presParOf" srcId="{B4B7EC32-B06F-1543-8332-2D7FDE9CFE83}" destId="{FC9B1C9D-6132-D944-B6A1-797B897FABCD}" srcOrd="0" destOrd="0" presId="urn:microsoft.com/office/officeart/2008/layout/LinedList"/>
    <dgm:cxn modelId="{4AA6DBD8-A2C4-3A4F-93F4-3B9FAEEBE3CB}" type="presParOf" srcId="{B4B7EC32-B06F-1543-8332-2D7FDE9CFE83}" destId="{23C4B767-935D-B648-B225-065FD6D2A7F4}"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C594E0-C39F-440A-9DB7-64C3611DB7FC}">
      <dsp:nvSpPr>
        <dsp:cNvPr id="0" name=""/>
        <dsp:cNvSpPr/>
      </dsp:nvSpPr>
      <dsp:spPr>
        <a:xfrm>
          <a:off x="341781" y="1130473"/>
          <a:ext cx="1062615" cy="106261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84CE96-FA05-4A65-A37C-1E0A22107A42}">
      <dsp:nvSpPr>
        <dsp:cNvPr id="0" name=""/>
        <dsp:cNvSpPr/>
      </dsp:nvSpPr>
      <dsp:spPr>
        <a:xfrm>
          <a:off x="568240" y="1356932"/>
          <a:ext cx="609697" cy="60969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859C702-6DF0-443C-ACD2-47844BE86F71}">
      <dsp:nvSpPr>
        <dsp:cNvPr id="0" name=""/>
        <dsp:cNvSpPr/>
      </dsp:nvSpPr>
      <dsp:spPr>
        <a:xfrm>
          <a:off x="2092" y="2524067"/>
          <a:ext cx="1741992" cy="69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defRPr cap="all"/>
          </a:pPr>
          <a:r>
            <a:rPr lang="en-US" sz="1600" kern="1200" dirty="0"/>
            <a:t>Lack of civic skills among librarians</a:t>
          </a:r>
        </a:p>
      </dsp:txBody>
      <dsp:txXfrm>
        <a:off x="2092" y="2524067"/>
        <a:ext cx="1741992" cy="696796"/>
      </dsp:txXfrm>
    </dsp:sp>
    <dsp:sp modelId="{0395140E-FFE4-400C-BED1-CB19C246DFAC}">
      <dsp:nvSpPr>
        <dsp:cNvPr id="0" name=""/>
        <dsp:cNvSpPr/>
      </dsp:nvSpPr>
      <dsp:spPr>
        <a:xfrm>
          <a:off x="2388621" y="1130473"/>
          <a:ext cx="1062615" cy="106261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065D97-A22B-496C-9B1D-B0AB7B3CA534}">
      <dsp:nvSpPr>
        <dsp:cNvPr id="0" name=""/>
        <dsp:cNvSpPr/>
      </dsp:nvSpPr>
      <dsp:spPr>
        <a:xfrm>
          <a:off x="2615080" y="1356932"/>
          <a:ext cx="609697" cy="60969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8BA7855-C05F-4751-889B-DE70167BB8A0}">
      <dsp:nvSpPr>
        <dsp:cNvPr id="0" name=""/>
        <dsp:cNvSpPr/>
      </dsp:nvSpPr>
      <dsp:spPr>
        <a:xfrm>
          <a:off x="2048933" y="2524067"/>
          <a:ext cx="1741992" cy="69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defRPr cap="all"/>
          </a:pPr>
          <a:r>
            <a:rPr lang="en-US" sz="1600" kern="1200" dirty="0"/>
            <a:t>Professional challenges </a:t>
          </a:r>
        </a:p>
      </dsp:txBody>
      <dsp:txXfrm>
        <a:off x="2048933" y="2524067"/>
        <a:ext cx="1741992" cy="696796"/>
      </dsp:txXfrm>
    </dsp:sp>
    <dsp:sp modelId="{2015FCC3-4BB9-4682-9B06-79957D8BB7E7}">
      <dsp:nvSpPr>
        <dsp:cNvPr id="0" name=""/>
        <dsp:cNvSpPr/>
      </dsp:nvSpPr>
      <dsp:spPr>
        <a:xfrm>
          <a:off x="4435462" y="1130473"/>
          <a:ext cx="1062615" cy="106261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6DAAFA-0DD3-4771-839D-6133CB1DEF83}">
      <dsp:nvSpPr>
        <dsp:cNvPr id="0" name=""/>
        <dsp:cNvSpPr/>
      </dsp:nvSpPr>
      <dsp:spPr>
        <a:xfrm>
          <a:off x="4661921" y="1356932"/>
          <a:ext cx="609697" cy="60969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3609177-478C-42B1-9CF4-EB26F33488D9}">
      <dsp:nvSpPr>
        <dsp:cNvPr id="0" name=""/>
        <dsp:cNvSpPr/>
      </dsp:nvSpPr>
      <dsp:spPr>
        <a:xfrm>
          <a:off x="4095774" y="2524067"/>
          <a:ext cx="1741992" cy="69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defRPr cap="all"/>
          </a:pPr>
          <a:r>
            <a:rPr lang="en-US" sz="1600" kern="1200" dirty="0"/>
            <a:t>Political perception</a:t>
          </a:r>
        </a:p>
      </dsp:txBody>
      <dsp:txXfrm>
        <a:off x="4095774" y="2524067"/>
        <a:ext cx="1741992" cy="696796"/>
      </dsp:txXfrm>
    </dsp:sp>
    <dsp:sp modelId="{267FC7F1-C039-45F3-BD8C-311B6B18EA4D}">
      <dsp:nvSpPr>
        <dsp:cNvPr id="0" name=""/>
        <dsp:cNvSpPr/>
      </dsp:nvSpPr>
      <dsp:spPr>
        <a:xfrm>
          <a:off x="6482303" y="1130473"/>
          <a:ext cx="1062615" cy="106261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91EDBF-9819-4474-AEEF-2CD11FC4F534}">
      <dsp:nvSpPr>
        <dsp:cNvPr id="0" name=""/>
        <dsp:cNvSpPr/>
      </dsp:nvSpPr>
      <dsp:spPr>
        <a:xfrm>
          <a:off x="6708762" y="1356932"/>
          <a:ext cx="609697" cy="60969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B152148-513E-410E-AC89-453B4DE9E005}">
      <dsp:nvSpPr>
        <dsp:cNvPr id="0" name=""/>
        <dsp:cNvSpPr/>
      </dsp:nvSpPr>
      <dsp:spPr>
        <a:xfrm>
          <a:off x="6142615" y="2524067"/>
          <a:ext cx="1741992" cy="69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defRPr cap="all"/>
          </a:pPr>
          <a:r>
            <a:rPr lang="en-US" sz="1600" kern="1200" dirty="0"/>
            <a:t>Scope creep </a:t>
          </a:r>
        </a:p>
      </dsp:txBody>
      <dsp:txXfrm>
        <a:off x="6142615" y="2524067"/>
        <a:ext cx="1741992" cy="69679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D59CD2-2121-4D5D-A534-6234A2FBD7E1}">
      <dsp:nvSpPr>
        <dsp:cNvPr id="0" name=""/>
        <dsp:cNvSpPr/>
      </dsp:nvSpPr>
      <dsp:spPr>
        <a:xfrm>
          <a:off x="0" y="531"/>
          <a:ext cx="7886700" cy="12447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070A744-A4EF-4C49-A7EF-FFE8B2624141}">
      <dsp:nvSpPr>
        <dsp:cNvPr id="0" name=""/>
        <dsp:cNvSpPr/>
      </dsp:nvSpPr>
      <dsp:spPr>
        <a:xfrm>
          <a:off x="376522" y="280590"/>
          <a:ext cx="684586" cy="6845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1D0D845-17BF-460F-8FBB-A505F0C76F19}">
      <dsp:nvSpPr>
        <dsp:cNvPr id="0" name=""/>
        <dsp:cNvSpPr/>
      </dsp:nvSpPr>
      <dsp:spPr>
        <a:xfrm>
          <a:off x="1437631" y="531"/>
          <a:ext cx="64490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755650">
            <a:lnSpc>
              <a:spcPct val="90000"/>
            </a:lnSpc>
            <a:spcBef>
              <a:spcPct val="0"/>
            </a:spcBef>
            <a:spcAft>
              <a:spcPct val="35000"/>
            </a:spcAft>
            <a:buNone/>
          </a:pPr>
          <a:r>
            <a:rPr lang="en-GB" sz="1700" kern="1200"/>
            <a:t>Discourse analysis investigates the process by which individuals create and shape reality through the attribution of meanings (Jager &amp; Maier, 2016). </a:t>
          </a:r>
          <a:endParaRPr lang="en-US" sz="1700" kern="1200"/>
        </a:p>
      </dsp:txBody>
      <dsp:txXfrm>
        <a:off x="1437631" y="531"/>
        <a:ext cx="6449068" cy="1244702"/>
      </dsp:txXfrm>
    </dsp:sp>
    <dsp:sp modelId="{06FAD8E4-2FDB-4E3D-B5E2-096E812B3BB6}">
      <dsp:nvSpPr>
        <dsp:cNvPr id="0" name=""/>
        <dsp:cNvSpPr/>
      </dsp:nvSpPr>
      <dsp:spPr>
        <a:xfrm>
          <a:off x="0" y="1556410"/>
          <a:ext cx="7886700" cy="12447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AEF85B-C71A-48EB-A55D-B115D7622E2A}">
      <dsp:nvSpPr>
        <dsp:cNvPr id="0" name=""/>
        <dsp:cNvSpPr/>
      </dsp:nvSpPr>
      <dsp:spPr>
        <a:xfrm>
          <a:off x="376522" y="1836468"/>
          <a:ext cx="684586" cy="6845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B924F49-2EE4-4E24-B2BF-AD7C87103A92}">
      <dsp:nvSpPr>
        <dsp:cNvPr id="0" name=""/>
        <dsp:cNvSpPr/>
      </dsp:nvSpPr>
      <dsp:spPr>
        <a:xfrm>
          <a:off x="1437631" y="1556410"/>
          <a:ext cx="64490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755650">
            <a:lnSpc>
              <a:spcPct val="90000"/>
            </a:lnSpc>
            <a:spcBef>
              <a:spcPct val="0"/>
            </a:spcBef>
            <a:spcAft>
              <a:spcPct val="35000"/>
            </a:spcAft>
            <a:buNone/>
          </a:pPr>
          <a:r>
            <a:rPr lang="en-GB" sz="1700" kern="1200"/>
            <a:t>Discourse analysis is an approach embraced in LIS because it is a multidisciplinary method where the object of analysis comes from the serious speech acts of community experts where the context of speech distinguishes truth and falsity (Frohmann, 1994).</a:t>
          </a:r>
          <a:endParaRPr lang="en-US" sz="1700" kern="1200"/>
        </a:p>
      </dsp:txBody>
      <dsp:txXfrm>
        <a:off x="1437631" y="1556410"/>
        <a:ext cx="6449068" cy="1244702"/>
      </dsp:txXfrm>
    </dsp:sp>
    <dsp:sp modelId="{787D4408-DB2A-4DB6-9135-254E4C50DB60}">
      <dsp:nvSpPr>
        <dsp:cNvPr id="0" name=""/>
        <dsp:cNvSpPr/>
      </dsp:nvSpPr>
      <dsp:spPr>
        <a:xfrm>
          <a:off x="0" y="3112289"/>
          <a:ext cx="7886700" cy="12447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F514D9-8377-4496-AA93-3B0BC17E254D}">
      <dsp:nvSpPr>
        <dsp:cNvPr id="0" name=""/>
        <dsp:cNvSpPr/>
      </dsp:nvSpPr>
      <dsp:spPr>
        <a:xfrm>
          <a:off x="376522" y="3392347"/>
          <a:ext cx="684586" cy="68458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C967D38-E597-45E1-ACE3-05A45602C5B0}">
      <dsp:nvSpPr>
        <dsp:cNvPr id="0" name=""/>
        <dsp:cNvSpPr/>
      </dsp:nvSpPr>
      <dsp:spPr>
        <a:xfrm>
          <a:off x="1437631" y="3112289"/>
          <a:ext cx="64490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755650">
            <a:lnSpc>
              <a:spcPct val="90000"/>
            </a:lnSpc>
            <a:spcBef>
              <a:spcPct val="0"/>
            </a:spcBef>
            <a:spcAft>
              <a:spcPct val="35000"/>
            </a:spcAft>
            <a:buNone/>
          </a:pPr>
          <a:r>
            <a:rPr lang="en-GB" sz="1700" kern="1200"/>
            <a:t>Buschmann (2007) thinks that the work of Foucault as adopted in LIS needs more reflection to reach a critical-theoretical LIS. </a:t>
          </a:r>
          <a:endParaRPr lang="en-US" sz="1700" kern="1200"/>
        </a:p>
      </dsp:txBody>
      <dsp:txXfrm>
        <a:off x="1437631" y="3112289"/>
        <a:ext cx="6449068" cy="12447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BFE26A-0402-8746-949F-EE9F5FCCDDA2}">
      <dsp:nvSpPr>
        <dsp:cNvPr id="0" name=""/>
        <dsp:cNvSpPr/>
      </dsp:nvSpPr>
      <dsp:spPr>
        <a:xfrm>
          <a:off x="1201535" y="3734"/>
          <a:ext cx="1853147" cy="1111888"/>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Pilot study considered public librarians from one of the multi-awarded public library in the Philippines.</a:t>
          </a:r>
        </a:p>
      </dsp:txBody>
      <dsp:txXfrm>
        <a:off x="1234101" y="36300"/>
        <a:ext cx="1788015" cy="1046756"/>
      </dsp:txXfrm>
    </dsp:sp>
    <dsp:sp modelId="{88C3AF55-0FBB-E849-B6B3-21DCCD1F9AD3}">
      <dsp:nvSpPr>
        <dsp:cNvPr id="0" name=""/>
        <dsp:cNvSpPr/>
      </dsp:nvSpPr>
      <dsp:spPr>
        <a:xfrm>
          <a:off x="3217759" y="329888"/>
          <a:ext cx="392867" cy="45958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3217759" y="421804"/>
        <a:ext cx="275007" cy="275748"/>
      </dsp:txXfrm>
    </dsp:sp>
    <dsp:sp modelId="{EFADFEDE-318C-B740-AE62-32C183C5AA3C}">
      <dsp:nvSpPr>
        <dsp:cNvPr id="0" name=""/>
        <dsp:cNvSpPr/>
      </dsp:nvSpPr>
      <dsp:spPr>
        <a:xfrm>
          <a:off x="3795942" y="3734"/>
          <a:ext cx="1853147" cy="1111888"/>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Public librarians were selected based on their performance as identified by the head librarian. </a:t>
          </a:r>
        </a:p>
      </dsp:txBody>
      <dsp:txXfrm>
        <a:off x="3828508" y="36300"/>
        <a:ext cx="1788015" cy="1046756"/>
      </dsp:txXfrm>
    </dsp:sp>
    <dsp:sp modelId="{88DA5FC8-0910-8248-B2D6-134C25C21121}">
      <dsp:nvSpPr>
        <dsp:cNvPr id="0" name=""/>
        <dsp:cNvSpPr/>
      </dsp:nvSpPr>
      <dsp:spPr>
        <a:xfrm rot="5400000">
          <a:off x="4526082" y="1245343"/>
          <a:ext cx="392867" cy="459580"/>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5400000">
        <a:off x="4584642" y="1278699"/>
        <a:ext cx="275748" cy="275007"/>
      </dsp:txXfrm>
    </dsp:sp>
    <dsp:sp modelId="{72E8F113-8B71-2242-95E9-226B13998FEE}">
      <dsp:nvSpPr>
        <dsp:cNvPr id="0" name=""/>
        <dsp:cNvSpPr/>
      </dsp:nvSpPr>
      <dsp:spPr>
        <a:xfrm>
          <a:off x="3795942" y="1856881"/>
          <a:ext cx="1853147" cy="1111888"/>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An online anonymized interview was scheduled. </a:t>
          </a:r>
        </a:p>
      </dsp:txBody>
      <dsp:txXfrm>
        <a:off x="3828508" y="1889447"/>
        <a:ext cx="1788015" cy="1046756"/>
      </dsp:txXfrm>
    </dsp:sp>
    <dsp:sp modelId="{B4E6AE8E-4E0D-8B4A-B7A8-97F3C2CA3375}">
      <dsp:nvSpPr>
        <dsp:cNvPr id="0" name=""/>
        <dsp:cNvSpPr/>
      </dsp:nvSpPr>
      <dsp:spPr>
        <a:xfrm rot="10800000">
          <a:off x="3239997" y="2183035"/>
          <a:ext cx="392867" cy="459580"/>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10800000">
        <a:off x="3357857" y="2274951"/>
        <a:ext cx="275007" cy="275748"/>
      </dsp:txXfrm>
    </dsp:sp>
    <dsp:sp modelId="{8E48162E-F4A8-0242-B8A7-E769FB23373C}">
      <dsp:nvSpPr>
        <dsp:cNvPr id="0" name=""/>
        <dsp:cNvSpPr/>
      </dsp:nvSpPr>
      <dsp:spPr>
        <a:xfrm>
          <a:off x="1201535" y="1856881"/>
          <a:ext cx="1853147" cy="1111888"/>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The transcripts were collected and transferred to an Excel file.</a:t>
          </a:r>
        </a:p>
      </dsp:txBody>
      <dsp:txXfrm>
        <a:off x="1234101" y="1889447"/>
        <a:ext cx="1788015" cy="1046756"/>
      </dsp:txXfrm>
    </dsp:sp>
    <dsp:sp modelId="{19763D17-402A-2E49-ABA9-9DE228EF9D03}">
      <dsp:nvSpPr>
        <dsp:cNvPr id="0" name=""/>
        <dsp:cNvSpPr/>
      </dsp:nvSpPr>
      <dsp:spPr>
        <a:xfrm rot="5400000">
          <a:off x="1931675" y="3098490"/>
          <a:ext cx="392867" cy="459580"/>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5400000">
        <a:off x="1990235" y="3131846"/>
        <a:ext cx="275748" cy="275007"/>
      </dsp:txXfrm>
    </dsp:sp>
    <dsp:sp modelId="{B054FD28-97DC-D247-BC87-B55DD26B8BCD}">
      <dsp:nvSpPr>
        <dsp:cNvPr id="0" name=""/>
        <dsp:cNvSpPr/>
      </dsp:nvSpPr>
      <dsp:spPr>
        <a:xfrm>
          <a:off x="1201535" y="3710029"/>
          <a:ext cx="1853147" cy="1111888"/>
        </a:xfrm>
        <a:prstGeom prst="roundRect">
          <a:avLst>
            <a:gd name="adj" fmla="val 10000"/>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This file was uploaded to N</a:t>
          </a:r>
          <a:r>
            <a:rPr lang="en-GB" sz="1300" kern="1200"/>
            <a:t>v</a:t>
          </a:r>
          <a:r>
            <a:rPr lang="en-US" sz="1300" kern="1200"/>
            <a:t>ivo 1.7.1 to analyze qualitative data and build thematic analysis.</a:t>
          </a:r>
        </a:p>
      </dsp:txBody>
      <dsp:txXfrm>
        <a:off x="1234101" y="3742595"/>
        <a:ext cx="1788015" cy="104675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CE4004-73DA-C741-8931-AE86472E8CF9}">
      <dsp:nvSpPr>
        <dsp:cNvPr id="0" name=""/>
        <dsp:cNvSpPr/>
      </dsp:nvSpPr>
      <dsp:spPr>
        <a:xfrm>
          <a:off x="0" y="1913"/>
          <a:ext cx="3993357"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6119A446-0892-934C-839A-A4E4292E4015}">
      <dsp:nvSpPr>
        <dsp:cNvPr id="0" name=""/>
        <dsp:cNvSpPr/>
      </dsp:nvSpPr>
      <dsp:spPr>
        <a:xfrm>
          <a:off x="0" y="1913"/>
          <a:ext cx="3993357" cy="1305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What is the extent of a librarians’ responsibility?</a:t>
          </a:r>
        </a:p>
      </dsp:txBody>
      <dsp:txXfrm>
        <a:off x="0" y="1913"/>
        <a:ext cx="3993357" cy="1305236"/>
      </dsp:txXfrm>
    </dsp:sp>
    <dsp:sp modelId="{A2FA98C9-C44E-6E40-A1C6-2BBF7CCA251B}">
      <dsp:nvSpPr>
        <dsp:cNvPr id="0" name=""/>
        <dsp:cNvSpPr/>
      </dsp:nvSpPr>
      <dsp:spPr>
        <a:xfrm>
          <a:off x="0" y="1307150"/>
          <a:ext cx="3993357" cy="0"/>
        </a:xfrm>
        <a:prstGeom prst="line">
          <a:avLst/>
        </a:prstGeom>
        <a:solidFill>
          <a:schemeClr val="accent2">
            <a:hueOff val="2340760"/>
            <a:satOff val="-2919"/>
            <a:lumOff val="686"/>
            <a:alphaOff val="0"/>
          </a:schemeClr>
        </a:solidFill>
        <a:ln w="25400" cap="flat" cmpd="sng" algn="ctr">
          <a:solidFill>
            <a:schemeClr val="accent2">
              <a:hueOff val="2340760"/>
              <a:satOff val="-2919"/>
              <a:lumOff val="686"/>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4CA500E8-C1B0-A645-98BC-1BC9E850F1AF}">
      <dsp:nvSpPr>
        <dsp:cNvPr id="0" name=""/>
        <dsp:cNvSpPr/>
      </dsp:nvSpPr>
      <dsp:spPr>
        <a:xfrm>
          <a:off x="0" y="1307150"/>
          <a:ext cx="3993357" cy="1305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How should librarians accept this role?</a:t>
          </a:r>
        </a:p>
      </dsp:txBody>
      <dsp:txXfrm>
        <a:off x="0" y="1307150"/>
        <a:ext cx="3993357" cy="1305236"/>
      </dsp:txXfrm>
    </dsp:sp>
    <dsp:sp modelId="{3099AE6E-D8DD-8D4B-A6E4-C3D36591A1BA}">
      <dsp:nvSpPr>
        <dsp:cNvPr id="0" name=""/>
        <dsp:cNvSpPr/>
      </dsp:nvSpPr>
      <dsp:spPr>
        <a:xfrm>
          <a:off x="0" y="2612387"/>
          <a:ext cx="3993357" cy="0"/>
        </a:xfrm>
        <a:prstGeom prst="line">
          <a:avLst/>
        </a:prstGeom>
        <a:solidFill>
          <a:schemeClr val="accent2">
            <a:hueOff val="4681520"/>
            <a:satOff val="-5839"/>
            <a:lumOff val="1373"/>
            <a:alphaOff val="0"/>
          </a:schemeClr>
        </a:solidFill>
        <a:ln w="25400" cap="flat" cmpd="sng" algn="ctr">
          <a:solidFill>
            <a:schemeClr val="accent2">
              <a:hueOff val="4681520"/>
              <a:satOff val="-5839"/>
              <a:lumOff val="1373"/>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FC9B1C9D-6132-D944-B6A1-797B897FABCD}">
      <dsp:nvSpPr>
        <dsp:cNvPr id="0" name=""/>
        <dsp:cNvSpPr/>
      </dsp:nvSpPr>
      <dsp:spPr>
        <a:xfrm>
          <a:off x="0" y="2612387"/>
          <a:ext cx="3993357" cy="1305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Can a Filipino public librarian practice civic librarianship?</a:t>
          </a:r>
        </a:p>
      </dsp:txBody>
      <dsp:txXfrm>
        <a:off x="0" y="2612387"/>
        <a:ext cx="3993357" cy="1305236"/>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t>9/26/23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t>‹#›</a:t>
            </a:fld>
            <a:endParaRPr lang="en-US"/>
          </a:p>
        </p:txBody>
      </p:sp>
    </p:spTree>
    <p:extLst>
      <p:ext uri="{BB962C8B-B14F-4D97-AF65-F5344CB8AC3E}">
        <p14:creationId xmlns:p14="http://schemas.microsoft.com/office/powerpoint/2010/main"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a:t>
            </a:r>
            <a:r>
              <a:rPr lang="en-GB" dirty="0" err="1"/>
              <a:t>unsplash.com</a:t>
            </a:r>
            <a:r>
              <a:rPr lang="en-GB" dirty="0"/>
              <a:t>/photos/Nwkh-n6l25w</a:t>
            </a:r>
            <a:endParaRPr lang="en-HU" dirty="0"/>
          </a:p>
        </p:txBody>
      </p:sp>
      <p:sp>
        <p:nvSpPr>
          <p:cNvPr id="4" name="Slide Number Placeholder 3"/>
          <p:cNvSpPr>
            <a:spLocks noGrp="1"/>
          </p:cNvSpPr>
          <p:nvPr>
            <p:ph type="sldNum" sz="quarter" idx="5"/>
          </p:nvPr>
        </p:nvSpPr>
        <p:spPr/>
        <p:txBody>
          <a:bodyPr/>
          <a:lstStyle/>
          <a:p>
            <a:fld id="{AF533E96-F078-4B3D-A8F4-F1AF21EBC357}" type="slidenum">
              <a:rPr lang="en-US" smtClean="0"/>
              <a:t>3</a:t>
            </a:fld>
            <a:endParaRPr lang="en-US"/>
          </a:p>
        </p:txBody>
      </p:sp>
    </p:spTree>
    <p:extLst>
      <p:ext uri="{BB962C8B-B14F-4D97-AF65-F5344CB8AC3E}">
        <p14:creationId xmlns:p14="http://schemas.microsoft.com/office/powerpoint/2010/main" val="19787003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a:t>
            </a:r>
            <a:r>
              <a:rPr lang="en-GB" dirty="0" err="1"/>
              <a:t>unsplash.com</a:t>
            </a:r>
            <a:r>
              <a:rPr lang="en-GB" dirty="0"/>
              <a:t>/photos/</a:t>
            </a:r>
            <a:r>
              <a:rPr lang="en-GB" dirty="0" err="1"/>
              <a:t>WUvBROPOsuo</a:t>
            </a:r>
            <a:endParaRPr lang="en-HU" dirty="0"/>
          </a:p>
        </p:txBody>
      </p:sp>
      <p:sp>
        <p:nvSpPr>
          <p:cNvPr id="4" name="Slide Number Placeholder 3"/>
          <p:cNvSpPr>
            <a:spLocks noGrp="1"/>
          </p:cNvSpPr>
          <p:nvPr>
            <p:ph type="sldNum" sz="quarter" idx="5"/>
          </p:nvPr>
        </p:nvSpPr>
        <p:spPr/>
        <p:txBody>
          <a:bodyPr/>
          <a:lstStyle/>
          <a:p>
            <a:fld id="{AF533E96-F078-4B3D-A8F4-F1AF21EBC357}" type="slidenum">
              <a:rPr lang="en-US" smtClean="0"/>
              <a:t>6</a:t>
            </a:fld>
            <a:endParaRPr lang="en-US"/>
          </a:p>
        </p:txBody>
      </p:sp>
    </p:spTree>
    <p:extLst>
      <p:ext uri="{BB962C8B-B14F-4D97-AF65-F5344CB8AC3E}">
        <p14:creationId xmlns:p14="http://schemas.microsoft.com/office/powerpoint/2010/main" val="265163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350B06-B074-48FC-8CFD-53D2CD8FB95F}" type="slidenum">
              <a:rPr lang="en-US" smtClean="0"/>
              <a:t>23</a:t>
            </a:fld>
            <a:endParaRPr lang="en-US"/>
          </a:p>
        </p:txBody>
      </p:sp>
    </p:spTree>
    <p:extLst>
      <p:ext uri="{BB962C8B-B14F-4D97-AF65-F5344CB8AC3E}">
        <p14:creationId xmlns:p14="http://schemas.microsoft.com/office/powerpoint/2010/main" val="12845968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l="-17000" r="-16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548581" y="2340079"/>
            <a:ext cx="7005484" cy="1995951"/>
          </a:xfrm>
          <a:noFill/>
          <a:effectLst>
            <a:outerShdw blurRad="50800" dist="38100" dir="2700000" algn="tl" rotWithShape="0">
              <a:prstClr val="black">
                <a:alpha val="40000"/>
              </a:prstClr>
            </a:outerShdw>
          </a:effectLst>
        </p:spPr>
        <p:txBody>
          <a:bodyPr>
            <a:normAutofit/>
          </a:bodyPr>
          <a:lstStyle>
            <a:lvl1pPr algn="r">
              <a:defRPr sz="3600">
                <a:solidFill>
                  <a:schemeClr val="bg1"/>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1209368" y="1199536"/>
            <a:ext cx="7382308" cy="904568"/>
          </a:xfrm>
        </p:spPr>
        <p:txBody>
          <a:bodyPr>
            <a:normAutofit/>
          </a:bodyPr>
          <a:lstStyle>
            <a:lvl1pPr marL="0" indent="0" algn="r">
              <a:buNone/>
              <a:defRPr sz="2800" b="0" i="0">
                <a:solidFill>
                  <a:srgbClr val="0070C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9/26/23</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9321" y="515425"/>
            <a:ext cx="8259098" cy="1018035"/>
          </a:xfrm>
        </p:spPr>
        <p:txBody>
          <a:bodyPr>
            <a:normAutofit/>
          </a:bodyPr>
          <a:lstStyle>
            <a:lvl1pPr algn="r">
              <a:defRPr sz="3600"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63714" y="1750141"/>
            <a:ext cx="8246070" cy="4621160"/>
          </a:xfrm>
        </p:spPr>
        <p:txBody>
          <a:bodyPr/>
          <a:lstStyle>
            <a:lvl1pPr algn="l">
              <a:defRPr sz="2800">
                <a:solidFill>
                  <a:srgbClr val="002060"/>
                </a:solidFill>
              </a:defRPr>
            </a:lvl1pPr>
            <a:lvl2pPr algn="l">
              <a:defRPr>
                <a:solidFill>
                  <a:srgbClr val="002060"/>
                </a:solidFill>
              </a:defRPr>
            </a:lvl2pPr>
            <a:lvl3pPr algn="l">
              <a:defRPr>
                <a:solidFill>
                  <a:srgbClr val="002060"/>
                </a:solidFill>
              </a:defRPr>
            </a:lvl3pPr>
            <a:lvl4pPr algn="l">
              <a:defRPr>
                <a:solidFill>
                  <a:srgbClr val="002060"/>
                </a:solidFill>
              </a:defRPr>
            </a:lvl4pPr>
            <a:lvl5pPr algn="l">
              <a:defRPr>
                <a:solidFill>
                  <a:srgbClr val="00206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9/26/23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l="-2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6821" y="424063"/>
            <a:ext cx="6827643" cy="967132"/>
          </a:xfrm>
        </p:spPr>
        <p:txBody>
          <a:bodyPr>
            <a:normAutofit/>
          </a:bodyPr>
          <a:lstStyle>
            <a:lvl1pPr algn="l">
              <a:defRPr sz="3600">
                <a:solidFill>
                  <a:srgbClr val="0070C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71951" y="1425679"/>
            <a:ext cx="6850625" cy="4825652"/>
          </a:xfrm>
        </p:spPr>
        <p:txBody>
          <a:bodyPr/>
          <a:lstStyle>
            <a:lvl1pPr>
              <a:defRPr sz="2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9/26/23</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1"/>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9/26/23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9/26/23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10573" y="322868"/>
            <a:ext cx="8093365" cy="1018033"/>
          </a:xfrm>
        </p:spPr>
        <p:txBody>
          <a:bodyPr>
            <a:normAutofit/>
          </a:bodyPr>
          <a:lstStyle>
            <a:lvl1pPr algn="r">
              <a:defRPr sz="3600"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522131" y="2158200"/>
            <a:ext cx="4040188" cy="639763"/>
          </a:xfrm>
        </p:spPr>
        <p:txBody>
          <a:bodyPr anchor="b"/>
          <a:lstStyle>
            <a:lvl1pPr marL="0" indent="0" algn="ctr">
              <a:buNone/>
              <a:defRPr sz="2400" b="1">
                <a:solidFill>
                  <a:srgbClr val="00206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22131" y="2788061"/>
            <a:ext cx="4040188" cy="3035059"/>
          </a:xfrm>
        </p:spPr>
        <p:txBody>
          <a:bodyPr/>
          <a:lstStyle>
            <a:lvl1pPr algn="ctr">
              <a:defRPr sz="2400">
                <a:solidFill>
                  <a:srgbClr val="002060"/>
                </a:solidFill>
              </a:defRPr>
            </a:lvl1pPr>
            <a:lvl2pPr algn="ctr">
              <a:defRPr sz="2000">
                <a:solidFill>
                  <a:srgbClr val="002060"/>
                </a:solidFill>
              </a:defRPr>
            </a:lvl2pPr>
            <a:lvl3pPr algn="ctr">
              <a:defRPr sz="1800">
                <a:solidFill>
                  <a:srgbClr val="002060"/>
                </a:solidFill>
              </a:defRPr>
            </a:lvl3pPr>
            <a:lvl4pPr algn="ctr">
              <a:defRPr sz="1600">
                <a:solidFill>
                  <a:srgbClr val="002060"/>
                </a:solidFill>
              </a:defRPr>
            </a:lvl4pPr>
            <a:lvl5pPr algn="ctr">
              <a:defRPr sz="1600">
                <a:solidFill>
                  <a:srgbClr val="002060"/>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557255" y="2158200"/>
            <a:ext cx="4041775" cy="639763"/>
          </a:xfrm>
        </p:spPr>
        <p:txBody>
          <a:bodyPr anchor="b"/>
          <a:lstStyle>
            <a:lvl1pPr marL="0" indent="0" algn="ctr">
              <a:buNone/>
              <a:defRPr sz="2400" b="1">
                <a:solidFill>
                  <a:srgbClr val="00206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557255" y="2788061"/>
            <a:ext cx="4041775" cy="3035059"/>
          </a:xfrm>
        </p:spPr>
        <p:txBody>
          <a:bodyPr/>
          <a:lstStyle>
            <a:lvl1pPr algn="ctr">
              <a:defRPr sz="2400">
                <a:solidFill>
                  <a:srgbClr val="002060"/>
                </a:solidFill>
              </a:defRPr>
            </a:lvl1pPr>
            <a:lvl2pPr algn="ctr">
              <a:defRPr sz="2000">
                <a:solidFill>
                  <a:srgbClr val="002060"/>
                </a:solidFill>
              </a:defRPr>
            </a:lvl2pPr>
            <a:lvl3pPr algn="ctr">
              <a:defRPr sz="1800">
                <a:solidFill>
                  <a:srgbClr val="002060"/>
                </a:solidFill>
              </a:defRPr>
            </a:lvl3pPr>
            <a:lvl4pPr algn="ctr">
              <a:defRPr sz="1600">
                <a:solidFill>
                  <a:srgbClr val="002060"/>
                </a:solidFill>
              </a:defRPr>
            </a:lvl4pPr>
            <a:lvl5pPr algn="ctr">
              <a:defRPr sz="1600">
                <a:solidFill>
                  <a:srgbClr val="002060"/>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9/26/23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9/26/23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9/26/23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4" y="273049"/>
            <a:ext cx="3008313" cy="1162051"/>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3"/>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4"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9/26/23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9"/>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9"/>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9/26/23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9/26/23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9/26/23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2050"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840163" y="3167063"/>
            <a:ext cx="1463675"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l="-14000" r="-1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9/26/23</a:t>
            </a:fld>
            <a:endParaRPr lang="en-US"/>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id="{11E867DF-3DCA-4725-94F0-F2B6BD747A82}"/>
              </a:ext>
            </a:extLst>
          </p:cNvPr>
          <p:cNvSpPr txBox="1"/>
          <p:nvPr userDrawn="1"/>
        </p:nvSpPr>
        <p:spPr>
          <a:xfrm>
            <a:off x="-9150" y="6951663"/>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https://lh4.googleusercontent.com/PAZvQXrQtnxYZXZ3KVacBMGTuVHBbDebqaSd2J5y0-_C9g404IoEtFBHstz7EWfIM0eSvxp37d2XPHmGv7sys1UzeuVrlLBIbv7f44mTG9r7t7iIqy4_Pyc6J_IMfWxX15JQgqmGPCl1Gwl3LhcoqQ" TargetMode="External"/><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8.jpeg"/><Relationship Id="rId1" Type="http://schemas.openxmlformats.org/officeDocument/2006/relationships/slideLayout" Target="../slideLayouts/slideLayout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hyperlink" Target="http://dx.doi.org/doi:10.7282/T3VX0DWS" TargetMode="External"/><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429496" y="2280702"/>
            <a:ext cx="4528330" cy="1995951"/>
          </a:xfrm>
        </p:spPr>
        <p:txBody>
          <a:bodyPr>
            <a:noAutofit/>
          </a:bodyPr>
          <a:lstStyle/>
          <a:p>
            <a:r>
              <a:rPr lang="en-GB" sz="2800" dirty="0"/>
              <a:t>Libraries Civic Roles and Responsibilities: </a:t>
            </a:r>
            <a:br>
              <a:rPr lang="en-GB" sz="2800" dirty="0"/>
            </a:br>
            <a:r>
              <a:rPr lang="en-GB" sz="2800" dirty="0"/>
              <a:t>Issues in Information Crises and Information Disorders</a:t>
            </a:r>
            <a:endParaRPr lang="en-US" sz="2800" dirty="0"/>
          </a:p>
        </p:txBody>
      </p:sp>
      <p:sp>
        <p:nvSpPr>
          <p:cNvPr id="5" name="Subtitle 4">
            <a:extLst>
              <a:ext uri="{FF2B5EF4-FFF2-40B4-BE49-F238E27FC236}">
                <a16:creationId xmlns:a16="http://schemas.microsoft.com/office/drawing/2014/main" id="{B04C682F-8974-8491-9DD0-D1DACFD58138}"/>
              </a:ext>
            </a:extLst>
          </p:cNvPr>
          <p:cNvSpPr>
            <a:spLocks noGrp="1"/>
          </p:cNvSpPr>
          <p:nvPr>
            <p:ph type="subTitle" idx="1"/>
          </p:nvPr>
        </p:nvSpPr>
        <p:spPr>
          <a:xfrm>
            <a:off x="1686296" y="5640779"/>
            <a:ext cx="7271530" cy="821569"/>
          </a:xfrm>
        </p:spPr>
        <p:txBody>
          <a:bodyPr>
            <a:normAutofit fontScale="40000" lnSpcReduction="20000"/>
          </a:bodyPr>
          <a:lstStyle/>
          <a:p>
            <a:r>
              <a:rPr lang="en-HU" sz="3300" b="1" dirty="0"/>
              <a:t>Joseph M. Yap</a:t>
            </a:r>
          </a:p>
          <a:p>
            <a:r>
              <a:rPr lang="en-HU" dirty="0"/>
              <a:t>Ph.D. candidate</a:t>
            </a:r>
          </a:p>
          <a:p>
            <a:r>
              <a:rPr lang="en-HU" dirty="0"/>
              <a:t>Eotvos Lorand University</a:t>
            </a:r>
          </a:p>
          <a:p>
            <a:r>
              <a:rPr lang="en-HU" dirty="0"/>
              <a:t>Budapest, Hungary</a:t>
            </a:r>
          </a:p>
        </p:txBody>
      </p:sp>
      <p:sp>
        <p:nvSpPr>
          <p:cNvPr id="7" name="TextBox 6">
            <a:extLst>
              <a:ext uri="{FF2B5EF4-FFF2-40B4-BE49-F238E27FC236}">
                <a16:creationId xmlns:a16="http://schemas.microsoft.com/office/drawing/2014/main" id="{A7390EE5-277C-0090-6CE8-6E4B7B297D94}"/>
              </a:ext>
            </a:extLst>
          </p:cNvPr>
          <p:cNvSpPr txBox="1"/>
          <p:nvPr/>
        </p:nvSpPr>
        <p:spPr>
          <a:xfrm>
            <a:off x="106877" y="-66013"/>
            <a:ext cx="9144000" cy="1200329"/>
          </a:xfrm>
          <a:prstGeom prst="rect">
            <a:avLst/>
          </a:prstGeom>
          <a:noFill/>
        </p:spPr>
        <p:txBody>
          <a:bodyPr wrap="square">
            <a:spAutoFit/>
          </a:bodyPr>
          <a:lstStyle/>
          <a:p>
            <a:r>
              <a:rPr lang="en-GB" dirty="0"/>
              <a:t>VI</a:t>
            </a:r>
            <a:r>
              <a:rPr lang="az-Cyrl-AZ" dirty="0"/>
              <a:t>ІІ </a:t>
            </a:r>
            <a:r>
              <a:rPr lang="en-GB" dirty="0"/>
              <a:t>International Conference </a:t>
            </a:r>
          </a:p>
          <a:p>
            <a:r>
              <a:rPr lang="en-GB" dirty="0"/>
              <a:t>University Library at New Stage of Social Communications Development</a:t>
            </a:r>
          </a:p>
          <a:p>
            <a:r>
              <a:rPr lang="en-GB" dirty="0"/>
              <a:t>Theme: Library and Knowledge Management in Times of Crisis </a:t>
            </a:r>
          </a:p>
          <a:p>
            <a:r>
              <a:rPr lang="en-GB" dirty="0"/>
              <a:t>October 5-6, 2023</a:t>
            </a:r>
            <a:endParaRPr lang="en-HU" dirty="0"/>
          </a:p>
        </p:txBody>
      </p:sp>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Content of the Presentation</a:t>
            </a:r>
          </a:p>
        </p:txBody>
      </p:sp>
      <p:sp>
        <p:nvSpPr>
          <p:cNvPr id="3" name="Content Placeholder 2"/>
          <p:cNvSpPr>
            <a:spLocks noGrp="1"/>
          </p:cNvSpPr>
          <p:nvPr>
            <p:ph idx="1"/>
          </p:nvPr>
        </p:nvSpPr>
        <p:spPr>
          <a:xfrm>
            <a:off x="3111335" y="2588821"/>
            <a:ext cx="5598448" cy="3782480"/>
          </a:xfrm>
        </p:spPr>
        <p:txBody>
          <a:bodyPr/>
          <a:lstStyle/>
          <a:p>
            <a:r>
              <a:rPr lang="en-US" dirty="0"/>
              <a:t>Introduction</a:t>
            </a:r>
          </a:p>
          <a:p>
            <a:r>
              <a:rPr lang="en-US" dirty="0"/>
              <a:t>Research Problems</a:t>
            </a:r>
          </a:p>
          <a:p>
            <a:r>
              <a:rPr lang="en-US" dirty="0"/>
              <a:t>Literature Review</a:t>
            </a:r>
          </a:p>
          <a:p>
            <a:r>
              <a:rPr lang="en-US" dirty="0"/>
              <a:t>Methodology</a:t>
            </a:r>
          </a:p>
          <a:p>
            <a:r>
              <a:rPr lang="en-US" dirty="0"/>
              <a:t>Findings</a:t>
            </a:r>
          </a:p>
          <a:p>
            <a:r>
              <a:rPr lang="en-US" dirty="0"/>
              <a:t>Conclusion</a:t>
            </a:r>
          </a:p>
          <a:p>
            <a:r>
              <a:rPr lang="en-US" dirty="0"/>
              <a:t>Reference</a:t>
            </a:r>
          </a:p>
          <a:p>
            <a:endParaRPr lang="en-US" dirty="0"/>
          </a:p>
          <a:p>
            <a:endParaRPr lang="en-US" dirty="0"/>
          </a:p>
        </p:txBody>
      </p:sp>
    </p:spTree>
    <p:extLst>
      <p:ext uri="{BB962C8B-B14F-4D97-AF65-F5344CB8AC3E}">
        <p14:creationId xmlns:p14="http://schemas.microsoft.com/office/powerpoint/2010/main" val="4103309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360759" y="3752849"/>
            <a:ext cx="2468166" cy="2452687"/>
          </a:xfrm>
        </p:spPr>
        <p:txBody>
          <a:bodyPr anchor="ctr">
            <a:normAutofit/>
          </a:bodyPr>
          <a:lstStyle/>
          <a:p>
            <a:r>
              <a:rPr lang="en-US" sz="3100"/>
              <a:t>Introduction</a:t>
            </a:r>
          </a:p>
        </p:txBody>
      </p:sp>
      <p:pic>
        <p:nvPicPr>
          <p:cNvPr id="1026" name="Picture 2" descr="person wearing black and gray jacket in front of bookshelf">
            <a:extLst>
              <a:ext uri="{FF2B5EF4-FFF2-40B4-BE49-F238E27FC236}">
                <a16:creationId xmlns:a16="http://schemas.microsoft.com/office/drawing/2014/main" id="{BCC380C5-3935-A2DE-91AD-83C87AE4A21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310" b="34897"/>
          <a:stretch/>
        </p:blipFill>
        <p:spPr bwMode="auto">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5" name="Content Placeholder 4"/>
          <p:cNvSpPr>
            <a:spLocks noGrp="1"/>
          </p:cNvSpPr>
          <p:nvPr>
            <p:ph idx="1"/>
          </p:nvPr>
        </p:nvSpPr>
        <p:spPr>
          <a:xfrm>
            <a:off x="3167986" y="3752850"/>
            <a:ext cx="5614060" cy="2452687"/>
          </a:xfrm>
        </p:spPr>
        <p:txBody>
          <a:bodyPr anchor="ctr">
            <a:normAutofit fontScale="92500" lnSpcReduction="10000"/>
          </a:bodyPr>
          <a:lstStyle/>
          <a:p>
            <a:pPr marL="0" indent="0">
              <a:buNone/>
            </a:pPr>
            <a:endParaRPr lang="en-GB" sz="1600" dirty="0"/>
          </a:p>
          <a:p>
            <a:pPr marL="0" indent="0">
              <a:buNone/>
            </a:pPr>
            <a:endParaRPr lang="en-GB" sz="1600" dirty="0"/>
          </a:p>
          <a:p>
            <a:pPr marL="0" indent="0">
              <a:buNone/>
            </a:pPr>
            <a:endParaRPr lang="en-GB" sz="1600" dirty="0"/>
          </a:p>
          <a:p>
            <a:pPr marL="0" indent="0" algn="just">
              <a:buNone/>
            </a:pPr>
            <a:r>
              <a:rPr lang="en-GB" sz="2400" dirty="0"/>
              <a:t>Public libraries are strong advocates of civic engagement. Libraries that educate and inform society have a responsibility to rekindle civil society and must spread their role beyond physical and virtual space.  </a:t>
            </a:r>
            <a:endParaRPr lang="en-US" sz="2400" dirty="0"/>
          </a:p>
        </p:txBody>
      </p:sp>
    </p:spTree>
    <p:extLst>
      <p:ext uri="{BB962C8B-B14F-4D97-AF65-F5344CB8AC3E}">
        <p14:creationId xmlns:p14="http://schemas.microsoft.com/office/powerpoint/2010/main" val="1101633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5E049-42AC-B719-8F3C-627A49BB83FC}"/>
              </a:ext>
            </a:extLst>
          </p:cNvPr>
          <p:cNvSpPr>
            <a:spLocks noGrp="1"/>
          </p:cNvSpPr>
          <p:nvPr>
            <p:ph type="title"/>
          </p:nvPr>
        </p:nvSpPr>
        <p:spPr/>
        <p:txBody>
          <a:bodyPr/>
          <a:lstStyle/>
          <a:p>
            <a:r>
              <a:rPr lang="en-HU" dirty="0"/>
              <a:t>Definition</a:t>
            </a:r>
          </a:p>
        </p:txBody>
      </p:sp>
      <p:sp>
        <p:nvSpPr>
          <p:cNvPr id="3" name="Content Placeholder 2">
            <a:extLst>
              <a:ext uri="{FF2B5EF4-FFF2-40B4-BE49-F238E27FC236}">
                <a16:creationId xmlns:a16="http://schemas.microsoft.com/office/drawing/2014/main" id="{83C8E607-0EED-65BA-184C-3B07E17786BB}"/>
              </a:ext>
            </a:extLst>
          </p:cNvPr>
          <p:cNvSpPr>
            <a:spLocks noGrp="1"/>
          </p:cNvSpPr>
          <p:nvPr>
            <p:ph idx="1"/>
          </p:nvPr>
        </p:nvSpPr>
        <p:spPr>
          <a:xfrm>
            <a:off x="471952" y="1425679"/>
            <a:ext cx="6641368" cy="4825652"/>
          </a:xfrm>
        </p:spPr>
        <p:txBody>
          <a:bodyPr>
            <a:normAutofit fontScale="92500"/>
          </a:bodyPr>
          <a:lstStyle/>
          <a:p>
            <a:pPr marL="0" indent="0" algn="just">
              <a:buNone/>
            </a:pPr>
            <a:r>
              <a:rPr lang="en-HU" dirty="0"/>
              <a:t>Civic engagement are defined as the idea by which a set of knowledge, skills, values, motivation, and actions are developed to create change and make a better society (Singh, 2020; Coward, et al., 2018; Ehrlich, 2000). </a:t>
            </a:r>
          </a:p>
          <a:p>
            <a:pPr marL="0" indent="0" algn="just">
              <a:buNone/>
            </a:pPr>
            <a:endParaRPr lang="en-HU" dirty="0"/>
          </a:p>
          <a:p>
            <a:pPr marL="0" indent="0" algn="just">
              <a:buNone/>
            </a:pPr>
            <a:r>
              <a:rPr lang="en-HU" dirty="0"/>
              <a:t>[Public] libraries fully utilize their civic role by strengthening democratic movements by providing access and information freely available to all to develop a mature civil society (Kranich, 2012). </a:t>
            </a:r>
          </a:p>
        </p:txBody>
      </p:sp>
    </p:spTree>
    <p:extLst>
      <p:ext uri="{BB962C8B-B14F-4D97-AF65-F5344CB8AC3E}">
        <p14:creationId xmlns:p14="http://schemas.microsoft.com/office/powerpoint/2010/main" val="10115493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D39B5A-EC4C-8F39-123C-889BEF085690}"/>
              </a:ext>
            </a:extLst>
          </p:cNvPr>
          <p:cNvSpPr>
            <a:spLocks noGrp="1"/>
          </p:cNvSpPr>
          <p:nvPr>
            <p:ph type="title"/>
          </p:nvPr>
        </p:nvSpPr>
        <p:spPr>
          <a:xfrm>
            <a:off x="3415299" y="548464"/>
            <a:ext cx="5098906" cy="1675623"/>
          </a:xfrm>
        </p:spPr>
        <p:txBody>
          <a:bodyPr anchor="b">
            <a:normAutofit/>
          </a:bodyPr>
          <a:lstStyle/>
          <a:p>
            <a:r>
              <a:rPr lang="en-HU" sz="3500"/>
              <a:t>Civic Librarianship</a:t>
            </a:r>
          </a:p>
        </p:txBody>
      </p:sp>
      <p:pic>
        <p:nvPicPr>
          <p:cNvPr id="5" name="Picture 4" descr="Abstract blurred public library with bookshelves">
            <a:extLst>
              <a:ext uri="{FF2B5EF4-FFF2-40B4-BE49-F238E27FC236}">
                <a16:creationId xmlns:a16="http://schemas.microsoft.com/office/drawing/2014/main" id="{CD3AEDFB-83AF-260A-7AC8-ED48A0EAD728}"/>
              </a:ext>
            </a:extLst>
          </p:cNvPr>
          <p:cNvPicPr>
            <a:picLocks noChangeAspect="1"/>
          </p:cNvPicPr>
          <p:nvPr/>
        </p:nvPicPr>
        <p:blipFill rotWithShape="1">
          <a:blip r:embed="rId2"/>
          <a:srcRect l="23513" r="45853" b="-1"/>
          <a:stretch/>
        </p:blipFill>
        <p:spPr>
          <a:xfrm>
            <a:off x="20" y="10"/>
            <a:ext cx="3147352" cy="6857990"/>
          </a:xfrm>
          <a:prstGeom prst="rect">
            <a:avLst/>
          </a:prstGeom>
          <a:effectLst/>
        </p:spPr>
      </p:pic>
      <p:sp>
        <p:nvSpPr>
          <p:cNvPr id="3" name="Content Placeholder 2">
            <a:extLst>
              <a:ext uri="{FF2B5EF4-FFF2-40B4-BE49-F238E27FC236}">
                <a16:creationId xmlns:a16="http://schemas.microsoft.com/office/drawing/2014/main" id="{058F6C8E-14BC-BE42-E34C-5C8A5CF26BC5}"/>
              </a:ext>
            </a:extLst>
          </p:cNvPr>
          <p:cNvSpPr>
            <a:spLocks noGrp="1"/>
          </p:cNvSpPr>
          <p:nvPr>
            <p:ph idx="1"/>
          </p:nvPr>
        </p:nvSpPr>
        <p:spPr>
          <a:xfrm>
            <a:off x="3415300" y="2409830"/>
            <a:ext cx="5098904" cy="3705217"/>
          </a:xfrm>
        </p:spPr>
        <p:txBody>
          <a:bodyPr>
            <a:normAutofit/>
          </a:bodyPr>
          <a:lstStyle/>
          <a:p>
            <a:pPr marL="0" indent="0" algn="just">
              <a:buNone/>
            </a:pPr>
            <a:r>
              <a:rPr lang="en-HU" sz="1700" dirty="0">
                <a:latin typeface="Times New Roman" panose="02020603050405020304" pitchFamily="18" charset="0"/>
                <a:ea typeface="Times New Roman" panose="02020603050405020304" pitchFamily="18" charset="0"/>
              </a:rPr>
              <a:t>C</a:t>
            </a:r>
            <a:r>
              <a:rPr lang="en-HU" sz="1700" dirty="0">
                <a:effectLst/>
                <a:latin typeface="Times New Roman" panose="02020603050405020304" pitchFamily="18" charset="0"/>
                <a:ea typeface="Times New Roman" panose="02020603050405020304" pitchFamily="18" charset="0"/>
              </a:rPr>
              <a:t>ivic librarianship seeks to strengthen communities through developmental strategies that renew the public library’s mission of education for a democratic society (McCabe, 2001). </a:t>
            </a:r>
          </a:p>
          <a:p>
            <a:pPr marL="0" indent="0" algn="just">
              <a:buNone/>
            </a:pPr>
            <a:endParaRPr lang="en-HU" sz="1700" dirty="0">
              <a:latin typeface="Times New Roman" panose="02020603050405020304" pitchFamily="18" charset="0"/>
            </a:endParaRPr>
          </a:p>
          <a:p>
            <a:pPr marL="0" indent="0" algn="just">
              <a:buNone/>
            </a:pPr>
            <a:r>
              <a:rPr lang="en-HU" sz="1800" dirty="0">
                <a:solidFill>
                  <a:srgbClr val="000000"/>
                </a:solidFill>
                <a:effectLst/>
                <a:latin typeface="Times New Roman" panose="02020603050405020304" pitchFamily="18" charset="0"/>
                <a:ea typeface="Times New Roman" panose="02020603050405020304" pitchFamily="18" charset="0"/>
              </a:rPr>
              <a:t>Public library exists because it has a moral responsibility of improving democracy by providing education to its community. </a:t>
            </a:r>
            <a:endParaRPr lang="en-HU" sz="1700" dirty="0"/>
          </a:p>
        </p:txBody>
      </p:sp>
    </p:spTree>
    <p:extLst>
      <p:ext uri="{BB962C8B-B14F-4D97-AF65-F5344CB8AC3E}">
        <p14:creationId xmlns:p14="http://schemas.microsoft.com/office/powerpoint/2010/main" val="3145868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close-up photography of Information signage">
            <a:extLst>
              <a:ext uri="{FF2B5EF4-FFF2-40B4-BE49-F238E27FC236}">
                <a16:creationId xmlns:a16="http://schemas.microsoft.com/office/drawing/2014/main" id="{3CE115DC-929C-5C0E-9312-1D6010BDD156}"/>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055" name="Rectangle 2054">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9144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F1DFA4-9661-055F-1968-FE2E92BDD872}"/>
              </a:ext>
            </a:extLst>
          </p:cNvPr>
          <p:cNvSpPr>
            <a:spLocks noGrp="1"/>
          </p:cNvSpPr>
          <p:nvPr>
            <p:ph type="title"/>
          </p:nvPr>
        </p:nvSpPr>
        <p:spPr>
          <a:xfrm>
            <a:off x="392906" y="5317240"/>
            <a:ext cx="8408194" cy="744836"/>
          </a:xfrm>
        </p:spPr>
        <p:txBody>
          <a:bodyPr vert="horz" lIns="91440" tIns="45720" rIns="91440" bIns="45720" rtlCol="0" anchor="ctr">
            <a:normAutofit fontScale="90000"/>
          </a:bodyPr>
          <a:lstStyle/>
          <a:p>
            <a:pPr algn="ctr">
              <a:lnSpc>
                <a:spcPct val="90000"/>
              </a:lnSpc>
            </a:pPr>
            <a:r>
              <a:rPr lang="en-US" sz="3100" dirty="0">
                <a:solidFill>
                  <a:schemeClr val="tx1">
                    <a:lumMod val="85000"/>
                    <a:lumOff val="15000"/>
                  </a:schemeClr>
                </a:solidFill>
              </a:rPr>
              <a:t>The challenge that libraries are facing:</a:t>
            </a:r>
            <a:br>
              <a:rPr lang="en-US" sz="3100" dirty="0">
                <a:solidFill>
                  <a:schemeClr val="tx1">
                    <a:lumMod val="85000"/>
                    <a:lumOff val="15000"/>
                  </a:schemeClr>
                </a:solidFill>
              </a:rPr>
            </a:br>
            <a:r>
              <a:rPr lang="en-US" sz="3100" dirty="0">
                <a:solidFill>
                  <a:schemeClr val="tx1">
                    <a:lumMod val="85000"/>
                    <a:lumOff val="15000"/>
                  </a:schemeClr>
                </a:solidFill>
              </a:rPr>
              <a:t>identifying accurate information</a:t>
            </a:r>
          </a:p>
        </p:txBody>
      </p:sp>
      <p:cxnSp>
        <p:nvCxnSpPr>
          <p:cNvPr id="2057" name="Straight Connector 2056">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2059" name="Straight Connector 2058">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68857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C7372-1733-646A-E476-EFD3B37E343E}"/>
              </a:ext>
            </a:extLst>
          </p:cNvPr>
          <p:cNvSpPr>
            <a:spLocks noGrp="1"/>
          </p:cNvSpPr>
          <p:nvPr>
            <p:ph type="title"/>
          </p:nvPr>
        </p:nvSpPr>
        <p:spPr/>
        <p:txBody>
          <a:bodyPr>
            <a:normAutofit fontScale="90000"/>
          </a:bodyPr>
          <a:lstStyle/>
          <a:p>
            <a:r>
              <a:rPr lang="en-HU" dirty="0"/>
              <a:t>Information Crisis and Information Disorders </a:t>
            </a:r>
          </a:p>
        </p:txBody>
      </p:sp>
      <p:sp>
        <p:nvSpPr>
          <p:cNvPr id="3" name="Content Placeholder 2">
            <a:extLst>
              <a:ext uri="{FF2B5EF4-FFF2-40B4-BE49-F238E27FC236}">
                <a16:creationId xmlns:a16="http://schemas.microsoft.com/office/drawing/2014/main" id="{11F23A7D-25C6-2130-2265-F227AA829E0B}"/>
              </a:ext>
            </a:extLst>
          </p:cNvPr>
          <p:cNvSpPr>
            <a:spLocks noGrp="1"/>
          </p:cNvSpPr>
          <p:nvPr>
            <p:ph idx="1"/>
          </p:nvPr>
        </p:nvSpPr>
        <p:spPr>
          <a:xfrm>
            <a:off x="620094" y="5931744"/>
            <a:ext cx="6850625" cy="760002"/>
          </a:xfrm>
        </p:spPr>
        <p:txBody>
          <a:bodyPr>
            <a:normAutofit/>
          </a:bodyPr>
          <a:lstStyle/>
          <a:p>
            <a:pPr marL="0" indent="0" algn="just" rtl="0">
              <a:spcBef>
                <a:spcPts val="0"/>
              </a:spcBef>
              <a:spcAft>
                <a:spcPts val="0"/>
              </a:spcAft>
              <a:buNone/>
            </a:pPr>
            <a:r>
              <a:rPr lang="en-GB" sz="1800" b="0" i="0" u="none" strike="noStrike" dirty="0">
                <a:solidFill>
                  <a:srgbClr val="555555"/>
                </a:solidFill>
                <a:effectLst/>
                <a:latin typeface="Arial" panose="020B0604020202020204" pitchFamily="34" charset="0"/>
              </a:rPr>
              <a:t>Rumors online can easily trigger information crises and cause ﬁnancial costs (</a:t>
            </a:r>
            <a:r>
              <a:rPr lang="en-GB" sz="1800" b="0" i="0" u="none" strike="noStrike" dirty="0" err="1">
                <a:solidFill>
                  <a:srgbClr val="555555"/>
                </a:solidFill>
                <a:effectLst/>
                <a:latin typeface="Arial" panose="020B0604020202020204" pitchFamily="34" charset="0"/>
              </a:rPr>
              <a:t>Jin</a:t>
            </a:r>
            <a:r>
              <a:rPr lang="en-GB" sz="1800" b="0" i="0" u="none" strike="noStrike" dirty="0">
                <a:solidFill>
                  <a:srgbClr val="555555"/>
                </a:solidFill>
                <a:effectLst/>
                <a:latin typeface="Arial" panose="020B0604020202020204" pitchFamily="34" charset="0"/>
              </a:rPr>
              <a:t> &amp; Austin, 2017). </a:t>
            </a:r>
            <a:endParaRPr lang="en-GB" sz="1800" b="0" dirty="0">
              <a:solidFill>
                <a:srgbClr val="555555"/>
              </a:solidFill>
              <a:effectLst/>
              <a:latin typeface="Arial" panose="020B0604020202020204" pitchFamily="34" charset="0"/>
            </a:endParaRPr>
          </a:p>
          <a:p>
            <a:pPr marL="0" indent="0" algn="just" rtl="0">
              <a:spcBef>
                <a:spcPts val="0"/>
              </a:spcBef>
              <a:spcAft>
                <a:spcPts val="0"/>
              </a:spcAft>
              <a:buNone/>
            </a:pPr>
            <a:endParaRPr lang="en-GB" sz="1800" dirty="0">
              <a:solidFill>
                <a:srgbClr val="555555"/>
              </a:solidFill>
              <a:latin typeface="Arial" panose="020B0604020202020204" pitchFamily="34" charset="0"/>
            </a:endParaRPr>
          </a:p>
          <a:p>
            <a:pPr marL="0" indent="0" algn="just" rtl="0">
              <a:spcBef>
                <a:spcPts val="0"/>
              </a:spcBef>
              <a:spcAft>
                <a:spcPts val="0"/>
              </a:spcAft>
              <a:buNone/>
            </a:pPr>
            <a:endParaRPr lang="en-GB" sz="1800" dirty="0">
              <a:solidFill>
                <a:srgbClr val="555555"/>
              </a:solidFill>
              <a:latin typeface="Arial" panose="020B0604020202020204" pitchFamily="34" charset="0"/>
            </a:endParaRPr>
          </a:p>
        </p:txBody>
      </p:sp>
      <p:sp>
        <p:nvSpPr>
          <p:cNvPr id="4" name="Rectangle 2">
            <a:extLst>
              <a:ext uri="{FF2B5EF4-FFF2-40B4-BE49-F238E27FC236}">
                <a16:creationId xmlns:a16="http://schemas.microsoft.com/office/drawing/2014/main" id="{8BF29DE7-1666-D893-DE3F-4FBEBEA3B2D2}"/>
              </a:ext>
            </a:extLst>
          </p:cNvPr>
          <p:cNvSpPr>
            <a:spLocks noChangeArrowheads="1"/>
          </p:cNvSpPr>
          <p:nvPr/>
        </p:nvSpPr>
        <p:spPr bwMode="auto">
          <a:xfrm>
            <a:off x="1615044" y="2276231"/>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HU"/>
          </a:p>
        </p:txBody>
      </p:sp>
      <p:pic>
        <p:nvPicPr>
          <p:cNvPr id="3073" name="Picture 1" descr="Diagram&#10;&#10;Description automatically generated">
            <a:extLst>
              <a:ext uri="{FF2B5EF4-FFF2-40B4-BE49-F238E27FC236}">
                <a16:creationId xmlns:a16="http://schemas.microsoft.com/office/drawing/2014/main" id="{AD4C6C2F-E3AD-B048-50BD-7DF4BE82C308}"/>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187532" y="1646339"/>
            <a:ext cx="4635665" cy="36826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6348700-05BC-2BB2-5C9E-E75AA5F7664C}"/>
              </a:ext>
            </a:extLst>
          </p:cNvPr>
          <p:cNvSpPr txBox="1"/>
          <p:nvPr/>
        </p:nvSpPr>
        <p:spPr>
          <a:xfrm>
            <a:off x="2579915" y="5399465"/>
            <a:ext cx="5397334" cy="369332"/>
          </a:xfrm>
          <a:prstGeom prst="rect">
            <a:avLst/>
          </a:prstGeom>
          <a:noFill/>
        </p:spPr>
        <p:txBody>
          <a:bodyPr wrap="square">
            <a:spAutoFit/>
          </a:bodyPr>
          <a:lstStyle/>
          <a:p>
            <a:pPr marL="0" indent="0" algn="just" rtl="0">
              <a:spcBef>
                <a:spcPts val="0"/>
              </a:spcBef>
              <a:spcAft>
                <a:spcPts val="0"/>
              </a:spcAft>
              <a:buNone/>
            </a:pPr>
            <a:r>
              <a:rPr lang="en-GB" sz="1800" b="0" dirty="0">
                <a:solidFill>
                  <a:srgbClr val="555555"/>
                </a:solidFill>
                <a:effectLst/>
                <a:latin typeface="Arial" panose="020B0604020202020204" pitchFamily="34" charset="0"/>
              </a:rPr>
              <a:t>Cooper, 2021</a:t>
            </a:r>
          </a:p>
        </p:txBody>
      </p:sp>
    </p:spTree>
    <p:extLst>
      <p:ext uri="{BB962C8B-B14F-4D97-AF65-F5344CB8AC3E}">
        <p14:creationId xmlns:p14="http://schemas.microsoft.com/office/powerpoint/2010/main" val="4218923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book on top of a stack of books&#10;&#10;Description automatically generated">
            <a:extLst>
              <a:ext uri="{FF2B5EF4-FFF2-40B4-BE49-F238E27FC236}">
                <a16:creationId xmlns:a16="http://schemas.microsoft.com/office/drawing/2014/main" id="{274E1025-DDD4-8453-C40A-7DFAB73491DE}"/>
              </a:ext>
            </a:extLst>
          </p:cNvPr>
          <p:cNvPicPr>
            <a:picLocks noChangeAspect="1"/>
          </p:cNvPicPr>
          <p:nvPr/>
        </p:nvPicPr>
        <p:blipFill rotWithShape="1">
          <a:blip r:embed="rId2"/>
          <a:srcRect l="28994" r="33549"/>
          <a:stretch/>
        </p:blipFill>
        <p:spPr>
          <a:xfrm>
            <a:off x="4577270" y="10"/>
            <a:ext cx="4566728"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7268"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7268"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23818C-A549-3CEB-A4B1-D009E8933EE9}"/>
              </a:ext>
            </a:extLst>
          </p:cNvPr>
          <p:cNvSpPr>
            <a:spLocks noGrp="1"/>
          </p:cNvSpPr>
          <p:nvPr>
            <p:ph type="title"/>
          </p:nvPr>
        </p:nvSpPr>
        <p:spPr>
          <a:xfrm>
            <a:off x="571350" y="328512"/>
            <a:ext cx="3583791" cy="1628970"/>
          </a:xfrm>
        </p:spPr>
        <p:txBody>
          <a:bodyPr anchor="ctr">
            <a:normAutofit/>
          </a:bodyPr>
          <a:lstStyle/>
          <a:p>
            <a:r>
              <a:rPr lang="en-HU" sz="3500"/>
              <a:t>Research Problems</a:t>
            </a:r>
          </a:p>
        </p:txBody>
      </p:sp>
      <p:sp>
        <p:nvSpPr>
          <p:cNvPr id="3" name="Content Placeholder 2">
            <a:extLst>
              <a:ext uri="{FF2B5EF4-FFF2-40B4-BE49-F238E27FC236}">
                <a16:creationId xmlns:a16="http://schemas.microsoft.com/office/drawing/2014/main" id="{76735472-9920-BF9D-80CE-01E7482FD46C}"/>
              </a:ext>
            </a:extLst>
          </p:cNvPr>
          <p:cNvSpPr>
            <a:spLocks noGrp="1"/>
          </p:cNvSpPr>
          <p:nvPr>
            <p:ph idx="1"/>
          </p:nvPr>
        </p:nvSpPr>
        <p:spPr>
          <a:xfrm>
            <a:off x="571350" y="2884929"/>
            <a:ext cx="3494817" cy="3374137"/>
          </a:xfrm>
        </p:spPr>
        <p:txBody>
          <a:bodyPr anchor="ctr">
            <a:normAutofit lnSpcReduction="10000"/>
          </a:bodyPr>
          <a:lstStyle/>
          <a:p>
            <a:pPr algn="just">
              <a:buAutoNum type="arabicPeriod"/>
            </a:pPr>
            <a:r>
              <a:rPr lang="en-GB" sz="2400" b="0" i="0" u="none" strike="noStrike" dirty="0">
                <a:effectLst/>
                <a:latin typeface="Times New Roman" panose="02020603050405020304" pitchFamily="18" charset="0"/>
              </a:rPr>
              <a:t>How do librarians activate their civic roles in facing information disorders?</a:t>
            </a:r>
          </a:p>
          <a:p>
            <a:pPr algn="just">
              <a:buAutoNum type="arabicPeriod"/>
            </a:pPr>
            <a:r>
              <a:rPr lang="en-GB" sz="2400" b="0" i="0" u="none" strike="noStrike" dirty="0">
                <a:effectLst/>
                <a:latin typeface="Times New Roman" panose="02020603050405020304" pitchFamily="18" charset="0"/>
              </a:rPr>
              <a:t>How do Filipino librarians define or construct the information disorder phenomenon? </a:t>
            </a:r>
            <a:endParaRPr lang="en-GB" sz="2400" dirty="0">
              <a:latin typeface="Times New Roman" panose="02020603050405020304" pitchFamily="18" charset="0"/>
            </a:endParaRPr>
          </a:p>
          <a:p>
            <a:pPr marL="0" indent="0" algn="just">
              <a:buNone/>
            </a:pPr>
            <a:endParaRPr lang="en-HU" sz="2400" dirty="0"/>
          </a:p>
        </p:txBody>
      </p:sp>
    </p:spTree>
    <p:extLst>
      <p:ext uri="{BB962C8B-B14F-4D97-AF65-F5344CB8AC3E}">
        <p14:creationId xmlns:p14="http://schemas.microsoft.com/office/powerpoint/2010/main" val="7650982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14ED94A-C85D-4CD3-4205-438D21CE6B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412" y="-1"/>
            <a:ext cx="3909949" cy="6883030"/>
            <a:chOff x="-19217" y="-1"/>
            <a:chExt cx="5213267" cy="6883030"/>
          </a:xfrm>
        </p:grpSpPr>
        <p:sp>
          <p:nvSpPr>
            <p:cNvPr id="10" name="Rectangle 9">
              <a:extLst>
                <a:ext uri="{FF2B5EF4-FFF2-40B4-BE49-F238E27FC236}">
                  <a16:creationId xmlns:a16="http://schemas.microsoft.com/office/drawing/2014/main" id="{E642BDB2-BF67-1D53-1C70-0B41D709E4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6" y="0"/>
              <a:ext cx="5204956" cy="6883029"/>
            </a:xfrm>
            <a:prstGeom prst="rect">
              <a:avLst/>
            </a:prstGeom>
            <a:gradFill>
              <a:gsLst>
                <a:gs pos="7000">
                  <a:schemeClr val="accent2"/>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8E0D8CE-5DBF-B664-EB48-C29BF8AB4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9217" y="1731909"/>
              <a:ext cx="5204963" cy="5144400"/>
            </a:xfrm>
            <a:prstGeom prst="rect">
              <a:avLst/>
            </a:prstGeom>
            <a:gradFill flip="none" rotWithShape="1">
              <a:gsLst>
                <a:gs pos="0">
                  <a:schemeClr val="accent5">
                    <a:lumMod val="75000"/>
                  </a:schemeClr>
                </a:gs>
                <a:gs pos="60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Rectangle 11">
              <a:extLst>
                <a:ext uri="{FF2B5EF4-FFF2-40B4-BE49-F238E27FC236}">
                  <a16:creationId xmlns:a16="http://schemas.microsoft.com/office/drawing/2014/main" id="{DFD140CE-7DE2-C88F-5EAE-F45EB69E6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10" y="6723"/>
              <a:ext cx="3834567" cy="6876300"/>
            </a:xfrm>
            <a:prstGeom prst="rect">
              <a:avLst/>
            </a:prstGeom>
            <a:gradFill flip="none" rotWithShape="1">
              <a:gsLst>
                <a:gs pos="3000">
                  <a:schemeClr val="accent2">
                    <a:lumMod val="60000"/>
                    <a:lumOff val="40000"/>
                    <a:alpha val="78000"/>
                  </a:schemeClr>
                </a:gs>
                <a:gs pos="42000">
                  <a:schemeClr val="accent2">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57E87E3-413F-10EF-63D8-6016E986C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44601" y="833689"/>
              <a:ext cx="6872341" cy="5204961"/>
            </a:xfrm>
            <a:prstGeom prst="rect">
              <a:avLst/>
            </a:prstGeom>
            <a:gradFill>
              <a:gsLst>
                <a:gs pos="0">
                  <a:schemeClr val="accent5">
                    <a:alpha val="86000"/>
                  </a:schemeClr>
                </a:gs>
                <a:gs pos="57000">
                  <a:schemeClr val="accent2">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D3AFE01A-EABC-59C6-95B7-2B47C63EBC33}"/>
              </a:ext>
            </a:extLst>
          </p:cNvPr>
          <p:cNvSpPr>
            <a:spLocks noGrp="1"/>
          </p:cNvSpPr>
          <p:nvPr>
            <p:ph type="title"/>
          </p:nvPr>
        </p:nvSpPr>
        <p:spPr>
          <a:xfrm>
            <a:off x="566613" y="739835"/>
            <a:ext cx="2776935" cy="1616203"/>
          </a:xfrm>
        </p:spPr>
        <p:txBody>
          <a:bodyPr anchor="b">
            <a:normAutofit/>
          </a:bodyPr>
          <a:lstStyle/>
          <a:p>
            <a:r>
              <a:rPr lang="en-HU" sz="2800">
                <a:solidFill>
                  <a:srgbClr val="FFFFFF"/>
                </a:solidFill>
              </a:rPr>
              <a:t>Literature Review</a:t>
            </a:r>
          </a:p>
        </p:txBody>
      </p:sp>
      <p:sp>
        <p:nvSpPr>
          <p:cNvPr id="3" name="Content Placeholder 2">
            <a:extLst>
              <a:ext uri="{FF2B5EF4-FFF2-40B4-BE49-F238E27FC236}">
                <a16:creationId xmlns:a16="http://schemas.microsoft.com/office/drawing/2014/main" id="{B9B9F675-4D7B-8F44-CD97-FA882297D50E}"/>
              </a:ext>
            </a:extLst>
          </p:cNvPr>
          <p:cNvSpPr>
            <a:spLocks noGrp="1"/>
          </p:cNvSpPr>
          <p:nvPr>
            <p:ph idx="1"/>
          </p:nvPr>
        </p:nvSpPr>
        <p:spPr>
          <a:xfrm>
            <a:off x="566613" y="2459116"/>
            <a:ext cx="2776934" cy="3524823"/>
          </a:xfrm>
        </p:spPr>
        <p:txBody>
          <a:bodyPr>
            <a:normAutofit/>
          </a:bodyPr>
          <a:lstStyle/>
          <a:p>
            <a:pPr marL="0" indent="0" algn="just">
              <a:buNone/>
            </a:pPr>
            <a:r>
              <a:rPr lang="en-HU" sz="1700" dirty="0">
                <a:solidFill>
                  <a:srgbClr val="FFFFFF"/>
                </a:solidFill>
                <a:effectLst/>
                <a:latin typeface="Times New Roman" panose="02020603050405020304" pitchFamily="18" charset="0"/>
                <a:ea typeface="Times New Roman" panose="02020603050405020304" pitchFamily="18" charset="0"/>
              </a:rPr>
              <a:t>Democratic nations are best exemplified when public participation is alive and citizens are part of the decision making and public policy process.</a:t>
            </a:r>
          </a:p>
          <a:p>
            <a:pPr marL="0" indent="0">
              <a:buNone/>
            </a:pPr>
            <a:endParaRPr lang="en-HU" sz="1700" dirty="0">
              <a:solidFill>
                <a:srgbClr val="FFFFFF"/>
              </a:solidFill>
              <a:latin typeface="Times New Roman" panose="02020603050405020304" pitchFamily="18" charset="0"/>
              <a:ea typeface="Times New Roman" panose="02020603050405020304" pitchFamily="18" charset="0"/>
            </a:endParaRPr>
          </a:p>
          <a:p>
            <a:pPr marL="0" indent="0">
              <a:buNone/>
            </a:pPr>
            <a:r>
              <a:rPr lang="en-HU" sz="1700" dirty="0">
                <a:solidFill>
                  <a:srgbClr val="FFFFFF"/>
                </a:solidFill>
                <a:latin typeface="Times New Roman" panose="02020603050405020304" pitchFamily="18" charset="0"/>
                <a:ea typeface="Times New Roman" panose="02020603050405020304" pitchFamily="18" charset="0"/>
              </a:rPr>
              <a:t>Some c</a:t>
            </a:r>
            <a:r>
              <a:rPr lang="en-HU" sz="1700" dirty="0">
                <a:solidFill>
                  <a:srgbClr val="FFFFFF"/>
                </a:solidFill>
                <a:effectLst/>
                <a:latin typeface="Times New Roman" panose="02020603050405020304" pitchFamily="18" charset="0"/>
                <a:ea typeface="Times New Roman" panose="02020603050405020304" pitchFamily="18" charset="0"/>
              </a:rPr>
              <a:t>ivic initiatives identified by Kranich (2012)  </a:t>
            </a:r>
            <a:endParaRPr lang="en-HU" sz="1700" dirty="0">
              <a:solidFill>
                <a:srgbClr val="FFFFFF"/>
              </a:solidFill>
            </a:endParaRPr>
          </a:p>
        </p:txBody>
      </p:sp>
      <p:graphicFrame>
        <p:nvGraphicFramePr>
          <p:cNvPr id="4" name="Table 3">
            <a:extLst>
              <a:ext uri="{FF2B5EF4-FFF2-40B4-BE49-F238E27FC236}">
                <a16:creationId xmlns:a16="http://schemas.microsoft.com/office/drawing/2014/main" id="{4EB43314-C3EB-006D-2115-69CFB9E4F382}"/>
              </a:ext>
            </a:extLst>
          </p:cNvPr>
          <p:cNvGraphicFramePr>
            <a:graphicFrameLocks noGrp="1"/>
          </p:cNvGraphicFramePr>
          <p:nvPr>
            <p:extLst>
              <p:ext uri="{D42A27DB-BD31-4B8C-83A1-F6EECF244321}">
                <p14:modId xmlns:p14="http://schemas.microsoft.com/office/powerpoint/2010/main" val="1612208641"/>
              </p:ext>
            </p:extLst>
          </p:nvPr>
        </p:nvGraphicFramePr>
        <p:xfrm>
          <a:off x="4503978" y="934250"/>
          <a:ext cx="4055252" cy="4989503"/>
        </p:xfrm>
        <a:graphic>
          <a:graphicData uri="http://schemas.openxmlformats.org/drawingml/2006/table">
            <a:tbl>
              <a:tblPr firstRow="1" bandRow="1">
                <a:tableStyleId>{5C22544A-7EE6-4342-B048-85BDC9FD1C3A}</a:tableStyleId>
              </a:tblPr>
              <a:tblGrid>
                <a:gridCol w="2027626">
                  <a:extLst>
                    <a:ext uri="{9D8B030D-6E8A-4147-A177-3AD203B41FA5}">
                      <a16:colId xmlns:a16="http://schemas.microsoft.com/office/drawing/2014/main" val="843650177"/>
                    </a:ext>
                  </a:extLst>
                </a:gridCol>
                <a:gridCol w="2027626">
                  <a:extLst>
                    <a:ext uri="{9D8B030D-6E8A-4147-A177-3AD203B41FA5}">
                      <a16:colId xmlns:a16="http://schemas.microsoft.com/office/drawing/2014/main" val="864116071"/>
                    </a:ext>
                  </a:extLst>
                </a:gridCol>
              </a:tblGrid>
              <a:tr h="369593">
                <a:tc>
                  <a:txBody>
                    <a:bodyPr/>
                    <a:lstStyle/>
                    <a:p>
                      <a:r>
                        <a:rPr lang="en-HU" sz="1700"/>
                        <a:t>Civic Initiatives</a:t>
                      </a:r>
                    </a:p>
                  </a:txBody>
                  <a:tcPr marL="83998" marR="83998" marT="41999" marB="41999"/>
                </a:tc>
                <a:tc>
                  <a:txBody>
                    <a:bodyPr/>
                    <a:lstStyle/>
                    <a:p>
                      <a:r>
                        <a:rPr lang="en-HU" sz="1700"/>
                        <a:t>Description</a:t>
                      </a:r>
                    </a:p>
                  </a:txBody>
                  <a:tcPr marL="83998" marR="83998" marT="41999" marB="41999"/>
                </a:tc>
                <a:extLst>
                  <a:ext uri="{0D108BD9-81ED-4DB2-BD59-A6C34878D82A}">
                    <a16:rowId xmlns:a16="http://schemas.microsoft.com/office/drawing/2014/main" val="62760583"/>
                  </a:ext>
                </a:extLst>
              </a:tr>
              <a:tr h="621588">
                <a:tc>
                  <a:txBody>
                    <a:bodyPr/>
                    <a:lstStyle/>
                    <a:p>
                      <a:r>
                        <a:rPr lang="en-HU" sz="1700" kern="1200">
                          <a:solidFill>
                            <a:schemeClr val="dk1"/>
                          </a:solidFill>
                          <a:effectLst/>
                          <a:latin typeface="+mn-lt"/>
                          <a:ea typeface="+mn-ea"/>
                          <a:cs typeface="+mn-cs"/>
                        </a:rPr>
                        <a:t>Library as Civic Space</a:t>
                      </a:r>
                      <a:r>
                        <a:rPr lang="en-HU" sz="1700">
                          <a:effectLst/>
                        </a:rPr>
                        <a:t> </a:t>
                      </a:r>
                      <a:endParaRPr lang="en-HU" sz="1700"/>
                    </a:p>
                  </a:txBody>
                  <a:tcPr marL="83998" marR="83998" marT="41999" marB="41999"/>
                </a:tc>
                <a:tc>
                  <a:txBody>
                    <a:bodyPr/>
                    <a:lstStyle/>
                    <a:p>
                      <a:r>
                        <a:rPr lang="en-HU" sz="1700"/>
                        <a:t>Libraries offer safe spaces</a:t>
                      </a:r>
                    </a:p>
                  </a:txBody>
                  <a:tcPr marL="83998" marR="83998" marT="41999" marB="41999"/>
                </a:tc>
                <a:extLst>
                  <a:ext uri="{0D108BD9-81ED-4DB2-BD59-A6C34878D82A}">
                    <a16:rowId xmlns:a16="http://schemas.microsoft.com/office/drawing/2014/main" val="3180735972"/>
                  </a:ext>
                </a:extLst>
              </a:tr>
              <a:tr h="1125578">
                <a:tc>
                  <a:txBody>
                    <a:bodyPr/>
                    <a:lstStyle/>
                    <a:p>
                      <a:r>
                        <a:rPr lang="en-HU" sz="1700"/>
                        <a:t>Library as Enabler of Civic Literacy</a:t>
                      </a:r>
                    </a:p>
                  </a:txBody>
                  <a:tcPr marL="83998" marR="83998" marT="41999" marB="41999"/>
                </a:tc>
                <a:tc>
                  <a:txBody>
                    <a:bodyPr/>
                    <a:lstStyle/>
                    <a:p>
                      <a:r>
                        <a:rPr lang="en-HU" sz="1700"/>
                        <a:t>Libraries enable citizens to become smart seekers in producing content</a:t>
                      </a:r>
                    </a:p>
                  </a:txBody>
                  <a:tcPr marL="83998" marR="83998" marT="41999" marB="41999"/>
                </a:tc>
                <a:extLst>
                  <a:ext uri="{0D108BD9-81ED-4DB2-BD59-A6C34878D82A}">
                    <a16:rowId xmlns:a16="http://schemas.microsoft.com/office/drawing/2014/main" val="1243991165"/>
                  </a:ext>
                </a:extLst>
              </a:tr>
              <a:tr h="1125578">
                <a:tc>
                  <a:txBody>
                    <a:bodyPr/>
                    <a:lstStyle/>
                    <a:p>
                      <a:r>
                        <a:rPr lang="en-HU" sz="1700"/>
                        <a:t>Library as Conversation Catalyst</a:t>
                      </a:r>
                    </a:p>
                  </a:txBody>
                  <a:tcPr marL="83998" marR="83998" marT="41999" marB="41999"/>
                </a:tc>
                <a:tc>
                  <a:txBody>
                    <a:bodyPr/>
                    <a:lstStyle/>
                    <a:p>
                      <a:r>
                        <a:rPr lang="en-HU" sz="1700"/>
                        <a:t>Libraries help citizens create a deep understanding of other’s opinions</a:t>
                      </a:r>
                    </a:p>
                  </a:txBody>
                  <a:tcPr marL="83998" marR="83998" marT="41999" marB="41999"/>
                </a:tc>
                <a:extLst>
                  <a:ext uri="{0D108BD9-81ED-4DB2-BD59-A6C34878D82A}">
                    <a16:rowId xmlns:a16="http://schemas.microsoft.com/office/drawing/2014/main" val="3375202227"/>
                  </a:ext>
                </a:extLst>
              </a:tr>
              <a:tr h="873583">
                <a:tc>
                  <a:txBody>
                    <a:bodyPr/>
                    <a:lstStyle/>
                    <a:p>
                      <a:r>
                        <a:rPr lang="en-HU" sz="1700"/>
                        <a:t>Library as Civic Information Center</a:t>
                      </a:r>
                    </a:p>
                  </a:txBody>
                  <a:tcPr marL="83998" marR="83998" marT="41999" marB="41999"/>
                </a:tc>
                <a:tc>
                  <a:txBody>
                    <a:bodyPr/>
                    <a:lstStyle/>
                    <a:p>
                      <a:r>
                        <a:rPr lang="en-HU" sz="1700"/>
                        <a:t>Libraries facilitate e-government services</a:t>
                      </a:r>
                    </a:p>
                  </a:txBody>
                  <a:tcPr marL="83998" marR="83998" marT="41999" marB="41999"/>
                </a:tc>
                <a:extLst>
                  <a:ext uri="{0D108BD9-81ED-4DB2-BD59-A6C34878D82A}">
                    <a16:rowId xmlns:a16="http://schemas.microsoft.com/office/drawing/2014/main" val="1905850042"/>
                  </a:ext>
                </a:extLst>
              </a:tr>
              <a:tr h="873583">
                <a:tc>
                  <a:txBody>
                    <a:bodyPr/>
                    <a:lstStyle/>
                    <a:p>
                      <a:r>
                        <a:rPr lang="en-HU" sz="1700"/>
                        <a:t>Library as Partner in Public Service</a:t>
                      </a:r>
                    </a:p>
                  </a:txBody>
                  <a:tcPr marL="83998" marR="83998" marT="41999" marB="41999"/>
                </a:tc>
                <a:tc>
                  <a:txBody>
                    <a:bodyPr/>
                    <a:lstStyle/>
                    <a:p>
                      <a:r>
                        <a:rPr lang="en-HU" sz="1700"/>
                        <a:t>Libraries collaborate to enhance services</a:t>
                      </a:r>
                    </a:p>
                  </a:txBody>
                  <a:tcPr marL="83998" marR="83998" marT="41999" marB="41999"/>
                </a:tc>
                <a:extLst>
                  <a:ext uri="{0D108BD9-81ED-4DB2-BD59-A6C34878D82A}">
                    <a16:rowId xmlns:a16="http://schemas.microsoft.com/office/drawing/2014/main" val="867738335"/>
                  </a:ext>
                </a:extLst>
              </a:tr>
            </a:tbl>
          </a:graphicData>
        </a:graphic>
      </p:graphicFrame>
    </p:spTree>
    <p:extLst>
      <p:ext uri="{BB962C8B-B14F-4D97-AF65-F5344CB8AC3E}">
        <p14:creationId xmlns:p14="http://schemas.microsoft.com/office/powerpoint/2010/main" val="26005729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8EDCDB-A805-D6E1-DC7B-C544DCB02C12}"/>
              </a:ext>
            </a:extLst>
          </p:cNvPr>
          <p:cNvSpPr>
            <a:spLocks noGrp="1"/>
          </p:cNvSpPr>
          <p:nvPr>
            <p:ph type="title"/>
          </p:nvPr>
        </p:nvSpPr>
        <p:spPr>
          <a:xfrm>
            <a:off x="628650" y="459863"/>
            <a:ext cx="7886700" cy="1004594"/>
          </a:xfrm>
        </p:spPr>
        <p:txBody>
          <a:bodyPr>
            <a:normAutofit/>
          </a:bodyPr>
          <a:lstStyle/>
          <a:p>
            <a:pPr algn="ctr"/>
            <a:r>
              <a:rPr lang="en-HU">
                <a:solidFill>
                  <a:srgbClr val="FFFFFF"/>
                </a:solidFill>
              </a:rPr>
              <a:t>Civic engagement challenges in libraries</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4622" y="1587970"/>
            <a:ext cx="8274756"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C7BC5220-46C6-BE11-6850-5E2DFF2749CB}"/>
              </a:ext>
            </a:extLst>
          </p:cNvPr>
          <p:cNvGraphicFramePr>
            <a:graphicFrameLocks noGrp="1"/>
          </p:cNvGraphicFramePr>
          <p:nvPr>
            <p:ph idx="1"/>
            <p:extLst>
              <p:ext uri="{D42A27DB-BD31-4B8C-83A1-F6EECF244321}">
                <p14:modId xmlns:p14="http://schemas.microsoft.com/office/powerpoint/2010/main" val="3369151984"/>
              </p:ext>
            </p:extLst>
          </p:nvPr>
        </p:nvGraphicFramePr>
        <p:xfrm>
          <a:off x="628650" y="1800911"/>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491355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0A610B-6F51-0537-0175-C5C75157C059}"/>
              </a:ext>
            </a:extLst>
          </p:cNvPr>
          <p:cNvSpPr>
            <a:spLocks noGrp="1"/>
          </p:cNvSpPr>
          <p:nvPr>
            <p:ph type="title"/>
          </p:nvPr>
        </p:nvSpPr>
        <p:spPr>
          <a:xfrm>
            <a:off x="630936" y="256032"/>
            <a:ext cx="7879842" cy="1014984"/>
          </a:xfrm>
        </p:spPr>
        <p:txBody>
          <a:bodyPr anchor="b">
            <a:normAutofit/>
          </a:bodyPr>
          <a:lstStyle/>
          <a:p>
            <a:r>
              <a:rPr lang="en-HU" dirty="0"/>
              <a:t>Methodology</a:t>
            </a:r>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464" y="1634502"/>
            <a:ext cx="783869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30936" y="1538176"/>
            <a:ext cx="1405092"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6A75EAD1-D04C-1D84-5039-45899315ED27}"/>
              </a:ext>
            </a:extLst>
          </p:cNvPr>
          <p:cNvGraphicFramePr>
            <a:graphicFrameLocks noGrp="1"/>
          </p:cNvGraphicFramePr>
          <p:nvPr>
            <p:ph idx="1"/>
            <p:extLst>
              <p:ext uri="{D42A27DB-BD31-4B8C-83A1-F6EECF244321}">
                <p14:modId xmlns:p14="http://schemas.microsoft.com/office/powerpoint/2010/main" val="1488171234"/>
              </p:ext>
            </p:extLst>
          </p:nvPr>
        </p:nvGraphicFramePr>
        <p:xfrm>
          <a:off x="628650" y="1926266"/>
          <a:ext cx="78867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570889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EE57F-3D7D-5BEE-4567-44A976C79FBD}"/>
              </a:ext>
            </a:extLst>
          </p:cNvPr>
          <p:cNvSpPr>
            <a:spLocks noGrp="1"/>
          </p:cNvSpPr>
          <p:nvPr>
            <p:ph type="title"/>
          </p:nvPr>
        </p:nvSpPr>
        <p:spPr/>
        <p:txBody>
          <a:bodyPr/>
          <a:lstStyle/>
          <a:p>
            <a:r>
              <a:rPr lang="en-HU"/>
              <a:t>The Process</a:t>
            </a:r>
            <a:endParaRPr lang="en-HU" dirty="0"/>
          </a:p>
        </p:txBody>
      </p:sp>
      <p:graphicFrame>
        <p:nvGraphicFramePr>
          <p:cNvPr id="18" name="Content Placeholder 2">
            <a:extLst>
              <a:ext uri="{FF2B5EF4-FFF2-40B4-BE49-F238E27FC236}">
                <a16:creationId xmlns:a16="http://schemas.microsoft.com/office/drawing/2014/main" id="{483BA39A-8306-ECC5-634B-7F72850FD930}"/>
              </a:ext>
            </a:extLst>
          </p:cNvPr>
          <p:cNvGraphicFramePr>
            <a:graphicFrameLocks noGrp="1"/>
          </p:cNvGraphicFramePr>
          <p:nvPr>
            <p:ph idx="1"/>
            <p:extLst>
              <p:ext uri="{D42A27DB-BD31-4B8C-83A1-F6EECF244321}">
                <p14:modId xmlns:p14="http://schemas.microsoft.com/office/powerpoint/2010/main" val="1343108390"/>
              </p:ext>
            </p:extLst>
          </p:nvPr>
        </p:nvGraphicFramePr>
        <p:xfrm>
          <a:off x="471951" y="1425679"/>
          <a:ext cx="6850625" cy="48256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611138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0657BB0-9D32-366E-102D-3F63D22F096A}"/>
              </a:ext>
            </a:extLst>
          </p:cNvPr>
          <p:cNvSpPr>
            <a:spLocks noGrp="1"/>
          </p:cNvSpPr>
          <p:nvPr>
            <p:ph type="title"/>
          </p:nvPr>
        </p:nvSpPr>
        <p:spPr>
          <a:xfrm>
            <a:off x="1028697" y="348865"/>
            <a:ext cx="7533018" cy="877729"/>
          </a:xfrm>
        </p:spPr>
        <p:txBody>
          <a:bodyPr vert="horz" lIns="91440" tIns="45720" rIns="91440" bIns="45720" rtlCol="0" anchor="ctr">
            <a:normAutofit/>
          </a:bodyPr>
          <a:lstStyle/>
          <a:p>
            <a:r>
              <a:rPr lang="en-US" sz="3500" kern="1200">
                <a:solidFill>
                  <a:srgbClr val="FFFFFF"/>
                </a:solidFill>
                <a:latin typeface="+mj-lt"/>
                <a:ea typeface="+mj-ea"/>
                <a:cs typeface="+mj-cs"/>
              </a:rPr>
              <a:t>Findings</a:t>
            </a:r>
          </a:p>
        </p:txBody>
      </p:sp>
      <p:graphicFrame>
        <p:nvGraphicFramePr>
          <p:cNvPr id="4" name="Content Placeholder 3">
            <a:extLst>
              <a:ext uri="{FF2B5EF4-FFF2-40B4-BE49-F238E27FC236}">
                <a16:creationId xmlns:a16="http://schemas.microsoft.com/office/drawing/2014/main" id="{CB6C6122-AA27-0C67-01A5-30B989B5711B}"/>
              </a:ext>
            </a:extLst>
          </p:cNvPr>
          <p:cNvGraphicFramePr>
            <a:graphicFrameLocks noGrp="1"/>
          </p:cNvGraphicFramePr>
          <p:nvPr>
            <p:ph idx="1"/>
            <p:extLst>
              <p:ext uri="{D42A27DB-BD31-4B8C-83A1-F6EECF244321}">
                <p14:modId xmlns:p14="http://schemas.microsoft.com/office/powerpoint/2010/main" val="1514673539"/>
              </p:ext>
            </p:extLst>
          </p:nvPr>
        </p:nvGraphicFramePr>
        <p:xfrm>
          <a:off x="483042" y="2357232"/>
          <a:ext cx="8195873" cy="3703501"/>
        </p:xfrm>
        <a:graphic>
          <a:graphicData uri="http://schemas.openxmlformats.org/drawingml/2006/table">
            <a:tbl>
              <a:tblPr firstRow="1" bandRow="1">
                <a:noFill/>
                <a:tableStyleId>{5C22544A-7EE6-4342-B048-85BDC9FD1C3A}</a:tableStyleId>
              </a:tblPr>
              <a:tblGrid>
                <a:gridCol w="513356">
                  <a:extLst>
                    <a:ext uri="{9D8B030D-6E8A-4147-A177-3AD203B41FA5}">
                      <a16:colId xmlns:a16="http://schemas.microsoft.com/office/drawing/2014/main" val="2149024518"/>
                    </a:ext>
                  </a:extLst>
                </a:gridCol>
                <a:gridCol w="752701">
                  <a:extLst>
                    <a:ext uri="{9D8B030D-6E8A-4147-A177-3AD203B41FA5}">
                      <a16:colId xmlns:a16="http://schemas.microsoft.com/office/drawing/2014/main" val="600938336"/>
                    </a:ext>
                  </a:extLst>
                </a:gridCol>
                <a:gridCol w="723623">
                  <a:extLst>
                    <a:ext uri="{9D8B030D-6E8A-4147-A177-3AD203B41FA5}">
                      <a16:colId xmlns:a16="http://schemas.microsoft.com/office/drawing/2014/main" val="2558709161"/>
                    </a:ext>
                  </a:extLst>
                </a:gridCol>
                <a:gridCol w="1157577">
                  <a:extLst>
                    <a:ext uri="{9D8B030D-6E8A-4147-A177-3AD203B41FA5}">
                      <a16:colId xmlns:a16="http://schemas.microsoft.com/office/drawing/2014/main" val="581060269"/>
                    </a:ext>
                  </a:extLst>
                </a:gridCol>
                <a:gridCol w="2378911">
                  <a:extLst>
                    <a:ext uri="{9D8B030D-6E8A-4147-A177-3AD203B41FA5}">
                      <a16:colId xmlns:a16="http://schemas.microsoft.com/office/drawing/2014/main" val="1870823805"/>
                    </a:ext>
                  </a:extLst>
                </a:gridCol>
                <a:gridCol w="2669705">
                  <a:extLst>
                    <a:ext uri="{9D8B030D-6E8A-4147-A177-3AD203B41FA5}">
                      <a16:colId xmlns:a16="http://schemas.microsoft.com/office/drawing/2014/main" val="3705761772"/>
                    </a:ext>
                  </a:extLst>
                </a:gridCol>
              </a:tblGrid>
              <a:tr h="1225681">
                <a:tc>
                  <a:txBody>
                    <a:bodyPr/>
                    <a:lstStyle/>
                    <a:p>
                      <a:pPr algn="l" fontAlgn="b"/>
                      <a:r>
                        <a:rPr lang="en-GB" sz="2100" b="1" u="none" strike="noStrike" cap="none" spc="0">
                          <a:solidFill>
                            <a:schemeClr val="tx1"/>
                          </a:solidFill>
                          <a:effectLst/>
                        </a:rPr>
                        <a:t>ID</a:t>
                      </a:r>
                      <a:endParaRPr lang="en-GB" sz="2100" b="1" i="0" u="none" strike="noStrike" cap="none" spc="0">
                        <a:solidFill>
                          <a:schemeClr val="tx1"/>
                        </a:solidFill>
                        <a:effectLst/>
                        <a:latin typeface="Calibri" panose="020F0502020204030204" pitchFamily="34" charset="0"/>
                      </a:endParaRPr>
                    </a:p>
                  </a:txBody>
                  <a:tcPr marL="85569" marR="2332" marT="24449" marB="183363" anchor="b">
                    <a:lnL w="12700" cmpd="sng">
                      <a:noFill/>
                    </a:lnL>
                    <a:lnR w="12700" cmpd="sng">
                      <a:noFill/>
                    </a:lnR>
                    <a:lnT w="9525" cap="flat" cmpd="sng" algn="ctr">
                      <a:noFill/>
                      <a:prstDash val="solid"/>
                    </a:lnT>
                    <a:lnB w="38100" cmpd="sng">
                      <a:noFill/>
                    </a:lnB>
                    <a:noFill/>
                  </a:tcPr>
                </a:tc>
                <a:tc>
                  <a:txBody>
                    <a:bodyPr/>
                    <a:lstStyle/>
                    <a:p>
                      <a:pPr algn="l" fontAlgn="b"/>
                      <a:r>
                        <a:rPr lang="en-GB" sz="2100" b="1" u="none" strike="noStrike" cap="none" spc="0">
                          <a:solidFill>
                            <a:schemeClr val="tx1"/>
                          </a:solidFill>
                          <a:effectLst/>
                        </a:rPr>
                        <a:t>Age</a:t>
                      </a:r>
                      <a:endParaRPr lang="en-GB" sz="2100" b="1" i="0" u="none" strike="noStrike" cap="none" spc="0">
                        <a:solidFill>
                          <a:schemeClr val="tx1"/>
                        </a:solidFill>
                        <a:effectLst/>
                        <a:latin typeface="Calibri" panose="020F0502020204030204" pitchFamily="34" charset="0"/>
                      </a:endParaRPr>
                    </a:p>
                  </a:txBody>
                  <a:tcPr marL="85569" marR="2332" marT="24449" marB="183363" anchor="b">
                    <a:lnL w="12700" cmpd="sng">
                      <a:noFill/>
                    </a:lnL>
                    <a:lnR w="12700" cmpd="sng">
                      <a:noFill/>
                    </a:lnR>
                    <a:lnT w="9525" cap="flat" cmpd="sng" algn="ctr">
                      <a:noFill/>
                      <a:prstDash val="solid"/>
                    </a:lnT>
                    <a:lnB w="38100" cmpd="sng">
                      <a:noFill/>
                    </a:lnB>
                    <a:noFill/>
                  </a:tcPr>
                </a:tc>
                <a:tc>
                  <a:txBody>
                    <a:bodyPr/>
                    <a:lstStyle/>
                    <a:p>
                      <a:pPr algn="l" fontAlgn="b"/>
                      <a:r>
                        <a:rPr lang="en-GB" sz="2100" b="1" u="none" strike="noStrike" cap="none" spc="0">
                          <a:solidFill>
                            <a:schemeClr val="tx1"/>
                          </a:solidFill>
                          <a:effectLst/>
                        </a:rPr>
                        <a:t>Sex</a:t>
                      </a:r>
                      <a:endParaRPr lang="en-GB" sz="2100" b="1" i="0" u="none" strike="noStrike" cap="none" spc="0">
                        <a:solidFill>
                          <a:schemeClr val="tx1"/>
                        </a:solidFill>
                        <a:effectLst/>
                        <a:latin typeface="Calibri" panose="020F0502020204030204" pitchFamily="34" charset="0"/>
                      </a:endParaRPr>
                    </a:p>
                  </a:txBody>
                  <a:tcPr marL="85569" marR="2332" marT="24449" marB="183363" anchor="b">
                    <a:lnL w="12700" cmpd="sng">
                      <a:noFill/>
                    </a:lnL>
                    <a:lnR w="12700" cmpd="sng">
                      <a:noFill/>
                    </a:lnR>
                    <a:lnT w="9525" cap="flat" cmpd="sng" algn="ctr">
                      <a:noFill/>
                      <a:prstDash val="solid"/>
                    </a:lnT>
                    <a:lnB w="38100" cmpd="sng">
                      <a:noFill/>
                    </a:lnB>
                    <a:noFill/>
                  </a:tcPr>
                </a:tc>
                <a:tc>
                  <a:txBody>
                    <a:bodyPr/>
                    <a:lstStyle/>
                    <a:p>
                      <a:pPr algn="l" fontAlgn="b"/>
                      <a:r>
                        <a:rPr lang="en-GB" sz="2100" b="1" u="none" strike="noStrike" cap="none" spc="0">
                          <a:solidFill>
                            <a:schemeClr val="tx1"/>
                          </a:solidFill>
                          <a:effectLst/>
                        </a:rPr>
                        <a:t>Degree</a:t>
                      </a:r>
                      <a:endParaRPr lang="en-GB" sz="2100" b="1" i="0" u="none" strike="noStrike" cap="none" spc="0">
                        <a:solidFill>
                          <a:schemeClr val="tx1"/>
                        </a:solidFill>
                        <a:effectLst/>
                        <a:latin typeface="Calibri" panose="020F0502020204030204" pitchFamily="34" charset="0"/>
                      </a:endParaRPr>
                    </a:p>
                  </a:txBody>
                  <a:tcPr marL="85569" marR="2332" marT="24449" marB="183363" anchor="b">
                    <a:lnL w="12700" cmpd="sng">
                      <a:noFill/>
                    </a:lnL>
                    <a:lnR w="12700" cmpd="sng">
                      <a:noFill/>
                    </a:lnR>
                    <a:lnT w="9525" cap="flat" cmpd="sng" algn="ctr">
                      <a:noFill/>
                      <a:prstDash val="solid"/>
                    </a:lnT>
                    <a:lnB w="38100" cmpd="sng">
                      <a:noFill/>
                    </a:lnB>
                    <a:noFill/>
                  </a:tcPr>
                </a:tc>
                <a:tc>
                  <a:txBody>
                    <a:bodyPr/>
                    <a:lstStyle/>
                    <a:p>
                      <a:pPr algn="l" fontAlgn="b"/>
                      <a:r>
                        <a:rPr lang="en-GB" sz="2100" b="1" u="none" strike="noStrike" cap="none" spc="0">
                          <a:solidFill>
                            <a:schemeClr val="tx1"/>
                          </a:solidFill>
                          <a:effectLst/>
                        </a:rPr>
                        <a:t>Number of years in public library</a:t>
                      </a:r>
                      <a:endParaRPr lang="en-GB" sz="2100" b="1" i="0" u="none" strike="noStrike" cap="none" spc="0">
                        <a:solidFill>
                          <a:schemeClr val="tx1"/>
                        </a:solidFill>
                        <a:effectLst/>
                        <a:latin typeface="Calibri" panose="020F0502020204030204" pitchFamily="34" charset="0"/>
                      </a:endParaRPr>
                    </a:p>
                  </a:txBody>
                  <a:tcPr marL="85569" marR="2332" marT="24449" marB="183363" anchor="b">
                    <a:lnL w="12700" cmpd="sng">
                      <a:noFill/>
                    </a:lnL>
                    <a:lnR w="12700" cmpd="sng">
                      <a:noFill/>
                    </a:lnR>
                    <a:lnT w="9525" cap="flat" cmpd="sng" algn="ctr">
                      <a:noFill/>
                      <a:prstDash val="solid"/>
                    </a:lnT>
                    <a:lnB w="38100" cmpd="sng">
                      <a:noFill/>
                    </a:lnB>
                    <a:noFill/>
                  </a:tcPr>
                </a:tc>
                <a:tc>
                  <a:txBody>
                    <a:bodyPr/>
                    <a:lstStyle/>
                    <a:p>
                      <a:pPr algn="l" fontAlgn="b"/>
                      <a:r>
                        <a:rPr lang="en-GB" sz="2100" b="1" u="none" strike="noStrike" cap="none" spc="0">
                          <a:solidFill>
                            <a:schemeClr val="tx1"/>
                          </a:solidFill>
                          <a:effectLst/>
                        </a:rPr>
                        <a:t>When did you start your profession as librarian?</a:t>
                      </a:r>
                      <a:endParaRPr lang="en-GB" sz="2100" b="1" i="0" u="none" strike="noStrike" cap="none" spc="0">
                        <a:solidFill>
                          <a:schemeClr val="tx1"/>
                        </a:solidFill>
                        <a:effectLst/>
                        <a:latin typeface="Calibri" panose="020F0502020204030204" pitchFamily="34" charset="0"/>
                      </a:endParaRPr>
                    </a:p>
                  </a:txBody>
                  <a:tcPr marL="85569" marR="2332" marT="24449" marB="183363" anchor="b">
                    <a:lnL w="12700" cmpd="sng">
                      <a:noFill/>
                    </a:lnL>
                    <a:lnR w="12700" cmpd="sng">
                      <a:noFill/>
                    </a:lnR>
                    <a:lnT w="9525" cap="flat" cmpd="sng" algn="ctr">
                      <a:noFill/>
                      <a:prstDash val="solid"/>
                    </a:lnT>
                    <a:lnB w="38100" cmpd="sng">
                      <a:noFill/>
                    </a:lnB>
                    <a:noFill/>
                  </a:tcPr>
                </a:tc>
                <a:extLst>
                  <a:ext uri="{0D108BD9-81ED-4DB2-BD59-A6C34878D82A}">
                    <a16:rowId xmlns:a16="http://schemas.microsoft.com/office/drawing/2014/main" val="2064544563"/>
                  </a:ext>
                </a:extLst>
              </a:tr>
              <a:tr h="495564">
                <a:tc>
                  <a:txBody>
                    <a:bodyPr/>
                    <a:lstStyle/>
                    <a:p>
                      <a:pPr algn="r" fontAlgn="b"/>
                      <a:r>
                        <a:rPr lang="en-HU" sz="1500" u="none" strike="noStrike" cap="none" spc="0">
                          <a:solidFill>
                            <a:schemeClr val="tx1"/>
                          </a:solidFill>
                          <a:effectLst/>
                        </a:rPr>
                        <a:t>1</a:t>
                      </a:r>
                      <a:endParaRPr lang="en-HU" sz="1500" b="0" i="0" u="none" strike="noStrike" cap="none" spc="0">
                        <a:solidFill>
                          <a:schemeClr val="tx1"/>
                        </a:solidFill>
                        <a:effectLst/>
                        <a:latin typeface="Calibri" panose="020F0502020204030204" pitchFamily="34" charset="0"/>
                      </a:endParaRPr>
                    </a:p>
                  </a:txBody>
                  <a:tcPr marL="85569" marR="2332" marT="24449" marB="183363" anchor="b">
                    <a:lnL w="9525" cap="flat" cmpd="sng" algn="ctr">
                      <a:solidFill>
                        <a:schemeClr val="tx1"/>
                      </a:solidFill>
                      <a:prstDash val="solid"/>
                    </a:lnL>
                    <a:lnR w="12700" cmpd="sng">
                      <a:noFill/>
                      <a:prstDash val="solid"/>
                    </a:lnR>
                    <a:lnT w="38100" cmpd="sng">
                      <a:noFill/>
                    </a:lnT>
                    <a:lnB w="9525" cap="flat" cmpd="sng" algn="ctr">
                      <a:noFill/>
                      <a:prstDash val="solid"/>
                    </a:lnB>
                    <a:noFill/>
                  </a:tcPr>
                </a:tc>
                <a:tc>
                  <a:txBody>
                    <a:bodyPr/>
                    <a:lstStyle/>
                    <a:p>
                      <a:pPr algn="r" fontAlgn="b"/>
                      <a:r>
                        <a:rPr lang="en-HU" sz="1500" u="none" strike="noStrike" cap="none" spc="0">
                          <a:solidFill>
                            <a:schemeClr val="tx1"/>
                          </a:solidFill>
                          <a:effectLst/>
                        </a:rPr>
                        <a:t>45</a:t>
                      </a:r>
                      <a:endParaRPr lang="en-HU"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38100" cmpd="sng">
                      <a:noFill/>
                    </a:lnT>
                    <a:lnB w="9525" cap="flat" cmpd="sng" algn="ctr">
                      <a:noFill/>
                      <a:prstDash val="solid"/>
                    </a:lnB>
                    <a:noFill/>
                  </a:tcPr>
                </a:tc>
                <a:tc>
                  <a:txBody>
                    <a:bodyPr/>
                    <a:lstStyle/>
                    <a:p>
                      <a:pPr algn="l" fontAlgn="b"/>
                      <a:r>
                        <a:rPr lang="en-GB" sz="1500" u="none" strike="noStrike" cap="none" spc="0">
                          <a:solidFill>
                            <a:schemeClr val="tx1"/>
                          </a:solidFill>
                          <a:effectLst/>
                        </a:rPr>
                        <a:t>f</a:t>
                      </a:r>
                      <a:endParaRPr lang="en-GB"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38100" cmpd="sng">
                      <a:noFill/>
                    </a:lnT>
                    <a:lnB w="9525" cap="flat" cmpd="sng" algn="ctr">
                      <a:noFill/>
                      <a:prstDash val="solid"/>
                    </a:lnB>
                    <a:noFill/>
                  </a:tcPr>
                </a:tc>
                <a:tc>
                  <a:txBody>
                    <a:bodyPr/>
                    <a:lstStyle/>
                    <a:p>
                      <a:pPr algn="l" fontAlgn="b"/>
                      <a:r>
                        <a:rPr lang="en-GB" sz="1500" u="none" strike="noStrike" cap="none" spc="0">
                          <a:solidFill>
                            <a:schemeClr val="tx1"/>
                          </a:solidFill>
                          <a:effectLst/>
                        </a:rPr>
                        <a:t>MLIS</a:t>
                      </a:r>
                      <a:endParaRPr lang="en-GB"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38100" cmpd="sng">
                      <a:noFill/>
                    </a:lnT>
                    <a:lnB w="9525" cap="flat" cmpd="sng" algn="ctr">
                      <a:noFill/>
                      <a:prstDash val="solid"/>
                    </a:lnB>
                    <a:noFill/>
                  </a:tcPr>
                </a:tc>
                <a:tc>
                  <a:txBody>
                    <a:bodyPr/>
                    <a:lstStyle/>
                    <a:p>
                      <a:pPr algn="r" fontAlgn="b"/>
                      <a:r>
                        <a:rPr lang="en-HU" sz="1500" u="none" strike="noStrike" cap="none" spc="0">
                          <a:solidFill>
                            <a:schemeClr val="tx1"/>
                          </a:solidFill>
                          <a:effectLst/>
                        </a:rPr>
                        <a:t>10</a:t>
                      </a:r>
                      <a:endParaRPr lang="en-HU"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38100" cmpd="sng">
                      <a:noFill/>
                    </a:lnT>
                    <a:lnB w="9525" cap="flat" cmpd="sng" algn="ctr">
                      <a:noFill/>
                      <a:prstDash val="solid"/>
                    </a:lnB>
                    <a:noFill/>
                  </a:tcPr>
                </a:tc>
                <a:tc>
                  <a:txBody>
                    <a:bodyPr/>
                    <a:lstStyle/>
                    <a:p>
                      <a:pPr algn="r" fontAlgn="b"/>
                      <a:r>
                        <a:rPr lang="en-HU" sz="1500" u="none" strike="noStrike" cap="none" spc="0">
                          <a:solidFill>
                            <a:schemeClr val="tx1"/>
                          </a:solidFill>
                          <a:effectLst/>
                        </a:rPr>
                        <a:t>2001</a:t>
                      </a:r>
                      <a:endParaRPr lang="en-HU"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38100" cmpd="sng">
                      <a:noFill/>
                    </a:lnT>
                    <a:lnB w="9525" cap="flat" cmpd="sng" algn="ctr">
                      <a:noFill/>
                      <a:prstDash val="solid"/>
                    </a:lnB>
                    <a:noFill/>
                  </a:tcPr>
                </a:tc>
                <a:extLst>
                  <a:ext uri="{0D108BD9-81ED-4DB2-BD59-A6C34878D82A}">
                    <a16:rowId xmlns:a16="http://schemas.microsoft.com/office/drawing/2014/main" val="3151580380"/>
                  </a:ext>
                </a:extLst>
              </a:tr>
              <a:tr h="495564">
                <a:tc>
                  <a:txBody>
                    <a:bodyPr/>
                    <a:lstStyle/>
                    <a:p>
                      <a:pPr algn="r" fontAlgn="b"/>
                      <a:r>
                        <a:rPr lang="en-HU" sz="1500" u="none" strike="noStrike" cap="none" spc="0">
                          <a:solidFill>
                            <a:schemeClr val="tx1"/>
                          </a:solidFill>
                          <a:effectLst/>
                        </a:rPr>
                        <a:t>2</a:t>
                      </a:r>
                      <a:endParaRPr lang="en-HU" sz="1500" b="0" i="0" u="none" strike="noStrike" cap="none" spc="0">
                        <a:solidFill>
                          <a:schemeClr val="tx1"/>
                        </a:solidFill>
                        <a:effectLst/>
                        <a:latin typeface="Calibri" panose="020F0502020204030204" pitchFamily="34" charset="0"/>
                      </a:endParaRPr>
                    </a:p>
                  </a:txBody>
                  <a:tcPr marL="85569" marR="2332" marT="24449" marB="183363" anchor="b">
                    <a:lnL w="9525" cap="flat" cmpd="sng" algn="ctr">
                      <a:solidFill>
                        <a:schemeClr val="tx1"/>
                      </a:solid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r" fontAlgn="b"/>
                      <a:r>
                        <a:rPr lang="en-HU" sz="1500" u="none" strike="noStrike" cap="none" spc="0">
                          <a:solidFill>
                            <a:schemeClr val="tx1"/>
                          </a:solidFill>
                          <a:effectLst/>
                        </a:rPr>
                        <a:t>33</a:t>
                      </a:r>
                      <a:endParaRPr lang="en-HU"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l" fontAlgn="b"/>
                      <a:r>
                        <a:rPr lang="en-GB" sz="1500" u="none" strike="noStrike" cap="none" spc="0">
                          <a:solidFill>
                            <a:schemeClr val="tx1"/>
                          </a:solidFill>
                          <a:effectLst/>
                        </a:rPr>
                        <a:t>m</a:t>
                      </a:r>
                      <a:endParaRPr lang="en-GB"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l" fontAlgn="b"/>
                      <a:r>
                        <a:rPr lang="en-GB" sz="1500" u="none" strike="noStrike" cap="none" spc="0">
                          <a:solidFill>
                            <a:schemeClr val="tx1"/>
                          </a:solidFill>
                          <a:effectLst/>
                        </a:rPr>
                        <a:t>BLIS</a:t>
                      </a:r>
                      <a:endParaRPr lang="en-GB"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r" fontAlgn="b"/>
                      <a:r>
                        <a:rPr lang="en-HU" sz="1500" u="none" strike="noStrike" cap="none" spc="0">
                          <a:solidFill>
                            <a:schemeClr val="tx1"/>
                          </a:solidFill>
                          <a:effectLst/>
                        </a:rPr>
                        <a:t>4</a:t>
                      </a:r>
                      <a:endParaRPr lang="en-HU"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r" fontAlgn="b"/>
                      <a:r>
                        <a:rPr lang="en-HU" sz="1500" u="none" strike="noStrike" cap="none" spc="0">
                          <a:solidFill>
                            <a:schemeClr val="tx1"/>
                          </a:solidFill>
                          <a:effectLst/>
                        </a:rPr>
                        <a:t>2013</a:t>
                      </a:r>
                      <a:endParaRPr lang="en-HU"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3775587951"/>
                  </a:ext>
                </a:extLst>
              </a:tr>
              <a:tr h="495564">
                <a:tc>
                  <a:txBody>
                    <a:bodyPr/>
                    <a:lstStyle/>
                    <a:p>
                      <a:pPr algn="r" fontAlgn="b"/>
                      <a:r>
                        <a:rPr lang="en-HU" sz="1500" u="none" strike="noStrike" cap="none" spc="0">
                          <a:solidFill>
                            <a:schemeClr val="tx1"/>
                          </a:solidFill>
                          <a:effectLst/>
                        </a:rPr>
                        <a:t>3</a:t>
                      </a:r>
                      <a:endParaRPr lang="en-HU" sz="1500" b="0" i="0" u="none" strike="noStrike" cap="none" spc="0">
                        <a:solidFill>
                          <a:schemeClr val="tx1"/>
                        </a:solidFill>
                        <a:effectLst/>
                        <a:latin typeface="Calibri" panose="020F0502020204030204" pitchFamily="34" charset="0"/>
                      </a:endParaRPr>
                    </a:p>
                  </a:txBody>
                  <a:tcPr marL="85569" marR="2332" marT="24449" marB="183363" anchor="b">
                    <a:lnL w="9525" cap="flat" cmpd="sng" algn="ctr">
                      <a:solidFill>
                        <a:schemeClr val="tx1"/>
                      </a:solidFill>
                      <a:prstDash val="solid"/>
                    </a:lnL>
                    <a:lnR w="12700" cmpd="sng">
                      <a:noFill/>
                      <a:prstDash val="solid"/>
                    </a:lnR>
                    <a:lnT w="12700" cmpd="sng">
                      <a:noFill/>
                      <a:prstDash val="solid"/>
                    </a:lnT>
                    <a:lnB w="9525" cap="flat" cmpd="sng" algn="ctr">
                      <a:noFill/>
                      <a:prstDash val="solid"/>
                    </a:lnB>
                    <a:noFill/>
                  </a:tcPr>
                </a:tc>
                <a:tc>
                  <a:txBody>
                    <a:bodyPr/>
                    <a:lstStyle/>
                    <a:p>
                      <a:pPr algn="r" fontAlgn="b"/>
                      <a:r>
                        <a:rPr lang="en-HU" sz="1500" u="none" strike="noStrike" cap="none" spc="0">
                          <a:solidFill>
                            <a:schemeClr val="tx1"/>
                          </a:solidFill>
                          <a:effectLst/>
                        </a:rPr>
                        <a:t>25</a:t>
                      </a:r>
                      <a:endParaRPr lang="en-HU"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gn="l" fontAlgn="b"/>
                      <a:r>
                        <a:rPr lang="en-GB" sz="1500" u="none" strike="noStrike" cap="none" spc="0">
                          <a:solidFill>
                            <a:schemeClr val="tx1"/>
                          </a:solidFill>
                          <a:effectLst/>
                        </a:rPr>
                        <a:t>f</a:t>
                      </a:r>
                      <a:endParaRPr lang="en-GB"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gn="l" fontAlgn="b"/>
                      <a:r>
                        <a:rPr lang="en-GB" sz="1500" u="none" strike="noStrike" cap="none" spc="0">
                          <a:solidFill>
                            <a:schemeClr val="tx1"/>
                          </a:solidFill>
                          <a:effectLst/>
                        </a:rPr>
                        <a:t>BLIS</a:t>
                      </a:r>
                      <a:endParaRPr lang="en-GB"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gn="r" fontAlgn="b"/>
                      <a:r>
                        <a:rPr lang="en-HU" sz="1500" u="none" strike="noStrike" cap="none" spc="0">
                          <a:solidFill>
                            <a:schemeClr val="tx1"/>
                          </a:solidFill>
                          <a:effectLst/>
                        </a:rPr>
                        <a:t>5</a:t>
                      </a:r>
                      <a:endParaRPr lang="en-HU"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gn="l" fontAlgn="b"/>
                      <a:r>
                        <a:rPr lang="en-HU" sz="1500" u="none" strike="noStrike" cap="none" spc="0" dirty="0">
                          <a:solidFill>
                            <a:schemeClr val="tx1"/>
                          </a:solidFill>
                          <a:effectLst/>
                        </a:rPr>
                        <a:t> </a:t>
                      </a:r>
                      <a:endParaRPr lang="en-HU" sz="1500" b="0" i="0" u="none" strike="noStrike" cap="none" spc="0" dirty="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12700" cmpd="sng">
                      <a:noFill/>
                      <a:prstDash val="solid"/>
                    </a:lnT>
                    <a:lnB w="9525" cap="flat" cmpd="sng" algn="ctr">
                      <a:noFill/>
                      <a:prstDash val="solid"/>
                    </a:lnB>
                    <a:noFill/>
                  </a:tcPr>
                </a:tc>
                <a:extLst>
                  <a:ext uri="{0D108BD9-81ED-4DB2-BD59-A6C34878D82A}">
                    <a16:rowId xmlns:a16="http://schemas.microsoft.com/office/drawing/2014/main" val="2734299929"/>
                  </a:ext>
                </a:extLst>
              </a:tr>
              <a:tr h="495564">
                <a:tc>
                  <a:txBody>
                    <a:bodyPr/>
                    <a:lstStyle/>
                    <a:p>
                      <a:pPr algn="r" fontAlgn="b"/>
                      <a:r>
                        <a:rPr lang="en-HU" sz="1500" u="none" strike="noStrike" cap="none" spc="0">
                          <a:solidFill>
                            <a:schemeClr val="tx1"/>
                          </a:solidFill>
                          <a:effectLst/>
                        </a:rPr>
                        <a:t>4</a:t>
                      </a:r>
                      <a:endParaRPr lang="en-HU" sz="1500" b="0" i="0" u="none" strike="noStrike" cap="none" spc="0">
                        <a:solidFill>
                          <a:schemeClr val="tx1"/>
                        </a:solidFill>
                        <a:effectLst/>
                        <a:latin typeface="Calibri" panose="020F0502020204030204" pitchFamily="34" charset="0"/>
                      </a:endParaRPr>
                    </a:p>
                  </a:txBody>
                  <a:tcPr marL="85569" marR="2332" marT="24449" marB="183363" anchor="b">
                    <a:lnL w="9525" cap="flat" cmpd="sng" algn="ctr">
                      <a:solidFill>
                        <a:schemeClr val="tx1"/>
                      </a:solid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r" fontAlgn="b"/>
                      <a:r>
                        <a:rPr lang="en-HU" sz="1500" u="none" strike="noStrike" cap="none" spc="0">
                          <a:solidFill>
                            <a:schemeClr val="tx1"/>
                          </a:solidFill>
                          <a:effectLst/>
                        </a:rPr>
                        <a:t>55</a:t>
                      </a:r>
                      <a:endParaRPr lang="en-HU"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l" fontAlgn="b"/>
                      <a:r>
                        <a:rPr lang="en-GB" sz="1500" u="none" strike="noStrike" cap="none" spc="0">
                          <a:solidFill>
                            <a:schemeClr val="tx1"/>
                          </a:solidFill>
                          <a:effectLst/>
                        </a:rPr>
                        <a:t>f</a:t>
                      </a:r>
                      <a:endParaRPr lang="en-GB"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l" fontAlgn="b"/>
                      <a:r>
                        <a:rPr lang="en-GB" sz="1500" u="none" strike="noStrike" cap="none" spc="0">
                          <a:solidFill>
                            <a:schemeClr val="tx1"/>
                          </a:solidFill>
                          <a:effectLst/>
                        </a:rPr>
                        <a:t>BLS</a:t>
                      </a:r>
                      <a:endParaRPr lang="en-GB"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r" fontAlgn="b"/>
                      <a:r>
                        <a:rPr lang="en-HU" sz="1500" u="none" strike="noStrike" cap="none" spc="0">
                          <a:solidFill>
                            <a:schemeClr val="tx1"/>
                          </a:solidFill>
                          <a:effectLst/>
                        </a:rPr>
                        <a:t>7</a:t>
                      </a:r>
                      <a:endParaRPr lang="en-HU"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r" fontAlgn="b"/>
                      <a:r>
                        <a:rPr lang="en-HU" sz="1500" u="none" strike="noStrike" cap="none" spc="0">
                          <a:solidFill>
                            <a:schemeClr val="tx1"/>
                          </a:solidFill>
                          <a:effectLst/>
                        </a:rPr>
                        <a:t>2000</a:t>
                      </a:r>
                      <a:endParaRPr lang="en-HU"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807919584"/>
                  </a:ext>
                </a:extLst>
              </a:tr>
              <a:tr h="495564">
                <a:tc>
                  <a:txBody>
                    <a:bodyPr/>
                    <a:lstStyle/>
                    <a:p>
                      <a:pPr algn="r" fontAlgn="b"/>
                      <a:r>
                        <a:rPr lang="en-HU" sz="1500" u="none" strike="noStrike" cap="none" spc="0">
                          <a:solidFill>
                            <a:schemeClr val="tx1"/>
                          </a:solidFill>
                          <a:effectLst/>
                        </a:rPr>
                        <a:t>5</a:t>
                      </a:r>
                      <a:endParaRPr lang="en-HU" sz="1500" b="0" i="0" u="none" strike="noStrike" cap="none" spc="0">
                        <a:solidFill>
                          <a:schemeClr val="tx1"/>
                        </a:solidFill>
                        <a:effectLst/>
                        <a:latin typeface="Calibri" panose="020F0502020204030204" pitchFamily="34" charset="0"/>
                      </a:endParaRPr>
                    </a:p>
                  </a:txBody>
                  <a:tcPr marL="85569" marR="2332" marT="24449" marB="183363" anchor="b">
                    <a:lnL w="9525"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algn="r" fontAlgn="b"/>
                      <a:r>
                        <a:rPr lang="en-HU" sz="1500" u="none" strike="noStrike" cap="none" spc="0">
                          <a:solidFill>
                            <a:schemeClr val="tx1"/>
                          </a:solidFill>
                          <a:effectLst/>
                        </a:rPr>
                        <a:t>47</a:t>
                      </a:r>
                      <a:endParaRPr lang="en-HU"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12700" cmpd="sng">
                      <a:noFill/>
                      <a:prstDash val="solid"/>
                    </a:lnT>
                    <a:lnB w="12700" cmpd="sng">
                      <a:noFill/>
                      <a:prstDash val="solid"/>
                    </a:lnB>
                    <a:noFill/>
                  </a:tcPr>
                </a:tc>
                <a:tc>
                  <a:txBody>
                    <a:bodyPr/>
                    <a:lstStyle/>
                    <a:p>
                      <a:pPr algn="l" fontAlgn="b"/>
                      <a:r>
                        <a:rPr lang="en-GB" sz="1500" u="none" strike="noStrike" cap="none" spc="0">
                          <a:solidFill>
                            <a:schemeClr val="tx1"/>
                          </a:solidFill>
                          <a:effectLst/>
                        </a:rPr>
                        <a:t>m</a:t>
                      </a:r>
                      <a:endParaRPr lang="en-GB"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12700" cmpd="sng">
                      <a:noFill/>
                      <a:prstDash val="solid"/>
                    </a:lnT>
                    <a:lnB w="12700" cmpd="sng">
                      <a:noFill/>
                      <a:prstDash val="solid"/>
                    </a:lnB>
                    <a:noFill/>
                  </a:tcPr>
                </a:tc>
                <a:tc>
                  <a:txBody>
                    <a:bodyPr/>
                    <a:lstStyle/>
                    <a:p>
                      <a:pPr algn="l" fontAlgn="b"/>
                      <a:r>
                        <a:rPr lang="en-GB" sz="1500" u="none" strike="noStrike" cap="none" spc="0">
                          <a:solidFill>
                            <a:schemeClr val="tx1"/>
                          </a:solidFill>
                          <a:effectLst/>
                        </a:rPr>
                        <a:t>MLIS</a:t>
                      </a:r>
                      <a:endParaRPr lang="en-GB"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12700" cmpd="sng">
                      <a:noFill/>
                      <a:prstDash val="solid"/>
                    </a:lnT>
                    <a:lnB w="12700" cmpd="sng">
                      <a:noFill/>
                      <a:prstDash val="solid"/>
                    </a:lnB>
                    <a:noFill/>
                  </a:tcPr>
                </a:tc>
                <a:tc>
                  <a:txBody>
                    <a:bodyPr/>
                    <a:lstStyle/>
                    <a:p>
                      <a:pPr algn="r" fontAlgn="b"/>
                      <a:r>
                        <a:rPr lang="en-HU" sz="1500" u="none" strike="noStrike" cap="none" spc="0">
                          <a:solidFill>
                            <a:schemeClr val="tx1"/>
                          </a:solidFill>
                          <a:effectLst/>
                        </a:rPr>
                        <a:t>6</a:t>
                      </a:r>
                      <a:endParaRPr lang="en-HU" sz="1500" b="0" i="0" u="none" strike="noStrike" cap="none" spc="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12700" cmpd="sng">
                      <a:noFill/>
                      <a:prstDash val="solid"/>
                    </a:lnT>
                    <a:lnB w="12700" cmpd="sng">
                      <a:noFill/>
                      <a:prstDash val="solid"/>
                    </a:lnB>
                    <a:noFill/>
                  </a:tcPr>
                </a:tc>
                <a:tc>
                  <a:txBody>
                    <a:bodyPr/>
                    <a:lstStyle/>
                    <a:p>
                      <a:pPr algn="r" fontAlgn="b"/>
                      <a:r>
                        <a:rPr lang="en-HU" sz="1500" u="none" strike="noStrike" cap="none" spc="0" dirty="0">
                          <a:solidFill>
                            <a:schemeClr val="tx1"/>
                          </a:solidFill>
                          <a:effectLst/>
                        </a:rPr>
                        <a:t>2000</a:t>
                      </a:r>
                      <a:endParaRPr lang="en-HU" sz="1500" b="0" i="0" u="none" strike="noStrike" cap="none" spc="0" dirty="0">
                        <a:solidFill>
                          <a:schemeClr val="tx1"/>
                        </a:solidFill>
                        <a:effectLst/>
                        <a:latin typeface="Calibri" panose="020F0502020204030204" pitchFamily="34" charset="0"/>
                      </a:endParaRPr>
                    </a:p>
                  </a:txBody>
                  <a:tcPr marL="85569" marR="2332" marT="24449" marB="183363" anchor="b">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1510046977"/>
                  </a:ext>
                </a:extLst>
              </a:tr>
            </a:tbl>
          </a:graphicData>
        </a:graphic>
      </p:graphicFrame>
    </p:spTree>
    <p:extLst>
      <p:ext uri="{BB962C8B-B14F-4D97-AF65-F5344CB8AC3E}">
        <p14:creationId xmlns:p14="http://schemas.microsoft.com/office/powerpoint/2010/main" val="31769178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6C46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39FA42-415D-2FD6-7C8F-E72C42E7FD94}"/>
              </a:ext>
            </a:extLst>
          </p:cNvPr>
          <p:cNvSpPr>
            <a:spLocks noGrp="1"/>
          </p:cNvSpPr>
          <p:nvPr>
            <p:ph type="title"/>
          </p:nvPr>
        </p:nvSpPr>
        <p:spPr>
          <a:xfrm>
            <a:off x="6820122" y="618681"/>
            <a:ext cx="1960404" cy="4794567"/>
          </a:xfrm>
        </p:spPr>
        <p:txBody>
          <a:bodyPr vert="horz" lIns="91440" tIns="45720" rIns="91440" bIns="45720" rtlCol="0" anchor="ctr">
            <a:normAutofit/>
          </a:bodyPr>
          <a:lstStyle/>
          <a:p>
            <a:pPr>
              <a:lnSpc>
                <a:spcPct val="90000"/>
              </a:lnSpc>
            </a:pPr>
            <a:r>
              <a:rPr lang="en-US" sz="3100">
                <a:solidFill>
                  <a:srgbClr val="FFFFFF"/>
                </a:solidFill>
              </a:rPr>
              <a:t>Common terms used in the interview</a:t>
            </a:r>
          </a:p>
        </p:txBody>
      </p:sp>
      <p:sp>
        <p:nvSpPr>
          <p:cNvPr id="12"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0015" y="484632"/>
            <a:ext cx="6096762"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close-up of a circular object with words&#10;&#10;Description automatically generated">
            <a:extLst>
              <a:ext uri="{FF2B5EF4-FFF2-40B4-BE49-F238E27FC236}">
                <a16:creationId xmlns:a16="http://schemas.microsoft.com/office/drawing/2014/main" id="{489F735F-A889-9D23-D71A-E327B93A0772}"/>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4422" r="6193"/>
          <a:stretch/>
        </p:blipFill>
        <p:spPr>
          <a:xfrm>
            <a:off x="732188" y="942538"/>
            <a:ext cx="5372416" cy="4808332"/>
          </a:xfrm>
          <a:prstGeom prst="rect">
            <a:avLst/>
          </a:prstGeom>
          <a:effectLst/>
        </p:spPr>
      </p:pic>
    </p:spTree>
    <p:extLst>
      <p:ext uri="{BB962C8B-B14F-4D97-AF65-F5344CB8AC3E}">
        <p14:creationId xmlns:p14="http://schemas.microsoft.com/office/powerpoint/2010/main" val="36716729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403960-30DA-6272-019C-E3AE0536E612}"/>
              </a:ext>
            </a:extLst>
          </p:cNvPr>
          <p:cNvSpPr>
            <a:spLocks noGrp="1"/>
          </p:cNvSpPr>
          <p:nvPr>
            <p:ph type="title"/>
          </p:nvPr>
        </p:nvSpPr>
        <p:spPr>
          <a:xfrm>
            <a:off x="483798" y="525982"/>
            <a:ext cx="3212237" cy="1200361"/>
          </a:xfrm>
        </p:spPr>
        <p:txBody>
          <a:bodyPr anchor="b">
            <a:normAutofit/>
          </a:bodyPr>
          <a:lstStyle/>
          <a:p>
            <a:r>
              <a:rPr lang="en-HU" sz="2400" dirty="0"/>
              <a:t>Themes </a:t>
            </a:r>
            <a:br>
              <a:rPr lang="en-HU" sz="2400" dirty="0"/>
            </a:br>
            <a:r>
              <a:rPr lang="en-HU" sz="2400" dirty="0"/>
              <a:t>(Development </a:t>
            </a:r>
            <a:br>
              <a:rPr lang="en-HU" sz="2400" dirty="0"/>
            </a:br>
            <a:r>
              <a:rPr lang="en-HU" sz="2400" dirty="0"/>
              <a:t>stage)</a:t>
            </a:r>
          </a:p>
        </p:txBody>
      </p:sp>
      <p:sp>
        <p:nvSpPr>
          <p:cNvPr id="14" name="Rectangle 13">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2399" y="1944913"/>
            <a:ext cx="301752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a:extLst>
              <a:ext uri="{FF2B5EF4-FFF2-40B4-BE49-F238E27FC236}">
                <a16:creationId xmlns:a16="http://schemas.microsoft.com/office/drawing/2014/main" id="{E62795FC-8CEF-6FFB-152E-357599060A67}"/>
              </a:ext>
            </a:extLst>
          </p:cNvPr>
          <p:cNvSpPr>
            <a:spLocks noGrp="1"/>
          </p:cNvSpPr>
          <p:nvPr>
            <p:ph idx="1"/>
          </p:nvPr>
        </p:nvSpPr>
        <p:spPr>
          <a:xfrm>
            <a:off x="483799" y="2031101"/>
            <a:ext cx="3212238" cy="3511943"/>
          </a:xfrm>
        </p:spPr>
        <p:txBody>
          <a:bodyPr anchor="ctr">
            <a:normAutofit/>
          </a:bodyPr>
          <a:lstStyle/>
          <a:p>
            <a:endParaRPr lang="en-US" sz="1600"/>
          </a:p>
        </p:txBody>
      </p:sp>
      <p:sp>
        <p:nvSpPr>
          <p:cNvPr id="16" name="Rectangle 15">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61965" y="6072626"/>
            <a:ext cx="740664" cy="11559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336109" y="1694387"/>
            <a:ext cx="740664" cy="887511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72594" y="354959"/>
            <a:ext cx="4638730"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diagram of a diagram of a company&#10;&#10;Description automatically generated with medium confidence">
            <a:extLst>
              <a:ext uri="{FF2B5EF4-FFF2-40B4-BE49-F238E27FC236}">
                <a16:creationId xmlns:a16="http://schemas.microsoft.com/office/drawing/2014/main" id="{0609BE13-0E24-AE6D-A909-C65A50CE11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35848" y="591842"/>
            <a:ext cx="5624233" cy="5441445"/>
          </a:xfrm>
          <a:prstGeom prst="rect">
            <a:avLst/>
          </a:prstGeom>
        </p:spPr>
      </p:pic>
    </p:spTree>
    <p:extLst>
      <p:ext uri="{BB962C8B-B14F-4D97-AF65-F5344CB8AC3E}">
        <p14:creationId xmlns:p14="http://schemas.microsoft.com/office/powerpoint/2010/main" val="2160986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745094-CBC0-7991-4B22-5BBC7D34B522}"/>
              </a:ext>
            </a:extLst>
          </p:cNvPr>
          <p:cNvSpPr>
            <a:spLocks noGrp="1"/>
          </p:cNvSpPr>
          <p:nvPr>
            <p:ph type="title"/>
          </p:nvPr>
        </p:nvSpPr>
        <p:spPr>
          <a:xfrm>
            <a:off x="852297" y="502021"/>
            <a:ext cx="3719703" cy="1642969"/>
          </a:xfrm>
        </p:spPr>
        <p:txBody>
          <a:bodyPr anchor="b">
            <a:normAutofit/>
          </a:bodyPr>
          <a:lstStyle/>
          <a:p>
            <a:r>
              <a:rPr lang="en-HU" sz="3500" dirty="0"/>
              <a:t>RQ1</a:t>
            </a:r>
          </a:p>
        </p:txBody>
      </p:sp>
      <p:sp>
        <p:nvSpPr>
          <p:cNvPr id="3" name="Content Placeholder 2">
            <a:extLst>
              <a:ext uri="{FF2B5EF4-FFF2-40B4-BE49-F238E27FC236}">
                <a16:creationId xmlns:a16="http://schemas.microsoft.com/office/drawing/2014/main" id="{AE3CD619-31C3-D6BC-0419-D53659A31C11}"/>
              </a:ext>
            </a:extLst>
          </p:cNvPr>
          <p:cNvSpPr>
            <a:spLocks noGrp="1"/>
          </p:cNvSpPr>
          <p:nvPr>
            <p:ph idx="1"/>
          </p:nvPr>
        </p:nvSpPr>
        <p:spPr>
          <a:xfrm>
            <a:off x="644480" y="2416936"/>
            <a:ext cx="2716238" cy="3522569"/>
          </a:xfrm>
        </p:spPr>
        <p:txBody>
          <a:bodyPr anchor="t">
            <a:normAutofit/>
          </a:bodyPr>
          <a:lstStyle/>
          <a:p>
            <a:pPr marL="0" indent="0">
              <a:buNone/>
            </a:pPr>
            <a:r>
              <a:rPr lang="en-GB" sz="1700" b="0" i="0" u="none" strike="noStrike" dirty="0">
                <a:effectLst/>
                <a:latin typeface="Times New Roman" panose="02020603050405020304" pitchFamily="18" charset="0"/>
              </a:rPr>
              <a:t>How do librarians activate their civic roles in facing information disorders? (active engagement)</a:t>
            </a:r>
          </a:p>
          <a:p>
            <a:pPr marL="0" indent="0">
              <a:buNone/>
            </a:pPr>
            <a:endParaRPr lang="en-HU" sz="1700" dirty="0"/>
          </a:p>
        </p:txBody>
      </p:sp>
      <p:sp>
        <p:nvSpPr>
          <p:cNvPr id="15" name="Rectangle 14">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9144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6400799"/>
            <a:ext cx="611504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3">
            <a:extLst>
              <a:ext uri="{FF2B5EF4-FFF2-40B4-BE49-F238E27FC236}">
                <a16:creationId xmlns:a16="http://schemas.microsoft.com/office/drawing/2014/main" id="{1B24B3F6-C16A-A20B-1512-2D41161B5002}"/>
              </a:ext>
            </a:extLst>
          </p:cNvPr>
          <p:cNvGraphicFramePr>
            <a:graphicFrameLocks noGrp="1"/>
          </p:cNvGraphicFramePr>
          <p:nvPr>
            <p:extLst>
              <p:ext uri="{D42A27DB-BD31-4B8C-83A1-F6EECF244321}">
                <p14:modId xmlns:p14="http://schemas.microsoft.com/office/powerpoint/2010/main" val="4149307856"/>
              </p:ext>
            </p:extLst>
          </p:nvPr>
        </p:nvGraphicFramePr>
        <p:xfrm>
          <a:off x="4023012" y="463719"/>
          <a:ext cx="4987634" cy="5799295"/>
        </p:xfrm>
        <a:graphic>
          <a:graphicData uri="http://schemas.openxmlformats.org/drawingml/2006/table">
            <a:tbl>
              <a:tblPr firstRow="1" firstCol="1" bandRow="1">
                <a:tableStyleId>{9D7B26C5-4107-4FEC-AEDC-1716B250A1EF}</a:tableStyleId>
              </a:tblPr>
              <a:tblGrid>
                <a:gridCol w="1598029">
                  <a:extLst>
                    <a:ext uri="{9D8B030D-6E8A-4147-A177-3AD203B41FA5}">
                      <a16:colId xmlns:a16="http://schemas.microsoft.com/office/drawing/2014/main" val="179110121"/>
                    </a:ext>
                  </a:extLst>
                </a:gridCol>
                <a:gridCol w="3389605">
                  <a:extLst>
                    <a:ext uri="{9D8B030D-6E8A-4147-A177-3AD203B41FA5}">
                      <a16:colId xmlns:a16="http://schemas.microsoft.com/office/drawing/2014/main" val="840205771"/>
                    </a:ext>
                  </a:extLst>
                </a:gridCol>
              </a:tblGrid>
              <a:tr h="272581">
                <a:tc>
                  <a:txBody>
                    <a:bodyPr/>
                    <a:lstStyle/>
                    <a:p>
                      <a:pPr algn="l"/>
                      <a:r>
                        <a:rPr lang="en-US" sz="1400" kern="100">
                          <a:effectLst/>
                        </a:rPr>
                        <a:t>Name</a:t>
                      </a:r>
                      <a:endParaRPr lang="en-HU" sz="1600" b="1" kern="100">
                        <a:effectLst/>
                        <a:latin typeface="Liberation Serif"/>
                        <a:ea typeface="Arial Unicode MS" panose="020B0604020202020204" pitchFamily="34" charset="-128"/>
                        <a:cs typeface="Arial Unicode MS" panose="020B0604020202020204" pitchFamily="34" charset="-128"/>
                      </a:endParaRPr>
                    </a:p>
                  </a:txBody>
                  <a:tcPr marL="24458" marR="24458" marT="24458" marB="24458" anchor="ctr"/>
                </a:tc>
                <a:tc>
                  <a:txBody>
                    <a:bodyPr/>
                    <a:lstStyle/>
                    <a:p>
                      <a:pPr algn="l"/>
                      <a:r>
                        <a:rPr lang="en-US" sz="1400" kern="100">
                          <a:effectLst/>
                        </a:rPr>
                        <a:t>Description</a:t>
                      </a:r>
                      <a:endParaRPr lang="en-HU" sz="1600" b="1" kern="100">
                        <a:effectLst/>
                        <a:latin typeface="Liberation Serif"/>
                        <a:ea typeface="Arial Unicode MS" panose="020B0604020202020204" pitchFamily="34" charset="-128"/>
                        <a:cs typeface="Arial Unicode MS" panose="020B0604020202020204" pitchFamily="34" charset="-128"/>
                      </a:endParaRPr>
                    </a:p>
                  </a:txBody>
                  <a:tcPr marL="24458" marR="24458" marT="24458" marB="24458" anchor="ctr"/>
                </a:tc>
                <a:extLst>
                  <a:ext uri="{0D108BD9-81ED-4DB2-BD59-A6C34878D82A}">
                    <a16:rowId xmlns:a16="http://schemas.microsoft.com/office/drawing/2014/main" val="605363961"/>
                  </a:ext>
                </a:extLst>
              </a:tr>
              <a:tr h="499617">
                <a:tc>
                  <a:txBody>
                    <a:bodyPr/>
                    <a:lstStyle/>
                    <a:p>
                      <a:r>
                        <a:rPr lang="en-US" sz="1400" kern="100">
                          <a:effectLst/>
                        </a:rPr>
                        <a:t>(RQ1) Active Engagement</a:t>
                      </a:r>
                      <a:endParaRPr lang="en-HU" sz="1600" kern="100">
                        <a:effectLst/>
                        <a:latin typeface="Liberation Serif"/>
                        <a:ea typeface="Arial Unicode MS" panose="020B0604020202020204" pitchFamily="34" charset="-128"/>
                        <a:cs typeface="Arial Unicode MS" panose="020B0604020202020204" pitchFamily="34" charset="-128"/>
                      </a:endParaRPr>
                    </a:p>
                  </a:txBody>
                  <a:tcPr marL="24458" marR="24458" marT="24458" marB="24458"/>
                </a:tc>
                <a:tc>
                  <a:txBody>
                    <a:bodyPr/>
                    <a:lstStyle/>
                    <a:p>
                      <a:r>
                        <a:rPr lang="en-US" sz="1400" kern="100" dirty="0">
                          <a:effectLst/>
                        </a:rPr>
                        <a:t>How do librarians activate their civic roles in facing information disorders? </a:t>
                      </a:r>
                      <a:endParaRPr lang="en-HU" sz="1600" kern="100" dirty="0">
                        <a:effectLst/>
                        <a:latin typeface="Liberation Serif"/>
                        <a:ea typeface="Arial Unicode MS" panose="020B0604020202020204" pitchFamily="34" charset="-128"/>
                        <a:cs typeface="Arial Unicode MS" panose="020B0604020202020204" pitchFamily="34" charset="-128"/>
                      </a:endParaRPr>
                    </a:p>
                  </a:txBody>
                  <a:tcPr marL="24458" marR="24458" marT="24458" marB="24458"/>
                </a:tc>
                <a:extLst>
                  <a:ext uri="{0D108BD9-81ED-4DB2-BD59-A6C34878D82A}">
                    <a16:rowId xmlns:a16="http://schemas.microsoft.com/office/drawing/2014/main" val="3084768622"/>
                  </a:ext>
                </a:extLst>
              </a:tr>
              <a:tr h="486005">
                <a:tc>
                  <a:txBody>
                    <a:bodyPr/>
                    <a:lstStyle/>
                    <a:p>
                      <a:pPr marL="127000"/>
                      <a:r>
                        <a:rPr lang="en-US" sz="1400" kern="100" dirty="0">
                          <a:effectLst/>
                        </a:rPr>
                        <a:t>Altruism</a:t>
                      </a:r>
                      <a:endParaRPr lang="en-HU" sz="1600" kern="100" dirty="0">
                        <a:effectLst/>
                        <a:latin typeface="Liberation Serif"/>
                        <a:ea typeface="Arial Unicode MS" panose="020B0604020202020204" pitchFamily="34" charset="-128"/>
                        <a:cs typeface="Arial Unicode MS" panose="020B0604020202020204" pitchFamily="34" charset="-128"/>
                      </a:endParaRPr>
                    </a:p>
                  </a:txBody>
                  <a:tcPr marL="24458" marR="24458" marT="24458" marB="24458"/>
                </a:tc>
                <a:tc>
                  <a:txBody>
                    <a:bodyPr/>
                    <a:lstStyle/>
                    <a:p>
                      <a:r>
                        <a:rPr lang="en-US" sz="1400" kern="100" dirty="0">
                          <a:effectLst/>
                        </a:rPr>
                        <a:t>The librarian builds trust and is willing to help clients in a friendly manner. </a:t>
                      </a:r>
                      <a:endParaRPr lang="en-HU" sz="1600" kern="100" dirty="0">
                        <a:effectLst/>
                        <a:latin typeface="Liberation Serif"/>
                        <a:ea typeface="Arial Unicode MS" panose="020B0604020202020204" pitchFamily="34" charset="-128"/>
                        <a:cs typeface="Arial Unicode MS" panose="020B0604020202020204" pitchFamily="34" charset="-128"/>
                      </a:endParaRPr>
                    </a:p>
                  </a:txBody>
                  <a:tcPr marL="24458" marR="24458" marT="24458" marB="24458"/>
                </a:tc>
                <a:extLst>
                  <a:ext uri="{0D108BD9-81ED-4DB2-BD59-A6C34878D82A}">
                    <a16:rowId xmlns:a16="http://schemas.microsoft.com/office/drawing/2014/main" val="1406550519"/>
                  </a:ext>
                </a:extLst>
              </a:tr>
              <a:tr h="499617">
                <a:tc>
                  <a:txBody>
                    <a:bodyPr/>
                    <a:lstStyle/>
                    <a:p>
                      <a:pPr marL="127000"/>
                      <a:r>
                        <a:rPr lang="en-US" sz="1400" kern="100">
                          <a:effectLst/>
                        </a:rPr>
                        <a:t>Consult major news platforms</a:t>
                      </a:r>
                      <a:endParaRPr lang="en-HU" sz="1600" kern="100">
                        <a:effectLst/>
                        <a:latin typeface="Liberation Serif"/>
                        <a:ea typeface="Arial Unicode MS" panose="020B0604020202020204" pitchFamily="34" charset="-128"/>
                        <a:cs typeface="Arial Unicode MS" panose="020B0604020202020204" pitchFamily="34" charset="-128"/>
                      </a:endParaRPr>
                    </a:p>
                  </a:txBody>
                  <a:tcPr marL="24458" marR="24458" marT="24458" marB="24458"/>
                </a:tc>
                <a:tc>
                  <a:txBody>
                    <a:bodyPr/>
                    <a:lstStyle/>
                    <a:p>
                      <a:r>
                        <a:rPr lang="en-US" sz="1400" kern="100">
                          <a:effectLst/>
                        </a:rPr>
                        <a:t>Verifying news sources</a:t>
                      </a:r>
                      <a:endParaRPr lang="en-HU" sz="1600" kern="100">
                        <a:effectLst/>
                        <a:latin typeface="Liberation Serif"/>
                        <a:ea typeface="Arial Unicode MS" panose="020B0604020202020204" pitchFamily="34" charset="-128"/>
                        <a:cs typeface="Arial Unicode MS" panose="020B0604020202020204" pitchFamily="34" charset="-128"/>
                      </a:endParaRPr>
                    </a:p>
                  </a:txBody>
                  <a:tcPr marL="24458" marR="24458" marT="24458" marB="24458"/>
                </a:tc>
                <a:extLst>
                  <a:ext uri="{0D108BD9-81ED-4DB2-BD59-A6C34878D82A}">
                    <a16:rowId xmlns:a16="http://schemas.microsoft.com/office/drawing/2014/main" val="4048008430"/>
                  </a:ext>
                </a:extLst>
              </a:tr>
              <a:tr h="489449">
                <a:tc>
                  <a:txBody>
                    <a:bodyPr/>
                    <a:lstStyle/>
                    <a:p>
                      <a:pPr marL="127000"/>
                      <a:r>
                        <a:rPr lang="en-US" sz="1400" kern="100">
                          <a:effectLst/>
                        </a:rPr>
                        <a:t>Critical inquiry</a:t>
                      </a:r>
                      <a:endParaRPr lang="en-HU" sz="1600" kern="100">
                        <a:effectLst/>
                        <a:latin typeface="Liberation Serif"/>
                        <a:ea typeface="Arial Unicode MS" panose="020B0604020202020204" pitchFamily="34" charset="-128"/>
                        <a:cs typeface="Arial Unicode MS" panose="020B0604020202020204" pitchFamily="34" charset="-128"/>
                      </a:endParaRPr>
                    </a:p>
                  </a:txBody>
                  <a:tcPr marL="24458" marR="24458" marT="24458" marB="24458"/>
                </a:tc>
                <a:tc>
                  <a:txBody>
                    <a:bodyPr/>
                    <a:lstStyle/>
                    <a:p>
                      <a:r>
                        <a:rPr lang="en-US" sz="1400" kern="100">
                          <a:effectLst/>
                        </a:rPr>
                        <a:t>Demonstration of behavior that we do not know everything that we thought we already know.</a:t>
                      </a:r>
                      <a:endParaRPr lang="en-HU" sz="1600" kern="100">
                        <a:effectLst/>
                        <a:latin typeface="Liberation Serif"/>
                        <a:ea typeface="Arial Unicode MS" panose="020B0604020202020204" pitchFamily="34" charset="-128"/>
                        <a:cs typeface="Arial Unicode MS" panose="020B0604020202020204" pitchFamily="34" charset="-128"/>
                      </a:endParaRPr>
                    </a:p>
                  </a:txBody>
                  <a:tcPr marL="24458" marR="24458" marT="24458" marB="24458"/>
                </a:tc>
                <a:extLst>
                  <a:ext uri="{0D108BD9-81ED-4DB2-BD59-A6C34878D82A}">
                    <a16:rowId xmlns:a16="http://schemas.microsoft.com/office/drawing/2014/main" val="2610371334"/>
                  </a:ext>
                </a:extLst>
              </a:tr>
              <a:tr h="642128">
                <a:tc>
                  <a:txBody>
                    <a:bodyPr/>
                    <a:lstStyle/>
                    <a:p>
                      <a:pPr marL="254000"/>
                      <a:r>
                        <a:rPr lang="en-US" sz="1400" kern="100">
                          <a:effectLst/>
                        </a:rPr>
                        <a:t>Conduct research</a:t>
                      </a:r>
                      <a:endParaRPr lang="en-HU" sz="1600" kern="100">
                        <a:effectLst/>
                        <a:latin typeface="Liberation Serif"/>
                        <a:ea typeface="Arial Unicode MS" panose="020B0604020202020204" pitchFamily="34" charset="-128"/>
                        <a:cs typeface="Arial Unicode MS" panose="020B0604020202020204" pitchFamily="34" charset="-128"/>
                      </a:endParaRPr>
                    </a:p>
                  </a:txBody>
                  <a:tcPr marL="24458" marR="24458" marT="24458" marB="24458"/>
                </a:tc>
                <a:tc>
                  <a:txBody>
                    <a:bodyPr/>
                    <a:lstStyle/>
                    <a:p>
                      <a:r>
                        <a:rPr lang="en-US" sz="1400" kern="100" dirty="0">
                          <a:effectLst/>
                        </a:rPr>
                        <a:t>Reading, research, and meaning-making in literary research are deeply tied to an iterative process of inquiry: critical inquiry</a:t>
                      </a:r>
                      <a:endParaRPr lang="en-HU" sz="1600" kern="100" dirty="0">
                        <a:effectLst/>
                        <a:latin typeface="Liberation Serif"/>
                        <a:ea typeface="Arial Unicode MS" panose="020B0604020202020204" pitchFamily="34" charset="-128"/>
                        <a:cs typeface="Arial Unicode MS" panose="020B0604020202020204" pitchFamily="34" charset="-128"/>
                      </a:endParaRPr>
                    </a:p>
                  </a:txBody>
                  <a:tcPr marL="24458" marR="24458" marT="24458" marB="24458"/>
                </a:tc>
                <a:extLst>
                  <a:ext uri="{0D108BD9-81ED-4DB2-BD59-A6C34878D82A}">
                    <a16:rowId xmlns:a16="http://schemas.microsoft.com/office/drawing/2014/main" val="706449673"/>
                  </a:ext>
                </a:extLst>
              </a:tr>
              <a:tr h="499617">
                <a:tc>
                  <a:txBody>
                    <a:bodyPr/>
                    <a:lstStyle/>
                    <a:p>
                      <a:pPr marL="127000"/>
                      <a:r>
                        <a:rPr lang="en-US" sz="1400" kern="100">
                          <a:effectLst/>
                        </a:rPr>
                        <a:t>Educating users</a:t>
                      </a:r>
                      <a:endParaRPr lang="en-HU" sz="1600" kern="100">
                        <a:effectLst/>
                        <a:latin typeface="Liberation Serif"/>
                        <a:ea typeface="Arial Unicode MS" panose="020B0604020202020204" pitchFamily="34" charset="-128"/>
                        <a:cs typeface="Arial Unicode MS" panose="020B0604020202020204" pitchFamily="34" charset="-128"/>
                      </a:endParaRPr>
                    </a:p>
                  </a:txBody>
                  <a:tcPr marL="24458" marR="24458" marT="24458" marB="24458"/>
                </a:tc>
                <a:tc>
                  <a:txBody>
                    <a:bodyPr/>
                    <a:lstStyle/>
                    <a:p>
                      <a:r>
                        <a:rPr lang="en-US" sz="1400" kern="100">
                          <a:effectLst/>
                        </a:rPr>
                        <a:t>Performing their educational mission</a:t>
                      </a:r>
                      <a:endParaRPr lang="en-HU" sz="1600" kern="100">
                        <a:effectLst/>
                        <a:latin typeface="Liberation Serif"/>
                        <a:ea typeface="Arial Unicode MS" panose="020B0604020202020204" pitchFamily="34" charset="-128"/>
                        <a:cs typeface="Arial Unicode MS" panose="020B0604020202020204" pitchFamily="34" charset="-128"/>
                      </a:endParaRPr>
                    </a:p>
                  </a:txBody>
                  <a:tcPr marL="24458" marR="24458" marT="24458" marB="24458"/>
                </a:tc>
                <a:extLst>
                  <a:ext uri="{0D108BD9-81ED-4DB2-BD59-A6C34878D82A}">
                    <a16:rowId xmlns:a16="http://schemas.microsoft.com/office/drawing/2014/main" val="3311832534"/>
                  </a:ext>
                </a:extLst>
              </a:tr>
              <a:tr h="664165">
                <a:tc>
                  <a:txBody>
                    <a:bodyPr/>
                    <a:lstStyle/>
                    <a:p>
                      <a:pPr marL="127000"/>
                      <a:r>
                        <a:rPr lang="en-US" sz="1400" kern="100">
                          <a:effectLst/>
                        </a:rPr>
                        <a:t>Feeling of connectedness</a:t>
                      </a:r>
                      <a:endParaRPr lang="en-HU" sz="1600" kern="100">
                        <a:effectLst/>
                        <a:latin typeface="Liberation Serif"/>
                        <a:ea typeface="Arial Unicode MS" panose="020B0604020202020204" pitchFamily="34" charset="-128"/>
                        <a:cs typeface="Arial Unicode MS" panose="020B0604020202020204" pitchFamily="34" charset="-128"/>
                      </a:endParaRPr>
                    </a:p>
                  </a:txBody>
                  <a:tcPr marL="24458" marR="24458" marT="24458" marB="24458"/>
                </a:tc>
                <a:tc>
                  <a:txBody>
                    <a:bodyPr/>
                    <a:lstStyle/>
                    <a:p>
                      <a:r>
                        <a:rPr lang="en-US" sz="1400" kern="100" dirty="0">
                          <a:effectLst/>
                        </a:rPr>
                        <a:t>According to Poynter Institute: We share to get credit and feedback for being a good sharer, to feel valuable in the eyes of others. </a:t>
                      </a:r>
                      <a:endParaRPr lang="en-HU" sz="1600" kern="100" dirty="0">
                        <a:effectLst/>
                        <a:latin typeface="Liberation Serif"/>
                        <a:ea typeface="Arial Unicode MS" panose="020B0604020202020204" pitchFamily="34" charset="-128"/>
                        <a:cs typeface="Arial Unicode MS" panose="020B0604020202020204" pitchFamily="34" charset="-128"/>
                      </a:endParaRPr>
                    </a:p>
                  </a:txBody>
                  <a:tcPr marL="24458" marR="24458" marT="24458" marB="24458"/>
                </a:tc>
                <a:extLst>
                  <a:ext uri="{0D108BD9-81ED-4DB2-BD59-A6C34878D82A}">
                    <a16:rowId xmlns:a16="http://schemas.microsoft.com/office/drawing/2014/main" val="553751138"/>
                  </a:ext>
                </a:extLst>
              </a:tr>
              <a:tr h="499617">
                <a:tc>
                  <a:txBody>
                    <a:bodyPr/>
                    <a:lstStyle/>
                    <a:p>
                      <a:pPr marL="127000"/>
                      <a:r>
                        <a:rPr lang="en-US" sz="1400" kern="100">
                          <a:effectLst/>
                        </a:rPr>
                        <a:t>Foster civic responsibility</a:t>
                      </a:r>
                      <a:endParaRPr lang="en-HU" sz="1600" kern="100">
                        <a:effectLst/>
                        <a:latin typeface="Liberation Serif"/>
                        <a:ea typeface="Arial Unicode MS" panose="020B0604020202020204" pitchFamily="34" charset="-128"/>
                        <a:cs typeface="Arial Unicode MS" panose="020B0604020202020204" pitchFamily="34" charset="-128"/>
                      </a:endParaRPr>
                    </a:p>
                  </a:txBody>
                  <a:tcPr marL="24458" marR="24458" marT="24458" marB="24458"/>
                </a:tc>
                <a:tc>
                  <a:txBody>
                    <a:bodyPr/>
                    <a:lstStyle/>
                    <a:p>
                      <a:r>
                        <a:rPr lang="en-US" sz="1400" kern="100">
                          <a:effectLst/>
                        </a:rPr>
                        <a:t>Maintains a balance between advocacy and neutrality</a:t>
                      </a:r>
                      <a:endParaRPr lang="en-HU" sz="1600" kern="100">
                        <a:effectLst/>
                        <a:latin typeface="Liberation Serif"/>
                        <a:ea typeface="Arial Unicode MS" panose="020B0604020202020204" pitchFamily="34" charset="-128"/>
                        <a:cs typeface="Arial Unicode MS" panose="020B0604020202020204" pitchFamily="34" charset="-128"/>
                      </a:endParaRPr>
                    </a:p>
                  </a:txBody>
                  <a:tcPr marL="24458" marR="24458" marT="24458" marB="24458"/>
                </a:tc>
                <a:extLst>
                  <a:ext uri="{0D108BD9-81ED-4DB2-BD59-A6C34878D82A}">
                    <a16:rowId xmlns:a16="http://schemas.microsoft.com/office/drawing/2014/main" val="3636640763"/>
                  </a:ext>
                </a:extLst>
              </a:tr>
              <a:tr h="499617">
                <a:tc>
                  <a:txBody>
                    <a:bodyPr/>
                    <a:lstStyle/>
                    <a:p>
                      <a:pPr marL="127000"/>
                      <a:r>
                        <a:rPr lang="en-US" sz="1400" kern="100">
                          <a:effectLst/>
                        </a:rPr>
                        <a:t>Practice restraint</a:t>
                      </a:r>
                      <a:endParaRPr lang="en-HU" sz="1600" kern="100">
                        <a:effectLst/>
                        <a:latin typeface="Liberation Serif"/>
                        <a:ea typeface="Arial Unicode MS" panose="020B0604020202020204" pitchFamily="34" charset="-128"/>
                        <a:cs typeface="Arial Unicode MS" panose="020B0604020202020204" pitchFamily="34" charset="-128"/>
                      </a:endParaRPr>
                    </a:p>
                  </a:txBody>
                  <a:tcPr marL="24458" marR="24458" marT="24458" marB="24458"/>
                </a:tc>
                <a:tc>
                  <a:txBody>
                    <a:bodyPr/>
                    <a:lstStyle/>
                    <a:p>
                      <a:r>
                        <a:rPr lang="en-US" sz="1400" kern="100">
                          <a:effectLst/>
                        </a:rPr>
                        <a:t>Librarians know when to share content </a:t>
                      </a:r>
                      <a:endParaRPr lang="en-HU" sz="1600" kern="100">
                        <a:effectLst/>
                        <a:latin typeface="Liberation Serif"/>
                        <a:ea typeface="Arial Unicode MS" panose="020B0604020202020204" pitchFamily="34" charset="-128"/>
                        <a:cs typeface="Arial Unicode MS" panose="020B0604020202020204" pitchFamily="34" charset="-128"/>
                      </a:endParaRPr>
                    </a:p>
                  </a:txBody>
                  <a:tcPr marL="24458" marR="24458" marT="24458" marB="24458"/>
                </a:tc>
                <a:extLst>
                  <a:ext uri="{0D108BD9-81ED-4DB2-BD59-A6C34878D82A}">
                    <a16:rowId xmlns:a16="http://schemas.microsoft.com/office/drawing/2014/main" val="739054113"/>
                  </a:ext>
                </a:extLst>
              </a:tr>
              <a:tr h="413372">
                <a:tc>
                  <a:txBody>
                    <a:bodyPr/>
                    <a:lstStyle/>
                    <a:p>
                      <a:pPr marL="127000"/>
                      <a:r>
                        <a:rPr lang="en-US" sz="1400" kern="100" dirty="0">
                          <a:effectLst/>
                        </a:rPr>
                        <a:t>Professional challenges</a:t>
                      </a:r>
                      <a:endParaRPr lang="en-HU" sz="1600" kern="100" dirty="0">
                        <a:effectLst/>
                        <a:latin typeface="Liberation Serif"/>
                        <a:ea typeface="Arial Unicode MS" panose="020B0604020202020204" pitchFamily="34" charset="-128"/>
                        <a:cs typeface="Arial Unicode MS" panose="020B0604020202020204" pitchFamily="34" charset="-128"/>
                      </a:endParaRPr>
                    </a:p>
                  </a:txBody>
                  <a:tcPr marL="24458" marR="24458" marT="24458" marB="24458"/>
                </a:tc>
                <a:tc>
                  <a:txBody>
                    <a:bodyPr/>
                    <a:lstStyle/>
                    <a:p>
                      <a:r>
                        <a:rPr lang="en-US" sz="1400" kern="100" dirty="0">
                          <a:effectLst/>
                        </a:rPr>
                        <a:t>Librarians have to be trained and understand that they have civic roles to play.</a:t>
                      </a:r>
                      <a:endParaRPr lang="en-HU" sz="1600" kern="100" dirty="0">
                        <a:effectLst/>
                        <a:latin typeface="Liberation Serif"/>
                        <a:ea typeface="Arial Unicode MS" panose="020B0604020202020204" pitchFamily="34" charset="-128"/>
                        <a:cs typeface="Arial Unicode MS" panose="020B0604020202020204" pitchFamily="34" charset="-128"/>
                      </a:endParaRPr>
                    </a:p>
                  </a:txBody>
                  <a:tcPr marL="24458" marR="24458" marT="24458" marB="24458"/>
                </a:tc>
                <a:extLst>
                  <a:ext uri="{0D108BD9-81ED-4DB2-BD59-A6C34878D82A}">
                    <a16:rowId xmlns:a16="http://schemas.microsoft.com/office/drawing/2014/main" val="1102471016"/>
                  </a:ext>
                </a:extLst>
              </a:tr>
            </a:tbl>
          </a:graphicData>
        </a:graphic>
      </p:graphicFrame>
    </p:spTree>
    <p:extLst>
      <p:ext uri="{BB962C8B-B14F-4D97-AF65-F5344CB8AC3E}">
        <p14:creationId xmlns:p14="http://schemas.microsoft.com/office/powerpoint/2010/main" val="26298343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114ED94A-C85D-4CD3-4205-438D21CE6B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412" y="-1"/>
            <a:ext cx="3909949" cy="6883030"/>
            <a:chOff x="-19217" y="-1"/>
            <a:chExt cx="5213267" cy="6883030"/>
          </a:xfrm>
        </p:grpSpPr>
        <p:sp>
          <p:nvSpPr>
            <p:cNvPr id="19" name="Rectangle 18">
              <a:extLst>
                <a:ext uri="{FF2B5EF4-FFF2-40B4-BE49-F238E27FC236}">
                  <a16:creationId xmlns:a16="http://schemas.microsoft.com/office/drawing/2014/main" id="{E642BDB2-BF67-1D53-1C70-0B41D709E4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6" y="0"/>
              <a:ext cx="5204956" cy="6883029"/>
            </a:xfrm>
            <a:prstGeom prst="rect">
              <a:avLst/>
            </a:prstGeom>
            <a:gradFill>
              <a:gsLst>
                <a:gs pos="7000">
                  <a:schemeClr val="accent2"/>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8E0D8CE-5DBF-B664-EB48-C29BF8AB4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9217" y="1731909"/>
              <a:ext cx="5204963" cy="5144400"/>
            </a:xfrm>
            <a:prstGeom prst="rect">
              <a:avLst/>
            </a:prstGeom>
            <a:gradFill flip="none" rotWithShape="1">
              <a:gsLst>
                <a:gs pos="0">
                  <a:schemeClr val="accent5">
                    <a:lumMod val="75000"/>
                  </a:schemeClr>
                </a:gs>
                <a:gs pos="60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1" name="Rectangle 20">
              <a:extLst>
                <a:ext uri="{FF2B5EF4-FFF2-40B4-BE49-F238E27FC236}">
                  <a16:creationId xmlns:a16="http://schemas.microsoft.com/office/drawing/2014/main" id="{DFD140CE-7DE2-C88F-5EAE-F45EB69E6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10" y="6723"/>
              <a:ext cx="3834567" cy="6876300"/>
            </a:xfrm>
            <a:prstGeom prst="rect">
              <a:avLst/>
            </a:prstGeom>
            <a:gradFill flip="none" rotWithShape="1">
              <a:gsLst>
                <a:gs pos="3000">
                  <a:schemeClr val="accent2">
                    <a:lumMod val="60000"/>
                    <a:lumOff val="40000"/>
                    <a:alpha val="78000"/>
                  </a:schemeClr>
                </a:gs>
                <a:gs pos="42000">
                  <a:schemeClr val="accent2">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557E87E3-413F-10EF-63D8-6016E986C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44601" y="833689"/>
              <a:ext cx="6872341" cy="5204961"/>
            </a:xfrm>
            <a:prstGeom prst="rect">
              <a:avLst/>
            </a:prstGeom>
            <a:gradFill>
              <a:gsLst>
                <a:gs pos="0">
                  <a:schemeClr val="accent5">
                    <a:alpha val="86000"/>
                  </a:schemeClr>
                </a:gs>
                <a:gs pos="57000">
                  <a:schemeClr val="accent2">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98DAEA04-857D-EF9B-ABB0-65695954278D}"/>
              </a:ext>
            </a:extLst>
          </p:cNvPr>
          <p:cNvSpPr>
            <a:spLocks noGrp="1"/>
          </p:cNvSpPr>
          <p:nvPr>
            <p:ph type="title"/>
          </p:nvPr>
        </p:nvSpPr>
        <p:spPr>
          <a:xfrm>
            <a:off x="566613" y="739835"/>
            <a:ext cx="2776935" cy="1616203"/>
          </a:xfrm>
        </p:spPr>
        <p:txBody>
          <a:bodyPr anchor="b">
            <a:normAutofit/>
          </a:bodyPr>
          <a:lstStyle/>
          <a:p>
            <a:r>
              <a:rPr lang="en-HU" sz="2800">
                <a:solidFill>
                  <a:srgbClr val="FFFFFF"/>
                </a:solidFill>
              </a:rPr>
              <a:t>RQ2</a:t>
            </a:r>
          </a:p>
        </p:txBody>
      </p:sp>
      <p:sp>
        <p:nvSpPr>
          <p:cNvPr id="3" name="Content Placeholder 2">
            <a:extLst>
              <a:ext uri="{FF2B5EF4-FFF2-40B4-BE49-F238E27FC236}">
                <a16:creationId xmlns:a16="http://schemas.microsoft.com/office/drawing/2014/main" id="{96237A00-4569-A1F9-D531-44E52A5832D6}"/>
              </a:ext>
            </a:extLst>
          </p:cNvPr>
          <p:cNvSpPr>
            <a:spLocks noGrp="1"/>
          </p:cNvSpPr>
          <p:nvPr>
            <p:ph idx="1"/>
          </p:nvPr>
        </p:nvSpPr>
        <p:spPr>
          <a:xfrm>
            <a:off x="566613" y="2459116"/>
            <a:ext cx="2776934" cy="3524823"/>
          </a:xfrm>
        </p:spPr>
        <p:txBody>
          <a:bodyPr>
            <a:normAutofit/>
          </a:bodyPr>
          <a:lstStyle/>
          <a:p>
            <a:pPr marL="0" indent="0" algn="just">
              <a:buNone/>
            </a:pPr>
            <a:r>
              <a:rPr lang="en-GB" sz="1700" b="0" i="0" u="none" strike="noStrike" dirty="0">
                <a:solidFill>
                  <a:srgbClr val="FFFFFF"/>
                </a:solidFill>
                <a:effectLst/>
                <a:latin typeface="Times New Roman" panose="02020603050405020304" pitchFamily="18" charset="0"/>
              </a:rPr>
              <a:t>How do Filipino librarians define or construct the information disorder phenomenon? (perspective and interpretation)</a:t>
            </a:r>
          </a:p>
          <a:p>
            <a:pPr marL="0" indent="0" algn="just">
              <a:buNone/>
            </a:pPr>
            <a:endParaRPr lang="en-HU" sz="1700" dirty="0">
              <a:solidFill>
                <a:srgbClr val="FFFFFF"/>
              </a:solidFill>
            </a:endParaRPr>
          </a:p>
        </p:txBody>
      </p:sp>
      <p:graphicFrame>
        <p:nvGraphicFramePr>
          <p:cNvPr id="4" name="Table 3">
            <a:extLst>
              <a:ext uri="{FF2B5EF4-FFF2-40B4-BE49-F238E27FC236}">
                <a16:creationId xmlns:a16="http://schemas.microsoft.com/office/drawing/2014/main" id="{F768FDAC-D5BE-722F-C70C-79B89CB369C9}"/>
              </a:ext>
            </a:extLst>
          </p:cNvPr>
          <p:cNvGraphicFramePr>
            <a:graphicFrameLocks noGrp="1"/>
          </p:cNvGraphicFramePr>
          <p:nvPr>
            <p:extLst>
              <p:ext uri="{D42A27DB-BD31-4B8C-83A1-F6EECF244321}">
                <p14:modId xmlns:p14="http://schemas.microsoft.com/office/powerpoint/2010/main" val="3892779868"/>
              </p:ext>
            </p:extLst>
          </p:nvPr>
        </p:nvGraphicFramePr>
        <p:xfrm>
          <a:off x="4203865" y="270112"/>
          <a:ext cx="4572000" cy="6317775"/>
        </p:xfrm>
        <a:graphic>
          <a:graphicData uri="http://schemas.openxmlformats.org/drawingml/2006/table">
            <a:tbl>
              <a:tblPr firstRow="1" firstCol="1" bandRow="1">
                <a:noFill/>
                <a:tableStyleId>{5C22544A-7EE6-4342-B048-85BDC9FD1C3A}</a:tableStyleId>
              </a:tblPr>
              <a:tblGrid>
                <a:gridCol w="1430257">
                  <a:extLst>
                    <a:ext uri="{9D8B030D-6E8A-4147-A177-3AD203B41FA5}">
                      <a16:colId xmlns:a16="http://schemas.microsoft.com/office/drawing/2014/main" val="246528184"/>
                    </a:ext>
                  </a:extLst>
                </a:gridCol>
                <a:gridCol w="3141743">
                  <a:extLst>
                    <a:ext uri="{9D8B030D-6E8A-4147-A177-3AD203B41FA5}">
                      <a16:colId xmlns:a16="http://schemas.microsoft.com/office/drawing/2014/main" val="3044098843"/>
                    </a:ext>
                  </a:extLst>
                </a:gridCol>
              </a:tblGrid>
              <a:tr h="410136">
                <a:tc>
                  <a:txBody>
                    <a:bodyPr/>
                    <a:lstStyle/>
                    <a:p>
                      <a:r>
                        <a:rPr lang="en-US" sz="1200" b="0" kern="100" cap="none" spc="0">
                          <a:solidFill>
                            <a:schemeClr val="tx1"/>
                          </a:solidFill>
                          <a:effectLst/>
                        </a:rPr>
                        <a:t>(RQ2) Perspective and interpretation</a:t>
                      </a:r>
                      <a:endParaRPr lang="en-HU" sz="1200" b="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nchor="b">
                    <a:lnL w="12700" cmpd="sng">
                      <a:noFill/>
                    </a:lnL>
                    <a:lnR w="12700" cmpd="sng">
                      <a:noFill/>
                    </a:lnR>
                    <a:lnT w="9525" cap="flat" cmpd="sng" algn="ctr">
                      <a:noFill/>
                      <a:prstDash val="solid"/>
                    </a:lnT>
                    <a:lnB w="38100" cmpd="sng">
                      <a:noFill/>
                    </a:lnB>
                    <a:noFill/>
                  </a:tcPr>
                </a:tc>
                <a:tc>
                  <a:txBody>
                    <a:bodyPr/>
                    <a:lstStyle/>
                    <a:p>
                      <a:r>
                        <a:rPr lang="en-US" sz="1200" b="0" kern="100" cap="none" spc="0">
                          <a:solidFill>
                            <a:schemeClr val="tx1"/>
                          </a:solidFill>
                          <a:effectLst/>
                        </a:rPr>
                        <a:t>How do Filipino librarians define or construct the information disorder phenomenon? </a:t>
                      </a:r>
                      <a:endParaRPr lang="en-HU" sz="1200" b="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nchor="b">
                    <a:lnL w="12700" cmpd="sng">
                      <a:noFill/>
                    </a:lnL>
                    <a:lnR w="12700" cmpd="sng">
                      <a:noFill/>
                    </a:lnR>
                    <a:lnT w="9525" cap="flat" cmpd="sng" algn="ctr">
                      <a:noFill/>
                      <a:prstDash val="solid"/>
                    </a:lnT>
                    <a:lnB w="38100" cmpd="sng">
                      <a:noFill/>
                    </a:lnB>
                    <a:noFill/>
                  </a:tcPr>
                </a:tc>
                <a:extLst>
                  <a:ext uri="{0D108BD9-81ED-4DB2-BD59-A6C34878D82A}">
                    <a16:rowId xmlns:a16="http://schemas.microsoft.com/office/drawing/2014/main" val="1000308954"/>
                  </a:ext>
                </a:extLst>
              </a:tr>
              <a:tr h="410136">
                <a:tc>
                  <a:txBody>
                    <a:bodyPr/>
                    <a:lstStyle/>
                    <a:p>
                      <a:pPr marL="127000"/>
                      <a:r>
                        <a:rPr lang="en-US" sz="1200" b="0" kern="100" cap="none" spc="0">
                          <a:solidFill>
                            <a:schemeClr val="tx1"/>
                          </a:solidFill>
                          <a:effectLst/>
                        </a:rPr>
                        <a:t>Confirmation bias</a:t>
                      </a:r>
                      <a:endParaRPr lang="en-HU" sz="1200" b="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38100" cmpd="sng">
                      <a:noFill/>
                    </a:lnT>
                    <a:lnB w="12700" cap="flat" cmpd="sng" algn="ctr">
                      <a:solidFill>
                        <a:schemeClr val="accent1"/>
                      </a:solidFill>
                      <a:prstDash val="solid"/>
                    </a:lnB>
                    <a:noFill/>
                  </a:tcPr>
                </a:tc>
                <a:tc>
                  <a:txBody>
                    <a:bodyPr/>
                    <a:lstStyle/>
                    <a:p>
                      <a:r>
                        <a:rPr lang="en-US" sz="1200" kern="100" cap="none" spc="0" dirty="0">
                          <a:solidFill>
                            <a:schemeClr val="tx1"/>
                          </a:solidFill>
                          <a:effectLst/>
                        </a:rPr>
                        <a:t>Select messages that only align with a person’s own opinion are accepted over other information.</a:t>
                      </a:r>
                      <a:endParaRPr lang="en-HU" sz="1200" kern="100" cap="none" spc="0" dirty="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38100" cmpd="sng">
                      <a:noFill/>
                    </a:lnT>
                    <a:lnB w="12700" cap="flat" cmpd="sng" algn="ctr">
                      <a:solidFill>
                        <a:schemeClr val="accent1"/>
                      </a:solidFill>
                      <a:prstDash val="solid"/>
                    </a:lnB>
                    <a:noFill/>
                  </a:tcPr>
                </a:tc>
                <a:extLst>
                  <a:ext uri="{0D108BD9-81ED-4DB2-BD59-A6C34878D82A}">
                    <a16:rowId xmlns:a16="http://schemas.microsoft.com/office/drawing/2014/main" val="2981930268"/>
                  </a:ext>
                </a:extLst>
              </a:tr>
              <a:tr h="897278">
                <a:tc>
                  <a:txBody>
                    <a:bodyPr/>
                    <a:lstStyle/>
                    <a:p>
                      <a:pPr marL="127000"/>
                      <a:r>
                        <a:rPr lang="en-US" sz="1200" b="0" kern="100" cap="none" spc="0">
                          <a:solidFill>
                            <a:schemeClr val="tx1"/>
                          </a:solidFill>
                          <a:effectLst/>
                        </a:rPr>
                        <a:t>Credibility of source</a:t>
                      </a:r>
                      <a:endParaRPr lang="en-HU" sz="1200" b="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tc>
                  <a:txBody>
                    <a:bodyPr/>
                    <a:lstStyle/>
                    <a:p>
                      <a:r>
                        <a:rPr lang="en-US" sz="1200" kern="100" cap="none" spc="0">
                          <a:solidFill>
                            <a:schemeClr val="tx1"/>
                          </a:solidFill>
                          <a:effectLst/>
                        </a:rPr>
                        <a:t>A criteria which is difficult to measure. Every information may be true or false and someone must decide on its credibility. Most of the time, when the receiver thinks he is satisfied with the information, then the person interprets on its credibility. </a:t>
                      </a:r>
                      <a:endParaRPr lang="en-HU" sz="120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1951037869"/>
                  </a:ext>
                </a:extLst>
              </a:tr>
              <a:tr h="734897">
                <a:tc>
                  <a:txBody>
                    <a:bodyPr/>
                    <a:lstStyle/>
                    <a:p>
                      <a:pPr marL="127000"/>
                      <a:r>
                        <a:rPr lang="en-US" sz="1200" b="0" kern="100" cap="none" spc="0">
                          <a:solidFill>
                            <a:schemeClr val="tx1"/>
                          </a:solidFill>
                          <a:effectLst/>
                        </a:rPr>
                        <a:t>Decision based on emotion</a:t>
                      </a:r>
                      <a:endParaRPr lang="en-HU" sz="1200" b="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tc>
                  <a:txBody>
                    <a:bodyPr/>
                    <a:lstStyle/>
                    <a:p>
                      <a:r>
                        <a:rPr lang="en-US" sz="1200" kern="100" cap="none" spc="0" dirty="0">
                          <a:solidFill>
                            <a:schemeClr val="tx1"/>
                          </a:solidFill>
                          <a:effectLst/>
                        </a:rPr>
                        <a:t>What libraries want is to train users not to use emotions during emergency situations but to have a presence of mind when it comes to the accuracy of information.</a:t>
                      </a:r>
                      <a:endParaRPr lang="en-HU" sz="1200" kern="100" cap="none" spc="0" dirty="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extLst>
                  <a:ext uri="{0D108BD9-81ED-4DB2-BD59-A6C34878D82A}">
                    <a16:rowId xmlns:a16="http://schemas.microsoft.com/office/drawing/2014/main" val="3249307568"/>
                  </a:ext>
                </a:extLst>
              </a:tr>
              <a:tr h="410136">
                <a:tc>
                  <a:txBody>
                    <a:bodyPr/>
                    <a:lstStyle/>
                    <a:p>
                      <a:pPr marL="127000"/>
                      <a:r>
                        <a:rPr lang="en-US" sz="1200" b="0" kern="100" cap="none" spc="0">
                          <a:solidFill>
                            <a:schemeClr val="tx1"/>
                          </a:solidFill>
                          <a:effectLst/>
                        </a:rPr>
                        <a:t>Hasty generalization</a:t>
                      </a:r>
                      <a:endParaRPr lang="en-HU" sz="1200" b="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tc>
                  <a:txBody>
                    <a:bodyPr/>
                    <a:lstStyle/>
                    <a:p>
                      <a:r>
                        <a:rPr lang="en-US" sz="1200" kern="100" cap="none" spc="0">
                          <a:solidFill>
                            <a:schemeClr val="tx1"/>
                          </a:solidFill>
                          <a:effectLst/>
                        </a:rPr>
                        <a:t>This occurs when someone jumps to a conclusion based on biased or insufficient evidence. </a:t>
                      </a:r>
                      <a:endParaRPr lang="en-HU" sz="120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3386902807"/>
                  </a:ext>
                </a:extLst>
              </a:tr>
              <a:tr h="410136">
                <a:tc>
                  <a:txBody>
                    <a:bodyPr/>
                    <a:lstStyle/>
                    <a:p>
                      <a:pPr marL="127000"/>
                      <a:r>
                        <a:rPr lang="en-US" sz="1200" b="0" kern="100" cap="none" spc="0">
                          <a:solidFill>
                            <a:schemeClr val="tx1"/>
                          </a:solidFill>
                          <a:effectLst/>
                        </a:rPr>
                        <a:t>Logical fallacy</a:t>
                      </a:r>
                      <a:endParaRPr lang="en-HU" sz="1200" b="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tc>
                  <a:txBody>
                    <a:bodyPr/>
                    <a:lstStyle/>
                    <a:p>
                      <a:r>
                        <a:rPr lang="en-US" sz="1200" kern="100" cap="none" spc="0">
                          <a:solidFill>
                            <a:schemeClr val="tx1"/>
                          </a:solidFill>
                          <a:effectLst/>
                        </a:rPr>
                        <a:t>problematic reasoning to argue on certain matters to persuade others and believe in them. </a:t>
                      </a:r>
                      <a:endParaRPr lang="en-HU" sz="120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extLst>
                  <a:ext uri="{0D108BD9-81ED-4DB2-BD59-A6C34878D82A}">
                    <a16:rowId xmlns:a16="http://schemas.microsoft.com/office/drawing/2014/main" val="2994872701"/>
                  </a:ext>
                </a:extLst>
              </a:tr>
              <a:tr h="572516">
                <a:tc>
                  <a:txBody>
                    <a:bodyPr/>
                    <a:lstStyle/>
                    <a:p>
                      <a:pPr marL="254000"/>
                      <a:r>
                        <a:rPr lang="en-US" sz="1200" b="0" kern="100" cap="none" spc="0">
                          <a:solidFill>
                            <a:schemeClr val="tx1"/>
                          </a:solidFill>
                          <a:effectLst/>
                        </a:rPr>
                        <a:t>Ad populum</a:t>
                      </a:r>
                      <a:endParaRPr lang="en-HU" sz="1200" b="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tc>
                  <a:txBody>
                    <a:bodyPr/>
                    <a:lstStyle/>
                    <a:p>
                      <a:r>
                        <a:rPr lang="en-US" sz="1200" kern="100" cap="none" spc="0">
                          <a:solidFill>
                            <a:schemeClr val="tx1"/>
                          </a:solidFill>
                          <a:effectLst/>
                        </a:rPr>
                        <a:t>This fallacy appeals to positive ideals like religion or to negative fears like xenophobia to distract from the question being discussed. </a:t>
                      </a:r>
                      <a:endParaRPr lang="en-HU" sz="120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1675267940"/>
                  </a:ext>
                </a:extLst>
              </a:tr>
              <a:tr h="410136">
                <a:tc>
                  <a:txBody>
                    <a:bodyPr/>
                    <a:lstStyle/>
                    <a:p>
                      <a:pPr marL="127000"/>
                      <a:r>
                        <a:rPr lang="en-US" sz="1200" b="0" kern="100" cap="none" spc="0">
                          <a:solidFill>
                            <a:schemeClr val="tx1"/>
                          </a:solidFill>
                          <a:effectLst/>
                        </a:rPr>
                        <a:t>Media source with integrity</a:t>
                      </a:r>
                      <a:endParaRPr lang="en-HU" sz="1200" b="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tc>
                  <a:txBody>
                    <a:bodyPr/>
                    <a:lstStyle/>
                    <a:p>
                      <a:r>
                        <a:rPr lang="en-US" sz="1200" kern="100" cap="none" spc="0" dirty="0">
                          <a:solidFill>
                            <a:schemeClr val="tx1"/>
                          </a:solidFill>
                          <a:effectLst/>
                        </a:rPr>
                        <a:t>Refers to the degree in which a piece of information is true or honest (</a:t>
                      </a:r>
                      <a:r>
                        <a:rPr lang="en-US" sz="1200" kern="100" cap="none" spc="0" dirty="0" err="1">
                          <a:solidFill>
                            <a:schemeClr val="tx1"/>
                          </a:solidFill>
                          <a:effectLst/>
                        </a:rPr>
                        <a:t>Rügenhagen</a:t>
                      </a:r>
                      <a:r>
                        <a:rPr lang="en-US" sz="1200" kern="100" cap="none" spc="0" dirty="0">
                          <a:solidFill>
                            <a:schemeClr val="tx1"/>
                          </a:solidFill>
                          <a:effectLst/>
                        </a:rPr>
                        <a:t> et al., 2020).</a:t>
                      </a:r>
                      <a:endParaRPr lang="en-HU" sz="1200" kern="100" cap="none" spc="0" dirty="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extLst>
                  <a:ext uri="{0D108BD9-81ED-4DB2-BD59-A6C34878D82A}">
                    <a16:rowId xmlns:a16="http://schemas.microsoft.com/office/drawing/2014/main" val="3115409740"/>
                  </a:ext>
                </a:extLst>
              </a:tr>
              <a:tr h="247755">
                <a:tc>
                  <a:txBody>
                    <a:bodyPr/>
                    <a:lstStyle/>
                    <a:p>
                      <a:pPr marL="127000"/>
                      <a:r>
                        <a:rPr lang="en-US" sz="1200" b="0" kern="100" cap="none" spc="0">
                          <a:solidFill>
                            <a:schemeClr val="tx1"/>
                          </a:solidFill>
                          <a:effectLst/>
                        </a:rPr>
                        <a:t>No source</a:t>
                      </a:r>
                      <a:endParaRPr lang="en-HU" sz="1200" b="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tc>
                  <a:txBody>
                    <a:bodyPr/>
                    <a:lstStyle/>
                    <a:p>
                      <a:r>
                        <a:rPr lang="en-US" sz="1200" kern="100" cap="none" spc="0">
                          <a:solidFill>
                            <a:schemeClr val="tx1"/>
                          </a:solidFill>
                          <a:effectLst/>
                        </a:rPr>
                        <a:t>Information with no attribution</a:t>
                      </a:r>
                      <a:endParaRPr lang="en-HU" sz="120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2284013352"/>
                  </a:ext>
                </a:extLst>
              </a:tr>
              <a:tr h="247755">
                <a:tc>
                  <a:txBody>
                    <a:bodyPr/>
                    <a:lstStyle/>
                    <a:p>
                      <a:pPr marL="127000"/>
                      <a:r>
                        <a:rPr lang="en-US" sz="1200" b="0" kern="100" cap="none" spc="0">
                          <a:solidFill>
                            <a:schemeClr val="tx1"/>
                          </a:solidFill>
                          <a:effectLst/>
                        </a:rPr>
                        <a:t>Objective facts</a:t>
                      </a:r>
                      <a:endParaRPr lang="en-HU" sz="1200" b="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tc>
                  <a:txBody>
                    <a:bodyPr/>
                    <a:lstStyle/>
                    <a:p>
                      <a:r>
                        <a:rPr lang="en-US" sz="1200" kern="100" cap="none" spc="0">
                          <a:solidFill>
                            <a:schemeClr val="tx1"/>
                          </a:solidFill>
                          <a:effectLst/>
                        </a:rPr>
                        <a:t>Unbiased, balanced observation based on facts</a:t>
                      </a:r>
                      <a:endParaRPr lang="en-HU" sz="120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extLst>
                  <a:ext uri="{0D108BD9-81ED-4DB2-BD59-A6C34878D82A}">
                    <a16:rowId xmlns:a16="http://schemas.microsoft.com/office/drawing/2014/main" val="2805675054"/>
                  </a:ext>
                </a:extLst>
              </a:tr>
              <a:tr h="410136">
                <a:tc>
                  <a:txBody>
                    <a:bodyPr/>
                    <a:lstStyle/>
                    <a:p>
                      <a:pPr marL="127000"/>
                      <a:r>
                        <a:rPr lang="en-US" sz="1200" b="0" kern="100" cap="none" spc="0">
                          <a:solidFill>
                            <a:schemeClr val="tx1"/>
                          </a:solidFill>
                          <a:effectLst/>
                        </a:rPr>
                        <a:t>Skepticism</a:t>
                      </a:r>
                      <a:endParaRPr lang="en-HU" sz="1200" b="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tc>
                  <a:txBody>
                    <a:bodyPr/>
                    <a:lstStyle/>
                    <a:p>
                      <a:r>
                        <a:rPr lang="en-US" sz="1200" kern="100" cap="none" spc="0">
                          <a:solidFill>
                            <a:schemeClr val="tx1"/>
                          </a:solidFill>
                          <a:effectLst/>
                        </a:rPr>
                        <a:t>Adding further steps before we accept or reject an information</a:t>
                      </a:r>
                      <a:endParaRPr lang="en-HU" sz="120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4164408870"/>
                  </a:ext>
                </a:extLst>
              </a:tr>
              <a:tr h="410136">
                <a:tc>
                  <a:txBody>
                    <a:bodyPr/>
                    <a:lstStyle/>
                    <a:p>
                      <a:pPr marL="127000"/>
                      <a:r>
                        <a:rPr lang="en-US" sz="1200" b="0" kern="100" cap="none" spc="0">
                          <a:solidFill>
                            <a:schemeClr val="tx1"/>
                          </a:solidFill>
                          <a:effectLst/>
                        </a:rPr>
                        <a:t>Tricky facts</a:t>
                      </a:r>
                      <a:endParaRPr lang="en-HU" sz="1200" b="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tc>
                  <a:txBody>
                    <a:bodyPr/>
                    <a:lstStyle/>
                    <a:p>
                      <a:r>
                        <a:rPr lang="en-US" sz="1200" kern="100" cap="none" spc="0">
                          <a:solidFill>
                            <a:schemeClr val="tx1"/>
                          </a:solidFill>
                          <a:effectLst/>
                        </a:rPr>
                        <a:t>There are facts that are controversial, and the credibility of information is in question.</a:t>
                      </a:r>
                      <a:endParaRPr lang="en-HU" sz="120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mpd="sng">
                      <a:noFill/>
                      <a:prstDash val="solid"/>
                    </a:lnT>
                    <a:lnB w="12700" cap="flat" cmpd="sng" algn="ctr">
                      <a:solidFill>
                        <a:schemeClr val="accent1"/>
                      </a:solidFill>
                      <a:prstDash val="solid"/>
                    </a:lnB>
                    <a:noFill/>
                  </a:tcPr>
                </a:tc>
                <a:extLst>
                  <a:ext uri="{0D108BD9-81ED-4DB2-BD59-A6C34878D82A}">
                    <a16:rowId xmlns:a16="http://schemas.microsoft.com/office/drawing/2014/main" val="2799231928"/>
                  </a:ext>
                </a:extLst>
              </a:tr>
              <a:tr h="247755">
                <a:tc>
                  <a:txBody>
                    <a:bodyPr/>
                    <a:lstStyle/>
                    <a:p>
                      <a:pPr marL="127000"/>
                      <a:r>
                        <a:rPr lang="en-US" sz="1200" b="0" kern="100" cap="none" spc="0">
                          <a:solidFill>
                            <a:schemeClr val="tx1"/>
                          </a:solidFill>
                          <a:effectLst/>
                        </a:rPr>
                        <a:t>Unreliable source</a:t>
                      </a:r>
                      <a:endParaRPr lang="en-HU" sz="1200" b="0" kern="100" cap="none" spc="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tc>
                  <a:txBody>
                    <a:bodyPr/>
                    <a:lstStyle/>
                    <a:p>
                      <a:r>
                        <a:rPr lang="en-US" sz="1200" kern="100" cap="none" spc="0" dirty="0">
                          <a:solidFill>
                            <a:schemeClr val="tx1"/>
                          </a:solidFill>
                          <a:effectLst/>
                        </a:rPr>
                        <a:t>Sources that maybe inaccurate, bias or false</a:t>
                      </a:r>
                      <a:endParaRPr lang="en-HU" sz="1200" kern="100" cap="none" spc="0" dirty="0">
                        <a:solidFill>
                          <a:schemeClr val="tx1"/>
                        </a:solidFill>
                        <a:effectLst/>
                        <a:latin typeface="Liberation Serif"/>
                        <a:ea typeface="Arial Unicode MS" panose="020B0604020202020204" pitchFamily="34" charset="-128"/>
                        <a:cs typeface="Arial Unicode MS" panose="020B0604020202020204" pitchFamily="34" charset="-128"/>
                      </a:endParaRPr>
                    </a:p>
                  </a:txBody>
                  <a:tcPr marL="16421" marR="16421" marT="12544" marB="32843">
                    <a:lnL w="12700" cmpd="sng">
                      <a:noFill/>
                      <a:prstDash val="solid"/>
                    </a:lnL>
                    <a:lnR w="12700" cmpd="sng">
                      <a:noFill/>
                      <a:prstDash val="solid"/>
                    </a:lnR>
                    <a:lnT w="12700" cap="flat" cmpd="sng" algn="ctr">
                      <a:solidFill>
                        <a:schemeClr val="accent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384157472"/>
                  </a:ext>
                </a:extLst>
              </a:tr>
            </a:tbl>
          </a:graphicData>
        </a:graphic>
      </p:graphicFrame>
    </p:spTree>
    <p:extLst>
      <p:ext uri="{BB962C8B-B14F-4D97-AF65-F5344CB8AC3E}">
        <p14:creationId xmlns:p14="http://schemas.microsoft.com/office/powerpoint/2010/main" val="39870101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7B4E5-CE68-467B-8C38-2B591626D730}"/>
              </a:ext>
            </a:extLst>
          </p:cNvPr>
          <p:cNvSpPr>
            <a:spLocks noGrp="1"/>
          </p:cNvSpPr>
          <p:nvPr>
            <p:ph type="title"/>
          </p:nvPr>
        </p:nvSpPr>
        <p:spPr>
          <a:xfrm>
            <a:off x="840699" y="687480"/>
            <a:ext cx="5605629" cy="994172"/>
          </a:xfrm>
        </p:spPr>
        <p:txBody>
          <a:bodyPr>
            <a:normAutofit/>
          </a:bodyPr>
          <a:lstStyle/>
          <a:p>
            <a:r>
              <a:rPr lang="en-HU" sz="3850"/>
              <a:t>Discussion (Extracts) </a:t>
            </a:r>
          </a:p>
        </p:txBody>
      </p:sp>
      <p:sp>
        <p:nvSpPr>
          <p:cNvPr id="3" name="Content Placeholder 2">
            <a:extLst>
              <a:ext uri="{FF2B5EF4-FFF2-40B4-BE49-F238E27FC236}">
                <a16:creationId xmlns:a16="http://schemas.microsoft.com/office/drawing/2014/main" id="{17B2A8BA-4866-7D41-BE56-C6F5BB1D61E9}"/>
              </a:ext>
            </a:extLst>
          </p:cNvPr>
          <p:cNvSpPr>
            <a:spLocks noGrp="1"/>
          </p:cNvSpPr>
          <p:nvPr>
            <p:ph idx="1"/>
          </p:nvPr>
        </p:nvSpPr>
        <p:spPr>
          <a:xfrm>
            <a:off x="852321" y="2227943"/>
            <a:ext cx="5033221" cy="3788227"/>
          </a:xfrm>
        </p:spPr>
        <p:txBody>
          <a:bodyPr anchor="ctr">
            <a:normAutofit/>
          </a:bodyPr>
          <a:lstStyle/>
          <a:p>
            <a:r>
              <a:rPr lang="en-HU" sz="2100" dirty="0"/>
              <a:t>Foster civic responsibility</a:t>
            </a:r>
          </a:p>
          <a:p>
            <a:endParaRPr lang="en-HU" sz="2100" dirty="0"/>
          </a:p>
          <a:p>
            <a:pPr lvl="1"/>
            <a:r>
              <a:rPr lang="en-GB" sz="2100" dirty="0"/>
              <a:t>“Ang </a:t>
            </a:r>
            <a:r>
              <a:rPr lang="en-GB" sz="2100" dirty="0" err="1"/>
              <a:t>tingin</a:t>
            </a:r>
            <a:r>
              <a:rPr lang="en-GB" sz="2100" dirty="0"/>
              <a:t> ko </a:t>
            </a:r>
            <a:r>
              <a:rPr lang="en-GB" sz="2100" dirty="0" err="1"/>
              <a:t>talaga</a:t>
            </a:r>
            <a:r>
              <a:rPr lang="en-GB" sz="2100" dirty="0"/>
              <a:t> ay criticality. Nakita ko </a:t>
            </a:r>
            <a:r>
              <a:rPr lang="en-GB" sz="2100" dirty="0" err="1"/>
              <a:t>na</a:t>
            </a:r>
            <a:r>
              <a:rPr lang="en-GB" sz="2100" dirty="0"/>
              <a:t> </a:t>
            </a:r>
            <a:r>
              <a:rPr lang="en-GB" sz="2100" dirty="0" err="1"/>
              <a:t>malaki</a:t>
            </a:r>
            <a:r>
              <a:rPr lang="en-GB" sz="2100" dirty="0"/>
              <a:t> ang responsibility ng librarians </a:t>
            </a:r>
            <a:r>
              <a:rPr lang="en-GB" sz="2100" dirty="0" err="1"/>
              <a:t>pagdating</a:t>
            </a:r>
            <a:r>
              <a:rPr lang="en-GB" sz="2100" dirty="0"/>
              <a:t> </a:t>
            </a:r>
            <a:r>
              <a:rPr lang="en-GB" sz="2100" dirty="0" err="1"/>
              <a:t>sa</a:t>
            </a:r>
            <a:r>
              <a:rPr lang="en-GB" sz="2100" dirty="0"/>
              <a:t> information.”</a:t>
            </a:r>
          </a:p>
          <a:p>
            <a:pPr lvl="1"/>
            <a:r>
              <a:rPr lang="en-GB" sz="2100" dirty="0"/>
              <a:t>“I view a sense of critical thinking. Librarians have a huge responsibility when it comes to information.”</a:t>
            </a:r>
            <a:endParaRPr lang="en-HU" sz="2100" dirty="0"/>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9435" y="0"/>
            <a:ext cx="195456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567" y="2369132"/>
            <a:ext cx="2119736" cy="2119736"/>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6" descr="Questions">
            <a:extLst>
              <a:ext uri="{FF2B5EF4-FFF2-40B4-BE49-F238E27FC236}">
                <a16:creationId xmlns:a16="http://schemas.microsoft.com/office/drawing/2014/main" id="{279A805A-483D-C953-D11D-0137A8B925A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24964" y="2865141"/>
            <a:ext cx="1143455" cy="1143455"/>
          </a:xfrm>
          <a:prstGeom prst="rect">
            <a:avLst/>
          </a:prstGeom>
        </p:spPr>
      </p:pic>
    </p:spTree>
    <p:extLst>
      <p:ext uri="{BB962C8B-B14F-4D97-AF65-F5344CB8AC3E}">
        <p14:creationId xmlns:p14="http://schemas.microsoft.com/office/powerpoint/2010/main" val="2355978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0CD53-487A-CF0A-236C-5122AA8533BA}"/>
              </a:ext>
            </a:extLst>
          </p:cNvPr>
          <p:cNvSpPr>
            <a:spLocks noGrp="1"/>
          </p:cNvSpPr>
          <p:nvPr>
            <p:ph type="title"/>
          </p:nvPr>
        </p:nvSpPr>
        <p:spPr>
          <a:xfrm>
            <a:off x="360758" y="327025"/>
            <a:ext cx="3993358" cy="1630363"/>
          </a:xfrm>
        </p:spPr>
        <p:txBody>
          <a:bodyPr anchor="b">
            <a:normAutofit/>
          </a:bodyPr>
          <a:lstStyle/>
          <a:p>
            <a:r>
              <a:rPr lang="en-HU" sz="3100"/>
              <a:t>More questions than answers</a:t>
            </a:r>
          </a:p>
        </p:txBody>
      </p:sp>
      <p:pic>
        <p:nvPicPr>
          <p:cNvPr id="6" name="Picture 5">
            <a:extLst>
              <a:ext uri="{FF2B5EF4-FFF2-40B4-BE49-F238E27FC236}">
                <a16:creationId xmlns:a16="http://schemas.microsoft.com/office/drawing/2014/main" id="{EF4BE56B-635B-6951-AF88-C9ACCA838186}"/>
              </a:ext>
            </a:extLst>
          </p:cNvPr>
          <p:cNvPicPr>
            <a:picLocks noChangeAspect="1"/>
          </p:cNvPicPr>
          <p:nvPr/>
        </p:nvPicPr>
        <p:blipFill rotWithShape="1">
          <a:blip r:embed="rId2"/>
          <a:srcRect l="42638" r="11904" b="-2"/>
          <a:stretch/>
        </p:blipFill>
        <p:spPr>
          <a:xfrm>
            <a:off x="4474766" y="1"/>
            <a:ext cx="4669234" cy="6856412"/>
          </a:xfrm>
          <a:custGeom>
            <a:avLst/>
            <a:gdLst/>
            <a:ahLst/>
            <a:cxnLst/>
            <a:rect l="l" t="t" r="r" b="b"/>
            <a:pathLst>
              <a:path w="5620032" h="6856412">
                <a:moveTo>
                  <a:pt x="13187" y="0"/>
                </a:moveTo>
                <a:lnTo>
                  <a:pt x="5620032" y="0"/>
                </a:lnTo>
                <a:lnTo>
                  <a:pt x="5620032" y="6856412"/>
                </a:lnTo>
                <a:lnTo>
                  <a:pt x="0" y="6856412"/>
                </a:lnTo>
                <a:lnTo>
                  <a:pt x="64318" y="6298274"/>
                </a:lnTo>
                <a:cubicBezTo>
                  <a:pt x="203221" y="4970220"/>
                  <a:pt x="240510" y="3632077"/>
                  <a:pt x="97152" y="2276000"/>
                </a:cubicBezTo>
                <a:cubicBezTo>
                  <a:pt x="35713" y="1694824"/>
                  <a:pt x="7455" y="1116942"/>
                  <a:pt x="6154" y="541737"/>
                </a:cubicBezTo>
                <a:close/>
              </a:path>
            </a:pathLst>
          </a:custGeom>
        </p:spPr>
      </p:pic>
      <p:graphicFrame>
        <p:nvGraphicFramePr>
          <p:cNvPr id="5" name="Content Placeholder 2">
            <a:extLst>
              <a:ext uri="{FF2B5EF4-FFF2-40B4-BE49-F238E27FC236}">
                <a16:creationId xmlns:a16="http://schemas.microsoft.com/office/drawing/2014/main" id="{216FEF2B-8A17-13EB-F0B3-DBDB0AE7E417}"/>
              </a:ext>
            </a:extLst>
          </p:cNvPr>
          <p:cNvGraphicFramePr>
            <a:graphicFrameLocks noGrp="1"/>
          </p:cNvGraphicFramePr>
          <p:nvPr>
            <p:ph idx="1"/>
            <p:extLst>
              <p:ext uri="{D42A27DB-BD31-4B8C-83A1-F6EECF244321}">
                <p14:modId xmlns:p14="http://schemas.microsoft.com/office/powerpoint/2010/main" val="1192258615"/>
              </p:ext>
            </p:extLst>
          </p:nvPr>
        </p:nvGraphicFramePr>
        <p:xfrm>
          <a:off x="360759" y="2286001"/>
          <a:ext cx="3993357" cy="39195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975379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A7525-303F-C2A3-848E-51D6501D1DC0}"/>
              </a:ext>
            </a:extLst>
          </p:cNvPr>
          <p:cNvSpPr>
            <a:spLocks noGrp="1"/>
          </p:cNvSpPr>
          <p:nvPr>
            <p:ph type="title"/>
          </p:nvPr>
        </p:nvSpPr>
        <p:spPr>
          <a:xfrm>
            <a:off x="840699" y="687480"/>
            <a:ext cx="5605629" cy="994172"/>
          </a:xfrm>
        </p:spPr>
        <p:txBody>
          <a:bodyPr>
            <a:normAutofit/>
          </a:bodyPr>
          <a:lstStyle/>
          <a:p>
            <a:r>
              <a:rPr lang="en-HU" sz="3850"/>
              <a:t>Discussion (Extracts)</a:t>
            </a:r>
          </a:p>
        </p:txBody>
      </p:sp>
      <p:sp>
        <p:nvSpPr>
          <p:cNvPr id="3" name="Content Placeholder 2">
            <a:extLst>
              <a:ext uri="{FF2B5EF4-FFF2-40B4-BE49-F238E27FC236}">
                <a16:creationId xmlns:a16="http://schemas.microsoft.com/office/drawing/2014/main" id="{1B47A394-39EE-2C60-3CF3-9C3D4AD097C6}"/>
              </a:ext>
            </a:extLst>
          </p:cNvPr>
          <p:cNvSpPr>
            <a:spLocks noGrp="1"/>
          </p:cNvSpPr>
          <p:nvPr>
            <p:ph idx="1"/>
          </p:nvPr>
        </p:nvSpPr>
        <p:spPr>
          <a:xfrm>
            <a:off x="852321" y="2227943"/>
            <a:ext cx="5033221" cy="3788227"/>
          </a:xfrm>
        </p:spPr>
        <p:txBody>
          <a:bodyPr anchor="ctr">
            <a:normAutofit/>
          </a:bodyPr>
          <a:lstStyle/>
          <a:p>
            <a:r>
              <a:rPr lang="en-GB" sz="2100" dirty="0" err="1"/>
              <a:t>Skepticism</a:t>
            </a:r>
            <a:endParaRPr lang="en-GB" sz="2100" dirty="0"/>
          </a:p>
          <a:p>
            <a:pPr lvl="1"/>
            <a:r>
              <a:rPr lang="en-GB" sz="2100" dirty="0"/>
              <a:t>“May friend </a:t>
            </a:r>
            <a:r>
              <a:rPr lang="en-GB" sz="2100" dirty="0" err="1"/>
              <a:t>ako</a:t>
            </a:r>
            <a:r>
              <a:rPr lang="en-GB" sz="2100" dirty="0"/>
              <a:t> </a:t>
            </a:r>
            <a:r>
              <a:rPr lang="en-GB" sz="2100" dirty="0" err="1"/>
              <a:t>na</a:t>
            </a:r>
            <a:r>
              <a:rPr lang="en-GB" sz="2100" dirty="0"/>
              <a:t> nag share ng quotes, </a:t>
            </a:r>
            <a:r>
              <a:rPr lang="en-GB" sz="2100" dirty="0" err="1"/>
              <a:t>chinecheck</a:t>
            </a:r>
            <a:r>
              <a:rPr lang="en-GB" sz="2100" dirty="0"/>
              <a:t> ko </a:t>
            </a:r>
            <a:r>
              <a:rPr lang="en-GB" sz="2100" dirty="0" err="1"/>
              <a:t>muna</a:t>
            </a:r>
            <a:r>
              <a:rPr lang="en-GB" sz="2100" dirty="0"/>
              <a:t> kung </a:t>
            </a:r>
            <a:r>
              <a:rPr lang="en-GB" sz="2100" dirty="0" err="1"/>
              <a:t>kanino</a:t>
            </a:r>
            <a:r>
              <a:rPr lang="en-GB" sz="2100" dirty="0"/>
              <a:t> </a:t>
            </a:r>
            <a:r>
              <a:rPr lang="en-GB" sz="2100" dirty="0" err="1"/>
              <a:t>galing</a:t>
            </a:r>
            <a:r>
              <a:rPr lang="en-GB" sz="2100" dirty="0"/>
              <a:t>. Pag may doubt, </a:t>
            </a:r>
            <a:r>
              <a:rPr lang="en-GB" sz="2100" dirty="0" err="1"/>
              <a:t>chinecheck</a:t>
            </a:r>
            <a:r>
              <a:rPr lang="en-GB" sz="2100" dirty="0"/>
              <a:t>. Pag familiar o reliable ang source, ok naman.”</a:t>
            </a:r>
          </a:p>
          <a:p>
            <a:pPr lvl="1"/>
            <a:r>
              <a:rPr lang="en-GB" sz="2100" dirty="0"/>
              <a:t>“I have a friend who shares quotations, I check the source. If there is doubt, I check it. If the source is familiar and reliable, I believe it is okay.”</a:t>
            </a:r>
            <a:endParaRPr lang="en-HU" sz="2100" dirty="0"/>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9435" y="0"/>
            <a:ext cx="195456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567" y="2369132"/>
            <a:ext cx="2119736" cy="2119736"/>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6" descr="Questions">
            <a:extLst>
              <a:ext uri="{FF2B5EF4-FFF2-40B4-BE49-F238E27FC236}">
                <a16:creationId xmlns:a16="http://schemas.microsoft.com/office/drawing/2014/main" id="{E6B79E54-7C10-5A29-AC50-AB86B445208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24964" y="2865141"/>
            <a:ext cx="1143455" cy="1143455"/>
          </a:xfrm>
          <a:prstGeom prst="rect">
            <a:avLst/>
          </a:prstGeom>
        </p:spPr>
      </p:pic>
    </p:spTree>
    <p:extLst>
      <p:ext uri="{BB962C8B-B14F-4D97-AF65-F5344CB8AC3E}">
        <p14:creationId xmlns:p14="http://schemas.microsoft.com/office/powerpoint/2010/main" val="11946970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2FEB64-6EEA-4759-B4A4-BD2C1E66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544" y="847600"/>
            <a:ext cx="3464954"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0C3CD1-DDBE-6AC4-0B07-25A63F7C171C}"/>
              </a:ext>
            </a:extLst>
          </p:cNvPr>
          <p:cNvSpPr>
            <a:spLocks noGrp="1"/>
          </p:cNvSpPr>
          <p:nvPr>
            <p:ph type="title"/>
          </p:nvPr>
        </p:nvSpPr>
        <p:spPr>
          <a:xfrm>
            <a:off x="1041957" y="1233241"/>
            <a:ext cx="2532515" cy="4064628"/>
          </a:xfrm>
        </p:spPr>
        <p:txBody>
          <a:bodyPr>
            <a:normAutofit/>
          </a:bodyPr>
          <a:lstStyle/>
          <a:p>
            <a:pPr algn="ctr">
              <a:lnSpc>
                <a:spcPct val="90000"/>
              </a:lnSpc>
            </a:pPr>
            <a:r>
              <a:rPr lang="en-GB" sz="2800" dirty="0">
                <a:solidFill>
                  <a:srgbClr val="FFFFFF"/>
                </a:solidFill>
              </a:rPr>
              <a:t>Being an expert requires a lot of practice to determine which one is credible or not</a:t>
            </a:r>
            <a:endParaRPr lang="en-HU" sz="2800" dirty="0">
              <a:solidFill>
                <a:srgbClr val="FFFFFF"/>
              </a:solidFill>
            </a:endParaRP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7896" y="0"/>
            <a:ext cx="866357"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971133" y="-1"/>
            <a:ext cx="130305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19805"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9B7FF8EA-8E45-F0EB-88F5-3D71FE62A90D}"/>
              </a:ext>
            </a:extLst>
          </p:cNvPr>
          <p:cNvSpPr>
            <a:spLocks noGrp="1"/>
          </p:cNvSpPr>
          <p:nvPr>
            <p:ph idx="1"/>
          </p:nvPr>
        </p:nvSpPr>
        <p:spPr>
          <a:xfrm>
            <a:off x="4572000" y="820880"/>
            <a:ext cx="3943349" cy="4889350"/>
          </a:xfrm>
        </p:spPr>
        <p:txBody>
          <a:bodyPr anchor="t">
            <a:normAutofit/>
          </a:bodyPr>
          <a:lstStyle/>
          <a:p>
            <a:pPr marL="0" indent="0" algn="just">
              <a:buNone/>
            </a:pPr>
            <a:endParaRPr lang="en-GB" dirty="0"/>
          </a:p>
          <a:p>
            <a:pPr marL="0" indent="0" algn="ctr">
              <a:buNone/>
            </a:pPr>
            <a:r>
              <a:rPr lang="en-GB" dirty="0"/>
              <a:t>One great advice is to practice </a:t>
            </a:r>
            <a:r>
              <a:rPr lang="en-GB" dirty="0" err="1"/>
              <a:t>skepticism</a:t>
            </a:r>
            <a:r>
              <a:rPr lang="en-GB" dirty="0"/>
              <a:t>. In processing the information we receive, we must add further steps before we accept or reject an information.</a:t>
            </a:r>
            <a:endParaRPr lang="en-HU" dirty="0"/>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161135"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553792" y="5717905"/>
            <a:ext cx="1328706"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99729" y="6258755"/>
            <a:ext cx="1174455"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899838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Conclusion</a:t>
            </a:r>
          </a:p>
        </p:txBody>
      </p:sp>
      <p:sp>
        <p:nvSpPr>
          <p:cNvPr id="5" name="Text Placeholder 4"/>
          <p:cNvSpPr>
            <a:spLocks noGrp="1"/>
          </p:cNvSpPr>
          <p:nvPr>
            <p:ph type="body" idx="1"/>
          </p:nvPr>
        </p:nvSpPr>
        <p:spPr/>
        <p:txBody>
          <a:bodyPr/>
          <a:lstStyle/>
          <a:p>
            <a:r>
              <a:rPr lang="en-US" dirty="0"/>
              <a:t>Active Engagement</a:t>
            </a:r>
          </a:p>
        </p:txBody>
      </p:sp>
      <p:sp>
        <p:nvSpPr>
          <p:cNvPr id="7" name="Text Placeholder 6"/>
          <p:cNvSpPr>
            <a:spLocks noGrp="1"/>
          </p:cNvSpPr>
          <p:nvPr>
            <p:ph type="body" sz="quarter" idx="3"/>
          </p:nvPr>
        </p:nvSpPr>
        <p:spPr/>
        <p:txBody>
          <a:bodyPr/>
          <a:lstStyle/>
          <a:p>
            <a:r>
              <a:rPr lang="en-US" dirty="0"/>
              <a:t>Perspective</a:t>
            </a:r>
          </a:p>
        </p:txBody>
      </p:sp>
      <p:sp>
        <p:nvSpPr>
          <p:cNvPr id="8" name="Content Placeholder 7"/>
          <p:cNvSpPr>
            <a:spLocks noGrp="1"/>
          </p:cNvSpPr>
          <p:nvPr>
            <p:ph sz="quarter" idx="4"/>
          </p:nvPr>
        </p:nvSpPr>
        <p:spPr/>
        <p:txBody>
          <a:bodyPr>
            <a:normAutofit fontScale="92500"/>
          </a:bodyPr>
          <a:lstStyle/>
          <a:p>
            <a:pPr algn="just"/>
            <a:r>
              <a:rPr lang="en-US" dirty="0"/>
              <a:t>Objects seen on social media are handled with skepticism.</a:t>
            </a:r>
          </a:p>
          <a:p>
            <a:pPr algn="just"/>
            <a:r>
              <a:rPr lang="en-US" dirty="0"/>
              <a:t>Public librarians look for objective facts (verified and published information) to ensure the integrity of the source. </a:t>
            </a:r>
          </a:p>
        </p:txBody>
      </p:sp>
      <p:sp>
        <p:nvSpPr>
          <p:cNvPr id="3" name="Content Placeholder 2">
            <a:extLst>
              <a:ext uri="{FF2B5EF4-FFF2-40B4-BE49-F238E27FC236}">
                <a16:creationId xmlns:a16="http://schemas.microsoft.com/office/drawing/2014/main" id="{7E31BB57-78A0-BA4A-0538-CFA33619D0DD}"/>
              </a:ext>
            </a:extLst>
          </p:cNvPr>
          <p:cNvSpPr>
            <a:spLocks noGrp="1"/>
          </p:cNvSpPr>
          <p:nvPr>
            <p:ph sz="half" idx="2"/>
          </p:nvPr>
        </p:nvSpPr>
        <p:spPr/>
        <p:txBody>
          <a:bodyPr>
            <a:normAutofit fontScale="92500"/>
          </a:bodyPr>
          <a:lstStyle/>
          <a:p>
            <a:pPr algn="just"/>
            <a:r>
              <a:rPr lang="en-HU" dirty="0"/>
              <a:t>Public librarians are aware of the professional challenges brought by social media information disorders.</a:t>
            </a:r>
          </a:p>
          <a:p>
            <a:pPr algn="just"/>
            <a:r>
              <a:rPr lang="en-HU" dirty="0"/>
              <a:t>Civic responsibility is associated with fact checking and the value of librarianship as a profession.</a:t>
            </a:r>
          </a:p>
        </p:txBody>
      </p:sp>
    </p:spTree>
    <p:extLst>
      <p:ext uri="{BB962C8B-B14F-4D97-AF65-F5344CB8AC3E}">
        <p14:creationId xmlns:p14="http://schemas.microsoft.com/office/powerpoint/2010/main" val="41707837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8D587-7F48-4FC1-8E41-3D3BC3CC148C}"/>
              </a:ext>
            </a:extLst>
          </p:cNvPr>
          <p:cNvSpPr txBox="1">
            <a:spLocks/>
          </p:cNvSpPr>
          <p:nvPr/>
        </p:nvSpPr>
        <p:spPr>
          <a:xfrm>
            <a:off x="479321" y="515425"/>
            <a:ext cx="8259098" cy="101803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en-US" dirty="0">
                <a:solidFill>
                  <a:schemeClr val="bg1"/>
                </a:solidFill>
              </a:rPr>
              <a:t>References</a:t>
            </a:r>
          </a:p>
        </p:txBody>
      </p:sp>
      <p:sp>
        <p:nvSpPr>
          <p:cNvPr id="3" name="TextBox 2">
            <a:extLst>
              <a:ext uri="{FF2B5EF4-FFF2-40B4-BE49-F238E27FC236}">
                <a16:creationId xmlns:a16="http://schemas.microsoft.com/office/drawing/2014/main" id="{5BD2F90D-DF0F-F373-00B3-54CD56AD2B68}"/>
              </a:ext>
            </a:extLst>
          </p:cNvPr>
          <p:cNvSpPr txBox="1"/>
          <p:nvPr/>
        </p:nvSpPr>
        <p:spPr>
          <a:xfrm>
            <a:off x="2048493" y="2143328"/>
            <a:ext cx="6780811" cy="4524315"/>
          </a:xfrm>
          <a:prstGeom prst="rect">
            <a:avLst/>
          </a:prstGeom>
          <a:noFill/>
        </p:spPr>
        <p:txBody>
          <a:bodyPr wrap="square" rtlCol="0">
            <a:spAutoFit/>
          </a:bodyPr>
          <a:lstStyle/>
          <a:p>
            <a:pPr algn="just" rtl="0">
              <a:spcBef>
                <a:spcPts val="0"/>
              </a:spcBef>
              <a:spcAft>
                <a:spcPts val="0"/>
              </a:spcAft>
            </a:pPr>
            <a:r>
              <a:rPr lang="en-GB" sz="1100" b="0" i="0" u="none" strike="noStrike" dirty="0">
                <a:solidFill>
                  <a:srgbClr val="222222"/>
                </a:solidFill>
                <a:effectLst/>
                <a:latin typeface="Times New Roman" panose="02020603050405020304" pitchFamily="18" charset="0"/>
              </a:rPr>
              <a:t>Buschman, J. (2007). Transgression or stasis? Challenging Foucault in LIS theory. The Library Quarterly, 77(1), 21-44. </a:t>
            </a:r>
          </a:p>
          <a:p>
            <a:pPr algn="just" rtl="0">
              <a:spcBef>
                <a:spcPts val="0"/>
              </a:spcBef>
              <a:spcAft>
                <a:spcPts val="0"/>
              </a:spcAft>
            </a:pPr>
            <a:endParaRPr lang="en-GB" sz="1100" dirty="0">
              <a:solidFill>
                <a:srgbClr val="222222"/>
              </a:solidFill>
              <a:latin typeface="Times New Roman" panose="02020603050405020304" pitchFamily="18" charset="0"/>
            </a:endParaRPr>
          </a:p>
          <a:p>
            <a:pPr algn="just"/>
            <a:r>
              <a:rPr lang="en-HU" sz="1100" dirty="0">
                <a:solidFill>
                  <a:srgbClr val="000000"/>
                </a:solidFill>
                <a:effectLst/>
                <a:latin typeface="Times New Roman" panose="02020603050405020304" pitchFamily="18" charset="0"/>
                <a:ea typeface="Times New Roman" panose="02020603050405020304" pitchFamily="18" charset="0"/>
              </a:rPr>
              <a:t>Cooper, A. (2021). Information disorder: Are librarians able to counter the spread and effects of fake-news, misinformation and disinformation in a post-truth world. https://hcommons.org/deposits/objects/hc:37448/datastreams/CONTENT/content</a:t>
            </a:r>
            <a:endParaRPr lang="en-HU" sz="1100" dirty="0">
              <a:effectLst/>
              <a:latin typeface="Times New Roman" panose="02020603050405020304" pitchFamily="18" charset="0"/>
              <a:ea typeface="Times New Roman" panose="02020603050405020304" pitchFamily="18" charset="0"/>
            </a:endParaRPr>
          </a:p>
          <a:p>
            <a:pPr rtl="0">
              <a:spcBef>
                <a:spcPts val="0"/>
              </a:spcBef>
              <a:spcAft>
                <a:spcPts val="0"/>
              </a:spcAft>
            </a:pPr>
            <a:br>
              <a:rPr lang="en-GB" sz="1100" b="0" i="0" u="none" strike="noStrike" dirty="0">
                <a:solidFill>
                  <a:srgbClr val="222222"/>
                </a:solidFill>
                <a:effectLst/>
                <a:latin typeface="Times New Roman" panose="02020603050405020304" pitchFamily="18" charset="0"/>
              </a:rPr>
            </a:br>
            <a:r>
              <a:rPr lang="en-GB" sz="1100" b="0" i="0" u="none" strike="noStrike" dirty="0">
                <a:solidFill>
                  <a:srgbClr val="222222"/>
                </a:solidFill>
                <a:effectLst/>
                <a:latin typeface="Times New Roman" panose="02020603050405020304" pitchFamily="18" charset="0"/>
              </a:rPr>
              <a:t>Coward, C., McClay, C., Garrido, M. (2018). </a:t>
            </a:r>
            <a:r>
              <a:rPr lang="en-GB" sz="1100" b="0" i="1" u="none" strike="noStrike" dirty="0">
                <a:solidFill>
                  <a:srgbClr val="222222"/>
                </a:solidFill>
                <a:effectLst/>
                <a:latin typeface="Times New Roman" panose="02020603050405020304" pitchFamily="18" charset="0"/>
              </a:rPr>
              <a:t>Public libraries as platforms for civic engagement. Seattle: Technology &amp; Social Change Group</a:t>
            </a:r>
            <a:r>
              <a:rPr lang="en-GB" sz="1100" b="0" i="0" u="none" strike="noStrike" dirty="0">
                <a:solidFill>
                  <a:srgbClr val="222222"/>
                </a:solidFill>
                <a:effectLst/>
                <a:latin typeface="Times New Roman" panose="02020603050405020304" pitchFamily="18" charset="0"/>
              </a:rPr>
              <a:t>, University of Washington Information School.</a:t>
            </a:r>
            <a:endParaRPr lang="en-GB" sz="1100" b="0" dirty="0">
              <a:effectLst/>
            </a:endParaRPr>
          </a:p>
          <a:p>
            <a:pPr rtl="0">
              <a:spcBef>
                <a:spcPts val="0"/>
              </a:spcBef>
              <a:spcAft>
                <a:spcPts val="0"/>
              </a:spcAft>
            </a:pPr>
            <a:br>
              <a:rPr lang="en-GB" sz="1100" b="0" dirty="0">
                <a:effectLst/>
              </a:rPr>
            </a:br>
            <a:r>
              <a:rPr lang="en-GB" sz="1100" b="0" i="0" u="none" strike="noStrike" dirty="0">
                <a:solidFill>
                  <a:srgbClr val="222222"/>
                </a:solidFill>
                <a:effectLst/>
                <a:latin typeface="Times New Roman" panose="02020603050405020304" pitchFamily="18" charset="0"/>
              </a:rPr>
              <a:t>Ehrlich, T. (2000). </a:t>
            </a:r>
            <a:r>
              <a:rPr lang="en-GB" sz="1100" b="0" i="1" u="none" strike="noStrike" dirty="0">
                <a:solidFill>
                  <a:srgbClr val="222222"/>
                </a:solidFill>
                <a:effectLst/>
                <a:latin typeface="Times New Roman" panose="02020603050405020304" pitchFamily="18" charset="0"/>
              </a:rPr>
              <a:t>Civic responsibility and higher education</a:t>
            </a:r>
            <a:r>
              <a:rPr lang="en-GB" sz="1100" b="0" i="0" u="none" strike="noStrike" dirty="0">
                <a:solidFill>
                  <a:srgbClr val="222222"/>
                </a:solidFill>
                <a:effectLst/>
                <a:latin typeface="Times New Roman" panose="02020603050405020304" pitchFamily="18" charset="0"/>
              </a:rPr>
              <a:t>. Oryx Press.</a:t>
            </a:r>
          </a:p>
          <a:p>
            <a:pPr rtl="0">
              <a:spcBef>
                <a:spcPts val="0"/>
              </a:spcBef>
              <a:spcAft>
                <a:spcPts val="0"/>
              </a:spcAft>
            </a:pPr>
            <a:endParaRPr lang="en-GB" sz="1100" dirty="0">
              <a:solidFill>
                <a:srgbClr val="222222"/>
              </a:solidFill>
              <a:latin typeface="Times New Roman" panose="02020603050405020304" pitchFamily="18" charset="0"/>
              <a:cs typeface="Times New Roman" panose="02020603050405020304" pitchFamily="18" charset="0"/>
            </a:endParaRPr>
          </a:p>
          <a:p>
            <a:pPr rtl="0">
              <a:spcBef>
                <a:spcPts val="0"/>
              </a:spcBef>
              <a:spcAft>
                <a:spcPts val="0"/>
              </a:spcAft>
            </a:pPr>
            <a:r>
              <a:rPr lang="en-GB" sz="1200" b="0" i="0" u="none" strike="noStrike" dirty="0" err="1">
                <a:solidFill>
                  <a:srgbClr val="222222"/>
                </a:solidFill>
                <a:effectLst/>
                <a:latin typeface="Times New Roman" panose="02020603050405020304" pitchFamily="18" charset="0"/>
                <a:cs typeface="Times New Roman" panose="02020603050405020304" pitchFamily="18" charset="0"/>
              </a:rPr>
              <a:t>Frohmann</a:t>
            </a:r>
            <a:r>
              <a:rPr lang="en-GB" sz="1200" b="0" i="0" u="none" strike="noStrike" dirty="0">
                <a:solidFill>
                  <a:srgbClr val="222222"/>
                </a:solidFill>
                <a:effectLst/>
                <a:latin typeface="Times New Roman" panose="02020603050405020304" pitchFamily="18" charset="0"/>
                <a:cs typeface="Times New Roman" panose="02020603050405020304" pitchFamily="18" charset="0"/>
              </a:rPr>
              <a:t>, B. (1994). Discourse analysis as a research method in library and information science. </a:t>
            </a:r>
            <a:r>
              <a:rPr lang="en-GB" sz="1200" b="0" i="1" u="none" strike="noStrike" dirty="0">
                <a:solidFill>
                  <a:srgbClr val="222222"/>
                </a:solidFill>
                <a:effectLst/>
                <a:latin typeface="Times New Roman" panose="02020603050405020304" pitchFamily="18" charset="0"/>
                <a:cs typeface="Times New Roman" panose="02020603050405020304" pitchFamily="18" charset="0"/>
              </a:rPr>
              <a:t>Library and information science research</a:t>
            </a:r>
            <a:r>
              <a:rPr lang="en-GB" sz="1200" b="0" i="0" u="none" strike="noStrike" dirty="0">
                <a:solidFill>
                  <a:srgbClr val="222222"/>
                </a:solidFill>
                <a:effectLst/>
                <a:latin typeface="Times New Roman" panose="02020603050405020304" pitchFamily="18" charset="0"/>
                <a:cs typeface="Times New Roman" panose="02020603050405020304" pitchFamily="18" charset="0"/>
              </a:rPr>
              <a:t>, </a:t>
            </a:r>
            <a:r>
              <a:rPr lang="en-GB" sz="1200" b="0" i="1" u="none" strike="noStrike" dirty="0">
                <a:solidFill>
                  <a:srgbClr val="222222"/>
                </a:solidFill>
                <a:effectLst/>
                <a:latin typeface="Times New Roman" panose="02020603050405020304" pitchFamily="18" charset="0"/>
                <a:cs typeface="Times New Roman" panose="02020603050405020304" pitchFamily="18" charset="0"/>
              </a:rPr>
              <a:t>16</a:t>
            </a:r>
            <a:r>
              <a:rPr lang="en-GB" sz="1200" b="0" i="0" u="none" strike="noStrike" dirty="0">
                <a:solidFill>
                  <a:srgbClr val="222222"/>
                </a:solidFill>
                <a:effectLst/>
                <a:latin typeface="Times New Roman" panose="02020603050405020304" pitchFamily="18" charset="0"/>
                <a:cs typeface="Times New Roman" panose="02020603050405020304" pitchFamily="18" charset="0"/>
              </a:rPr>
              <a:t>(2), 119-38.</a:t>
            </a:r>
            <a:endParaRPr lang="en-GB" sz="1200" b="0" dirty="0">
              <a:effectLst/>
              <a:latin typeface="Times New Roman" panose="02020603050405020304" pitchFamily="18" charset="0"/>
              <a:cs typeface="Times New Roman" panose="02020603050405020304" pitchFamily="18" charset="0"/>
            </a:endParaRPr>
          </a:p>
          <a:p>
            <a:pPr algn="just" rtl="0">
              <a:spcBef>
                <a:spcPts val="0"/>
              </a:spcBef>
              <a:spcAft>
                <a:spcPts val="0"/>
              </a:spcAft>
            </a:pPr>
            <a:br>
              <a:rPr lang="en-GB" sz="1100" b="0" dirty="0">
                <a:effectLst/>
              </a:rPr>
            </a:br>
            <a:r>
              <a:rPr lang="en-GB" sz="1100" b="0" i="0" u="none" strike="noStrike" dirty="0">
                <a:solidFill>
                  <a:srgbClr val="222222"/>
                </a:solidFill>
                <a:effectLst/>
                <a:latin typeface="Times New Roman" panose="02020603050405020304" pitchFamily="18" charset="0"/>
              </a:rPr>
              <a:t>Jager, S., &amp; Maier, F. (2016). </a:t>
            </a:r>
            <a:r>
              <a:rPr lang="en-GB" sz="1100" b="0" i="0" u="none" strike="noStrike" dirty="0" err="1">
                <a:solidFill>
                  <a:srgbClr val="222222"/>
                </a:solidFill>
                <a:effectLst/>
                <a:latin typeface="Times New Roman" panose="02020603050405020304" pitchFamily="18" charset="0"/>
              </a:rPr>
              <a:t>Analyzing</a:t>
            </a:r>
            <a:r>
              <a:rPr lang="en-GB" sz="1100" b="0" i="0" u="none" strike="noStrike" dirty="0">
                <a:solidFill>
                  <a:srgbClr val="222222"/>
                </a:solidFill>
                <a:effectLst/>
                <a:latin typeface="Times New Roman" panose="02020603050405020304" pitchFamily="18" charset="0"/>
              </a:rPr>
              <a:t> discourses and </a:t>
            </a:r>
            <a:r>
              <a:rPr lang="en-GB" sz="1100" b="0" i="0" u="none" strike="noStrike" dirty="0" err="1">
                <a:solidFill>
                  <a:srgbClr val="222222"/>
                </a:solidFill>
                <a:effectLst/>
                <a:latin typeface="Times New Roman" panose="02020603050405020304" pitchFamily="18" charset="0"/>
              </a:rPr>
              <a:t>dispositives</a:t>
            </a:r>
            <a:r>
              <a:rPr lang="en-GB" sz="1100" b="0" i="0" u="none" strike="noStrike" dirty="0">
                <a:solidFill>
                  <a:srgbClr val="222222"/>
                </a:solidFill>
                <a:effectLst/>
                <a:latin typeface="Times New Roman" panose="02020603050405020304" pitchFamily="18" charset="0"/>
              </a:rPr>
              <a:t>: A Foucauldian approach to theory and methodology. In In R. </a:t>
            </a:r>
            <a:r>
              <a:rPr lang="en-GB" sz="1100" b="0" i="0" u="none" strike="noStrike" dirty="0" err="1">
                <a:solidFill>
                  <a:srgbClr val="222222"/>
                </a:solidFill>
                <a:effectLst/>
                <a:latin typeface="Times New Roman" panose="02020603050405020304" pitchFamily="18" charset="0"/>
              </a:rPr>
              <a:t>Wodak</a:t>
            </a:r>
            <a:r>
              <a:rPr lang="en-GB" sz="1100" b="0" i="0" u="none" strike="noStrike" dirty="0">
                <a:solidFill>
                  <a:srgbClr val="222222"/>
                </a:solidFill>
                <a:effectLst/>
                <a:latin typeface="Times New Roman" panose="02020603050405020304" pitchFamily="18" charset="0"/>
              </a:rPr>
              <a:t> &amp; M. Meyer, Methods of critical discourse studies (pp. 109-136), 3rd ed.. Sage. </a:t>
            </a:r>
            <a:endParaRPr lang="en-GB" sz="1100" b="0" dirty="0">
              <a:effectLst/>
            </a:endParaRPr>
          </a:p>
          <a:p>
            <a:pPr algn="just" rtl="0">
              <a:spcBef>
                <a:spcPts val="0"/>
              </a:spcBef>
              <a:spcAft>
                <a:spcPts val="0"/>
              </a:spcAft>
            </a:pPr>
            <a:br>
              <a:rPr lang="en-GB" sz="1100" b="0" i="0" u="none" strike="noStrike" dirty="0">
                <a:solidFill>
                  <a:srgbClr val="222222"/>
                </a:solidFill>
                <a:effectLst/>
                <a:latin typeface="Times New Roman" panose="02020603050405020304" pitchFamily="18" charset="0"/>
              </a:rPr>
            </a:br>
            <a:r>
              <a:rPr lang="en-GB" sz="1100" b="0" i="0" u="none" strike="noStrike" dirty="0" err="1">
                <a:solidFill>
                  <a:srgbClr val="222222"/>
                </a:solidFill>
                <a:effectLst/>
                <a:latin typeface="Times New Roman" panose="02020603050405020304" pitchFamily="18" charset="0"/>
              </a:rPr>
              <a:t>Jin</a:t>
            </a:r>
            <a:r>
              <a:rPr lang="en-GB" sz="1100" b="0" i="0" u="none" strike="noStrike" dirty="0">
                <a:solidFill>
                  <a:srgbClr val="222222"/>
                </a:solidFill>
                <a:effectLst/>
                <a:latin typeface="Times New Roman" panose="02020603050405020304" pitchFamily="18" charset="0"/>
              </a:rPr>
              <a:t>, Y., &amp; Austin, L. L. (Eds.). (2017). </a:t>
            </a:r>
            <a:r>
              <a:rPr lang="en-GB" sz="1100" b="0" i="1" u="none" strike="noStrike" dirty="0">
                <a:solidFill>
                  <a:srgbClr val="222222"/>
                </a:solidFill>
                <a:effectLst/>
                <a:latin typeface="Times New Roman" panose="02020603050405020304" pitchFamily="18" charset="0"/>
              </a:rPr>
              <a:t>Social media and crisis communication</a:t>
            </a:r>
            <a:r>
              <a:rPr lang="en-GB" sz="1100" b="0" i="0" u="none" strike="noStrike" dirty="0">
                <a:solidFill>
                  <a:srgbClr val="222222"/>
                </a:solidFill>
                <a:effectLst/>
                <a:latin typeface="Times New Roman" panose="02020603050405020304" pitchFamily="18" charset="0"/>
              </a:rPr>
              <a:t>. Taylor &amp; Francis.</a:t>
            </a:r>
            <a:endParaRPr lang="en-GB" sz="1100" b="0" dirty="0">
              <a:effectLst/>
            </a:endParaRPr>
          </a:p>
          <a:p>
            <a:pPr rtl="0">
              <a:spcBef>
                <a:spcPts val="0"/>
              </a:spcBef>
              <a:spcAft>
                <a:spcPts val="0"/>
              </a:spcAft>
            </a:pPr>
            <a:endParaRPr lang="en-GB" sz="1100" b="0" dirty="0">
              <a:effectLst/>
            </a:endParaRPr>
          </a:p>
          <a:p>
            <a:pPr algn="just" rtl="0">
              <a:spcBef>
                <a:spcPts val="0"/>
              </a:spcBef>
              <a:spcAft>
                <a:spcPts val="0"/>
              </a:spcAft>
            </a:pPr>
            <a:r>
              <a:rPr lang="en-GB" sz="1100" b="0" i="0" u="none" strike="noStrike" dirty="0" err="1">
                <a:solidFill>
                  <a:srgbClr val="222222"/>
                </a:solidFill>
                <a:effectLst/>
                <a:latin typeface="Times New Roman" panose="02020603050405020304" pitchFamily="18" charset="0"/>
              </a:rPr>
              <a:t>Kranich</a:t>
            </a:r>
            <a:r>
              <a:rPr lang="en-GB" sz="1100" b="0" i="0" u="none" strike="noStrike" dirty="0">
                <a:solidFill>
                  <a:srgbClr val="222222"/>
                </a:solidFill>
                <a:effectLst/>
                <a:latin typeface="Times New Roman" panose="02020603050405020304" pitchFamily="18" charset="0"/>
              </a:rPr>
              <a:t>, N. (2012). </a:t>
            </a:r>
            <a:r>
              <a:rPr lang="en-GB" sz="1100" b="0" i="1" u="none" strike="noStrike" dirty="0">
                <a:solidFill>
                  <a:srgbClr val="222222"/>
                </a:solidFill>
                <a:effectLst/>
                <a:latin typeface="Times New Roman" panose="02020603050405020304" pitchFamily="18" charset="0"/>
              </a:rPr>
              <a:t>Libraries and civic engagement</a:t>
            </a:r>
            <a:r>
              <a:rPr lang="en-GB" sz="1100" b="0" i="0" u="none" strike="noStrike" dirty="0">
                <a:solidFill>
                  <a:srgbClr val="222222"/>
                </a:solidFill>
                <a:effectLst/>
                <a:latin typeface="Times New Roman" panose="02020603050405020304" pitchFamily="18" charset="0"/>
              </a:rPr>
              <a:t>. Rutgers University Community Repository, DOI:</a:t>
            </a:r>
            <a:r>
              <a:rPr lang="en-GB" sz="1100" b="0" i="0" u="none" strike="noStrike" dirty="0">
                <a:solidFill>
                  <a:srgbClr val="222222"/>
                </a:solidFill>
                <a:effectLst/>
                <a:latin typeface="Times New Roman" panose="02020603050405020304" pitchFamily="18" charset="0"/>
                <a:hlinkClick r:id="rId3"/>
              </a:rPr>
              <a:t> </a:t>
            </a:r>
            <a:r>
              <a:rPr lang="en-GB" sz="1100" b="0" i="0" u="sng" strike="noStrike" dirty="0">
                <a:solidFill>
                  <a:srgbClr val="1155CC"/>
                </a:solidFill>
                <a:effectLst/>
                <a:latin typeface="Times New Roman" panose="02020603050405020304" pitchFamily="18" charset="0"/>
                <a:hlinkClick r:id="rId3"/>
              </a:rPr>
              <a:t>http://dx.doi.org/doi:10.7282/T3VX0DWS</a:t>
            </a:r>
            <a:r>
              <a:rPr lang="en-GB" sz="1100" b="0" i="0" u="none" strike="noStrike" dirty="0">
                <a:solidFill>
                  <a:srgbClr val="222222"/>
                </a:solidFill>
                <a:effectLst/>
                <a:latin typeface="Times New Roman" panose="02020603050405020304" pitchFamily="18" charset="0"/>
              </a:rPr>
              <a:t>.</a:t>
            </a:r>
            <a:endParaRPr lang="en-GB" sz="1100" b="0" dirty="0">
              <a:effectLst/>
            </a:endParaRPr>
          </a:p>
          <a:p>
            <a:pPr rtl="0">
              <a:spcBef>
                <a:spcPts val="0"/>
              </a:spcBef>
              <a:spcAft>
                <a:spcPts val="0"/>
              </a:spcAft>
            </a:pPr>
            <a:br>
              <a:rPr lang="en-GB" sz="1100" b="0" dirty="0">
                <a:effectLst/>
              </a:rPr>
            </a:br>
            <a:r>
              <a:rPr lang="en-GB" sz="1100" b="0" i="0" u="none" strike="noStrike" dirty="0">
                <a:solidFill>
                  <a:srgbClr val="222222"/>
                </a:solidFill>
                <a:effectLst/>
                <a:latin typeface="Times New Roman" panose="02020603050405020304" pitchFamily="18" charset="0"/>
              </a:rPr>
              <a:t>Singh, R. (2020) Promoting civic engagement through cultivating culturally competent self-reflexive information professionals. </a:t>
            </a:r>
            <a:r>
              <a:rPr lang="en-GB" sz="1100" b="0" i="1" u="none" strike="noStrike" dirty="0">
                <a:solidFill>
                  <a:srgbClr val="222222"/>
                </a:solidFill>
                <a:effectLst/>
                <a:latin typeface="Times New Roman" panose="02020603050405020304" pitchFamily="18" charset="0"/>
              </a:rPr>
              <a:t>Journal of the Australian Library and Information Association, 69</a:t>
            </a:r>
            <a:r>
              <a:rPr lang="en-GB" sz="1100" b="0" i="0" u="none" strike="noStrike" dirty="0">
                <a:solidFill>
                  <a:srgbClr val="222222"/>
                </a:solidFill>
                <a:effectLst/>
                <a:latin typeface="Times New Roman" panose="02020603050405020304" pitchFamily="18" charset="0"/>
              </a:rPr>
              <a:t>(3): 302-315, DOI: 10.1080/24750158.2020.1777635</a:t>
            </a:r>
            <a:endParaRPr lang="en-GB" sz="1100" b="0" dirty="0">
              <a:effectLst/>
            </a:endParaRPr>
          </a:p>
        </p:txBody>
      </p:sp>
    </p:spTree>
    <p:extLst>
      <p:ext uri="{BB962C8B-B14F-4D97-AF65-F5344CB8AC3E}">
        <p14:creationId xmlns:p14="http://schemas.microsoft.com/office/powerpoint/2010/main" val="109100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1663</Words>
  <Application>Microsoft Macintosh PowerPoint</Application>
  <PresentationFormat>On-screen Show (4:3)</PresentationFormat>
  <Paragraphs>200</Paragraphs>
  <Slides>23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Liberation Serif</vt:lpstr>
      <vt:lpstr>Times New Roman</vt:lpstr>
      <vt:lpstr>Office Theme</vt:lpstr>
      <vt:lpstr>Libraries Civic Roles and Responsibilities:  Issues in Information Crises and Information Disorders</vt:lpstr>
      <vt:lpstr>Content of the Presentation</vt:lpstr>
      <vt:lpstr>Introduction</vt:lpstr>
      <vt:lpstr>Definition</vt:lpstr>
      <vt:lpstr>Civic Librarianship</vt:lpstr>
      <vt:lpstr>The challenge that libraries are facing: identifying accurate information</vt:lpstr>
      <vt:lpstr>Information Crisis and Information Disorders </vt:lpstr>
      <vt:lpstr>Research Problems</vt:lpstr>
      <vt:lpstr>Literature Review</vt:lpstr>
      <vt:lpstr>Civic engagement challenges in libraries</vt:lpstr>
      <vt:lpstr>Methodology</vt:lpstr>
      <vt:lpstr>The Process</vt:lpstr>
      <vt:lpstr>Findings</vt:lpstr>
      <vt:lpstr>Common terms used in the interview</vt:lpstr>
      <vt:lpstr>Themes  (Development  stage)</vt:lpstr>
      <vt:lpstr>RQ1</vt:lpstr>
      <vt:lpstr>RQ2</vt:lpstr>
      <vt:lpstr>Discussion (Extracts) </vt:lpstr>
      <vt:lpstr>More questions than answers</vt:lpstr>
      <vt:lpstr>Discussion (Extracts)</vt:lpstr>
      <vt:lpstr>Being an expert requires a lot of practice to determine which one is credible or not</vt:lpstr>
      <vt:lpstr>Conclusion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2017-08-01T15:40:51Z</dcterms:created>
  <dcterms:modified xsi:type="dcterms:W3CDTF">2023-09-26T05:53:46Z</dcterms:modified>
</cp:coreProperties>
</file>