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7" r:id="rId7"/>
    <p:sldId id="267" r:id="rId8"/>
    <p:sldId id="268" r:id="rId9"/>
    <p:sldId id="261" r:id="rId10"/>
    <p:sldId id="266" r:id="rId11"/>
    <p:sldId id="263" r:id="rId12"/>
  </p:sldIdLst>
  <p:sldSz cx="12192000" cy="6858000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9AB"/>
    <a:srgbClr val="CA1C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3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isi Lembinen" userId="63a46905-a099-430c-87e9-21a503214bde" providerId="ADAL" clId="{1146D256-0C97-4BFD-926C-6C9E557340CF}"/>
    <pc:docChg chg="custSel modSld">
      <pc:chgData name="Liisi Lembinen" userId="63a46905-a099-430c-87e9-21a503214bde" providerId="ADAL" clId="{1146D256-0C97-4BFD-926C-6C9E557340CF}" dt="2024-09-23T06:38:07.294" v="29" actId="27636"/>
      <pc:docMkLst>
        <pc:docMk/>
      </pc:docMkLst>
      <pc:sldChg chg="modSp">
        <pc:chgData name="Liisi Lembinen" userId="63a46905-a099-430c-87e9-21a503214bde" providerId="ADAL" clId="{1146D256-0C97-4BFD-926C-6C9E557340CF}" dt="2024-09-20T10:09:15.677" v="1" actId="2711"/>
        <pc:sldMkLst>
          <pc:docMk/>
          <pc:sldMk cId="3070655812" sldId="256"/>
        </pc:sldMkLst>
        <pc:spChg chg="mod">
          <ac:chgData name="Liisi Lembinen" userId="63a46905-a099-430c-87e9-21a503214bde" providerId="ADAL" clId="{1146D256-0C97-4BFD-926C-6C9E557340CF}" dt="2024-09-20T10:09:15.677" v="1" actId="2711"/>
          <ac:spMkLst>
            <pc:docMk/>
            <pc:sldMk cId="3070655812" sldId="256"/>
            <ac:spMk id="3" creationId="{DF243743-C045-4077-8A01-8B5828664B58}"/>
          </ac:spMkLst>
        </pc:spChg>
      </pc:sldChg>
      <pc:sldChg chg="modSp">
        <pc:chgData name="Liisi Lembinen" userId="63a46905-a099-430c-87e9-21a503214bde" providerId="ADAL" clId="{1146D256-0C97-4BFD-926C-6C9E557340CF}" dt="2024-09-23T06:36:35.598" v="4" actId="1076"/>
        <pc:sldMkLst>
          <pc:docMk/>
          <pc:sldMk cId="3179341592" sldId="261"/>
        </pc:sldMkLst>
        <pc:spChg chg="mod">
          <ac:chgData name="Liisi Lembinen" userId="63a46905-a099-430c-87e9-21a503214bde" providerId="ADAL" clId="{1146D256-0C97-4BFD-926C-6C9E557340CF}" dt="2024-09-23T06:36:30.290" v="2" actId="1076"/>
          <ac:spMkLst>
            <pc:docMk/>
            <pc:sldMk cId="3179341592" sldId="261"/>
            <ac:spMk id="2" creationId="{D7087833-894D-4D38-B64D-376DF3A493B7}"/>
          </ac:spMkLst>
        </pc:spChg>
        <pc:spChg chg="mod">
          <ac:chgData name="Liisi Lembinen" userId="63a46905-a099-430c-87e9-21a503214bde" providerId="ADAL" clId="{1146D256-0C97-4BFD-926C-6C9E557340CF}" dt="2024-09-23T06:36:35.598" v="4" actId="1076"/>
          <ac:spMkLst>
            <pc:docMk/>
            <pc:sldMk cId="3179341592" sldId="261"/>
            <ac:spMk id="3" creationId="{DF243743-C045-4077-8A01-8B5828664B58}"/>
          </ac:spMkLst>
        </pc:spChg>
      </pc:sldChg>
      <pc:sldChg chg="modSp">
        <pc:chgData name="Liisi Lembinen" userId="63a46905-a099-430c-87e9-21a503214bde" providerId="ADAL" clId="{1146D256-0C97-4BFD-926C-6C9E557340CF}" dt="2024-09-23T06:38:07.294" v="29" actId="27636"/>
        <pc:sldMkLst>
          <pc:docMk/>
          <pc:sldMk cId="4268586128" sldId="263"/>
        </pc:sldMkLst>
        <pc:spChg chg="mod">
          <ac:chgData name="Liisi Lembinen" userId="63a46905-a099-430c-87e9-21a503214bde" providerId="ADAL" clId="{1146D256-0C97-4BFD-926C-6C9E557340CF}" dt="2024-09-23T06:38:07.294" v="29" actId="27636"/>
          <ac:spMkLst>
            <pc:docMk/>
            <pc:sldMk cId="4268586128" sldId="263"/>
            <ac:spMk id="3" creationId="{DF243743-C045-4077-8A01-8B5828664B58}"/>
          </ac:spMkLst>
        </pc:spChg>
      </pc:sldChg>
      <pc:sldChg chg="modSp">
        <pc:chgData name="Liisi Lembinen" userId="63a46905-a099-430c-87e9-21a503214bde" providerId="ADAL" clId="{1146D256-0C97-4BFD-926C-6C9E557340CF}" dt="2024-09-23T06:37:57.750" v="27" actId="20577"/>
        <pc:sldMkLst>
          <pc:docMk/>
          <pc:sldMk cId="24059735" sldId="266"/>
        </pc:sldMkLst>
        <pc:spChg chg="mod">
          <ac:chgData name="Liisi Lembinen" userId="63a46905-a099-430c-87e9-21a503214bde" providerId="ADAL" clId="{1146D256-0C97-4BFD-926C-6C9E557340CF}" dt="2024-09-23T06:37:57.750" v="27" actId="20577"/>
          <ac:spMkLst>
            <pc:docMk/>
            <pc:sldMk cId="24059735" sldId="266"/>
            <ac:spMk id="3" creationId="{DF243743-C045-4077-8A01-8B5828664B58}"/>
          </ac:spMkLst>
        </pc:spChg>
      </pc:sldChg>
    </pc:docChg>
  </pc:docChgLst>
  <pc:docChgLst>
    <pc:chgData name="Liisi Lembinen" userId="63a46905-a099-430c-87e9-21a503214bde" providerId="ADAL" clId="{5B7A1164-DAB8-457F-B90D-209C5A21F7CF}"/>
    <pc:docChg chg="custSel addSld delSld modSld">
      <pc:chgData name="Liisi Lembinen" userId="63a46905-a099-430c-87e9-21a503214bde" providerId="ADAL" clId="{5B7A1164-DAB8-457F-B90D-209C5A21F7CF}" dt="2024-09-20T10:08:22.555" v="499" actId="27636"/>
      <pc:docMkLst>
        <pc:docMk/>
      </pc:docMkLst>
      <pc:sldChg chg="modSp">
        <pc:chgData name="Liisi Lembinen" userId="63a46905-a099-430c-87e9-21a503214bde" providerId="ADAL" clId="{5B7A1164-DAB8-457F-B90D-209C5A21F7CF}" dt="2024-09-20T09:02:03.900" v="19" actId="113"/>
        <pc:sldMkLst>
          <pc:docMk/>
          <pc:sldMk cId="3070655812" sldId="256"/>
        </pc:sldMkLst>
        <pc:spChg chg="mod">
          <ac:chgData name="Liisi Lembinen" userId="63a46905-a099-430c-87e9-21a503214bde" providerId="ADAL" clId="{5B7A1164-DAB8-457F-B90D-209C5A21F7CF}" dt="2024-09-20T09:01:46.423" v="5" actId="403"/>
          <ac:spMkLst>
            <pc:docMk/>
            <pc:sldMk cId="3070655812" sldId="256"/>
            <ac:spMk id="2" creationId="{D7087833-894D-4D38-B64D-376DF3A493B7}"/>
          </ac:spMkLst>
        </pc:spChg>
        <pc:spChg chg="mod">
          <ac:chgData name="Liisi Lembinen" userId="63a46905-a099-430c-87e9-21a503214bde" providerId="ADAL" clId="{5B7A1164-DAB8-457F-B90D-209C5A21F7CF}" dt="2024-09-20T09:02:03.900" v="19" actId="113"/>
          <ac:spMkLst>
            <pc:docMk/>
            <pc:sldMk cId="3070655812" sldId="256"/>
            <ac:spMk id="3" creationId="{DF243743-C045-4077-8A01-8B5828664B58}"/>
          </ac:spMkLst>
        </pc:spChg>
      </pc:sldChg>
      <pc:sldChg chg="modSp">
        <pc:chgData name="Liisi Lembinen" userId="63a46905-a099-430c-87e9-21a503214bde" providerId="ADAL" clId="{5B7A1164-DAB8-457F-B90D-209C5A21F7CF}" dt="2024-09-20T10:01:41.920" v="229" actId="14100"/>
        <pc:sldMkLst>
          <pc:docMk/>
          <pc:sldMk cId="391771833" sldId="257"/>
        </pc:sldMkLst>
        <pc:spChg chg="mod">
          <ac:chgData name="Liisi Lembinen" userId="63a46905-a099-430c-87e9-21a503214bde" providerId="ADAL" clId="{5B7A1164-DAB8-457F-B90D-209C5A21F7CF}" dt="2024-09-20T10:01:29.568" v="225" actId="1076"/>
          <ac:spMkLst>
            <pc:docMk/>
            <pc:sldMk cId="391771833" sldId="257"/>
            <ac:spMk id="2" creationId="{D7087833-894D-4D38-B64D-376DF3A493B7}"/>
          </ac:spMkLst>
        </pc:spChg>
        <pc:spChg chg="mod">
          <ac:chgData name="Liisi Lembinen" userId="63a46905-a099-430c-87e9-21a503214bde" providerId="ADAL" clId="{5B7A1164-DAB8-457F-B90D-209C5A21F7CF}" dt="2024-09-20T10:01:41.920" v="229" actId="14100"/>
          <ac:spMkLst>
            <pc:docMk/>
            <pc:sldMk cId="391771833" sldId="257"/>
            <ac:spMk id="3" creationId="{DF243743-C045-4077-8A01-8B5828664B58}"/>
          </ac:spMkLst>
        </pc:spChg>
      </pc:sldChg>
      <pc:sldChg chg="modSp">
        <pc:chgData name="Liisi Lembinen" userId="63a46905-a099-430c-87e9-21a503214bde" providerId="ADAL" clId="{5B7A1164-DAB8-457F-B90D-209C5A21F7CF}" dt="2024-09-20T10:01:05.570" v="220" actId="27636"/>
        <pc:sldMkLst>
          <pc:docMk/>
          <pc:sldMk cId="123782863" sldId="258"/>
        </pc:sldMkLst>
        <pc:spChg chg="mod">
          <ac:chgData name="Liisi Lembinen" userId="63a46905-a099-430c-87e9-21a503214bde" providerId="ADAL" clId="{5B7A1164-DAB8-457F-B90D-209C5A21F7CF}" dt="2024-09-20T10:00:57.679" v="215" actId="1076"/>
          <ac:spMkLst>
            <pc:docMk/>
            <pc:sldMk cId="123782863" sldId="258"/>
            <ac:spMk id="2" creationId="{D7087833-894D-4D38-B64D-376DF3A493B7}"/>
          </ac:spMkLst>
        </pc:spChg>
        <pc:spChg chg="mod">
          <ac:chgData name="Liisi Lembinen" userId="63a46905-a099-430c-87e9-21a503214bde" providerId="ADAL" clId="{5B7A1164-DAB8-457F-B90D-209C5A21F7CF}" dt="2024-09-20T10:01:05.570" v="220" actId="27636"/>
          <ac:spMkLst>
            <pc:docMk/>
            <pc:sldMk cId="123782863" sldId="258"/>
            <ac:spMk id="3" creationId="{DF243743-C045-4077-8A01-8B5828664B58}"/>
          </ac:spMkLst>
        </pc:spChg>
      </pc:sldChg>
      <pc:sldChg chg="modSp">
        <pc:chgData name="Liisi Lembinen" userId="63a46905-a099-430c-87e9-21a503214bde" providerId="ADAL" clId="{5B7A1164-DAB8-457F-B90D-209C5A21F7CF}" dt="2024-09-20T10:01:53.727" v="231" actId="207"/>
        <pc:sldMkLst>
          <pc:docMk/>
          <pc:sldMk cId="3950083684" sldId="267"/>
        </pc:sldMkLst>
        <pc:spChg chg="mod">
          <ac:chgData name="Liisi Lembinen" userId="63a46905-a099-430c-87e9-21a503214bde" providerId="ADAL" clId="{5B7A1164-DAB8-457F-B90D-209C5A21F7CF}" dt="2024-09-20T10:01:53.727" v="231" actId="207"/>
          <ac:spMkLst>
            <pc:docMk/>
            <pc:sldMk cId="3950083684" sldId="267"/>
            <ac:spMk id="3" creationId="{DF243743-C045-4077-8A01-8B5828664B58}"/>
          </ac:spMkLst>
        </pc:spChg>
        <pc:picChg chg="mod">
          <ac:chgData name="Liisi Lembinen" userId="63a46905-a099-430c-87e9-21a503214bde" providerId="ADAL" clId="{5B7A1164-DAB8-457F-B90D-209C5A21F7CF}" dt="2024-09-20T09:59:36.333" v="194" actId="1076"/>
          <ac:picMkLst>
            <pc:docMk/>
            <pc:sldMk cId="3950083684" sldId="267"/>
            <ac:picMk id="4" creationId="{EB2ED49A-3DC3-4A66-ABB0-273AA7EBF95D}"/>
          </ac:picMkLst>
        </pc:picChg>
      </pc:sldChg>
      <pc:sldChg chg="modSp add">
        <pc:chgData name="Liisi Lembinen" userId="63a46905-a099-430c-87e9-21a503214bde" providerId="ADAL" clId="{5B7A1164-DAB8-457F-B90D-209C5A21F7CF}" dt="2024-09-20T10:08:22.555" v="499" actId="27636"/>
        <pc:sldMkLst>
          <pc:docMk/>
          <pc:sldMk cId="2768380537" sldId="268"/>
        </pc:sldMkLst>
        <pc:spChg chg="mod">
          <ac:chgData name="Liisi Lembinen" userId="63a46905-a099-430c-87e9-21a503214bde" providerId="ADAL" clId="{5B7A1164-DAB8-457F-B90D-209C5A21F7CF}" dt="2024-09-20T10:04:19.847" v="435" actId="790"/>
          <ac:spMkLst>
            <pc:docMk/>
            <pc:sldMk cId="2768380537" sldId="268"/>
            <ac:spMk id="2" creationId="{D7087833-894D-4D38-B64D-376DF3A493B7}"/>
          </ac:spMkLst>
        </pc:spChg>
        <pc:spChg chg="mod">
          <ac:chgData name="Liisi Lembinen" userId="63a46905-a099-430c-87e9-21a503214bde" providerId="ADAL" clId="{5B7A1164-DAB8-457F-B90D-209C5A21F7CF}" dt="2024-09-20T10:08:22.555" v="499" actId="27636"/>
          <ac:spMkLst>
            <pc:docMk/>
            <pc:sldMk cId="2768380537" sldId="268"/>
            <ac:spMk id="3" creationId="{DF243743-C045-4077-8A01-8B5828664B5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0C2DC-DCC7-477B-9995-148EF43154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2A20C7-3D12-4262-9A62-75179A9268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t-E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3AEC8-20ED-4903-BB85-09993C742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EF7E-631B-4563-8952-ABDC314E5C02}" type="datetimeFigureOut">
              <a:rPr lang="et-EE" smtClean="0"/>
              <a:t>23.09.2024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4EE82-F3C3-44A9-B6C0-56414DC42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0845F4-E7DE-430C-8999-5FFFE8E5F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37914-A50B-4BF6-928D-BD966993D3F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252400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01A5-9ADA-478B-91F5-93B4CF5AF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8D33FD-76A9-4A1D-AA1B-FF6E9DFD5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3E759B-1AAF-4DC3-8BE9-1642F2804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EF7E-631B-4563-8952-ABDC314E5C02}" type="datetimeFigureOut">
              <a:rPr lang="et-EE" smtClean="0"/>
              <a:t>23.09.2024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A6F0F-2E0D-4E1F-8EC8-58BD15B82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0916A8-850D-41B9-A93C-AA83045B9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37914-A50B-4BF6-928D-BD966993D3F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273644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F97DB5-061F-4AC6-9317-04C6BA7C53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52294C-094F-4023-A829-1D17E3378A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4A9878-5B5B-409D-B757-1C6AC0DCC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EF7E-631B-4563-8952-ABDC314E5C02}" type="datetimeFigureOut">
              <a:rPr lang="et-EE" smtClean="0"/>
              <a:t>23.09.2024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18E28-6CC2-40F8-B96B-552E14C8D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00267-7E85-4180-BB0F-50882ED35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37914-A50B-4BF6-928D-BD966993D3F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699336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3EB33-7F4B-441C-9AC6-B587FC58C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871D3E-A67F-40DA-A793-B33563618A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B8855-08F7-4EEE-8E44-6AD07E783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EF7E-631B-4563-8952-ABDC314E5C02}" type="datetimeFigureOut">
              <a:rPr lang="et-EE" smtClean="0"/>
              <a:t>23.09.2024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BB872-3826-4FE7-9455-481D078F0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92926A-51DF-482E-8E4F-91EB0F341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37914-A50B-4BF6-928D-BD966993D3F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721202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2A57C-BE6C-4DB9-B731-921FF09CB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CC6689-6E7C-44AE-B721-180A5D423A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D336F-616F-43A4-A501-58EC3AEBB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EF7E-631B-4563-8952-ABDC314E5C02}" type="datetimeFigureOut">
              <a:rPr lang="et-EE" smtClean="0"/>
              <a:t>23.09.2024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61286B-DB71-4654-867C-E86284D66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DCC4A4-475B-4BA7-B56B-9B7EB5A34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37914-A50B-4BF6-928D-BD966993D3F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575138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F96FE-29CA-4793-9937-3000E3D5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43CD1-6618-4456-BFFA-41A760CE8E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DF7F6D-21BF-4C2E-BC7A-DF212C9FA1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CF0E9-53FE-4487-8B15-D7CEC3C28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EF7E-631B-4563-8952-ABDC314E5C02}" type="datetimeFigureOut">
              <a:rPr lang="et-EE" smtClean="0"/>
              <a:t>23.09.2024</a:t>
            </a:fld>
            <a:endParaRPr lang="et-E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239497-D271-470B-9665-328AB21B4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B138CA-881B-4423-9C32-565983FDB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37914-A50B-4BF6-928D-BD966993D3F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738484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3EAA8-61CB-481B-8A7D-27C7AFB41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288035-4DBA-4CD3-8DE8-415B28ADAA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16F672-48FB-4712-A1ED-6EE0C2442E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7BE4AF-D11F-43BF-B934-69DCAA5E7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171A04-D7BF-497E-AF3F-71C6E2F583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C6744D-4A3E-4022-A279-1ADB294C3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EF7E-631B-4563-8952-ABDC314E5C02}" type="datetimeFigureOut">
              <a:rPr lang="et-EE" smtClean="0"/>
              <a:t>23.09.2024</a:t>
            </a:fld>
            <a:endParaRPr lang="et-E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4E98D3-D1BC-4B11-9204-FD2B96BF8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608144-F5F7-4BD1-A751-CA916FE05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37914-A50B-4BF6-928D-BD966993D3F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873339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6604C-5858-418A-BA0E-A67935A8B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EEF91D-2A50-4226-831D-DFAACDBA9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EF7E-631B-4563-8952-ABDC314E5C02}" type="datetimeFigureOut">
              <a:rPr lang="et-EE" smtClean="0"/>
              <a:t>23.09.2024</a:t>
            </a:fld>
            <a:endParaRPr lang="et-E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8A9191-AAAE-4DA0-9DE6-4CC03D34F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350964-27A2-4517-AF78-F50CF686D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37914-A50B-4BF6-928D-BD966993D3F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403126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972BD5-E886-4A5F-BEA5-156307C3A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EF7E-631B-4563-8952-ABDC314E5C02}" type="datetimeFigureOut">
              <a:rPr lang="et-EE" smtClean="0"/>
              <a:t>23.09.2024</a:t>
            </a:fld>
            <a:endParaRPr lang="et-E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A18350-92E2-4245-B928-B751385CF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F2866D-ED4F-416E-AF9D-027DE1413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37914-A50B-4BF6-928D-BD966993D3F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069812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14BB1-C34F-47E1-BB2A-77709FBA7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4B5AA-832E-4E79-A908-9393F69C7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27AB4E-73CA-4520-8FB9-EE01F149B3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588C28-7621-43C4-8FFF-0499B2797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EF7E-631B-4563-8952-ABDC314E5C02}" type="datetimeFigureOut">
              <a:rPr lang="et-EE" smtClean="0"/>
              <a:t>23.09.2024</a:t>
            </a:fld>
            <a:endParaRPr lang="et-E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F01892-218E-45C7-9295-D9AAB7997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B11747-F06D-4241-AE44-CEE30285B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37914-A50B-4BF6-928D-BD966993D3F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62844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49611-9E21-466E-A1C7-9A830DBB9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B6DB4A-22BE-4667-8D4E-97F3660B07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t-E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055FEB-A24D-4E27-A1A7-08A35EDD01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C92C45-27D1-4712-A70A-054A5404A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EF7E-631B-4563-8952-ABDC314E5C02}" type="datetimeFigureOut">
              <a:rPr lang="et-EE" smtClean="0"/>
              <a:t>23.09.2024</a:t>
            </a:fld>
            <a:endParaRPr lang="et-E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3457AB-DCB9-401B-B0E6-6A22A719C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110AE2-62DE-4C2D-A85D-B927F21B3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37914-A50B-4BF6-928D-BD966993D3F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273055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DFF074-52B8-43E8-9D16-128824771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D9868B-4C06-4424-BC19-F2EC4C75C5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A23A3F-B525-4DC4-88D0-9C27BACE75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8EF7E-631B-4563-8952-ABDC314E5C02}" type="datetimeFigureOut">
              <a:rPr lang="et-EE" smtClean="0"/>
              <a:t>23.09.2024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BB767-8693-468E-A522-26E8F2AF68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B61AB9-442B-48FB-80A9-AD22C2C076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37914-A50B-4BF6-928D-BD966993D3F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071782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zenodo.org/communities/libocs/?page=1&amp;size=20" TargetMode="External"/><Relationship Id="rId3" Type="http://schemas.openxmlformats.org/officeDocument/2006/relationships/hyperlink" Target="https://www.libocs.ut.ee/" TargetMode="External"/><Relationship Id="rId7" Type="http://schemas.openxmlformats.org/officeDocument/2006/relationships/hyperlink" Target="https://twitter.com/hashtag/LibOCS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vimeo.com/user175381277" TargetMode="External"/><Relationship Id="rId5" Type="http://schemas.openxmlformats.org/officeDocument/2006/relationships/hyperlink" Target="https://www.youtube.com/@LibOCSproject" TargetMode="External"/><Relationship Id="rId10" Type="http://schemas.openxmlformats.org/officeDocument/2006/relationships/image" Target="../media/image2.jpg"/><Relationship Id="rId4" Type="http://schemas.openxmlformats.org/officeDocument/2006/relationships/hyperlink" Target="https://www.facebook.com/LibOCSproject/" TargetMode="External"/><Relationship Id="rId9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87833-894D-4D38-B64D-376DF3A49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8617" y="162937"/>
            <a:ext cx="9144000" cy="2483141"/>
          </a:xfrm>
        </p:spPr>
        <p:txBody>
          <a:bodyPr>
            <a:noAutofit/>
          </a:bodyPr>
          <a:lstStyle/>
          <a:p>
            <a:pPr algn="l"/>
            <a:r>
              <a:rPr lang="en-US" sz="4000" b="1" dirty="0">
                <a:solidFill>
                  <a:srgbClr val="00A9A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Establishing Citizen Science Culture in Academic Libraries - Lessons Learned from LIBOCS project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243743-C045-4077-8A01-8B5828664B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9285" y="2952925"/>
            <a:ext cx="10513240" cy="3447875"/>
          </a:xfrm>
        </p:spPr>
        <p:txBody>
          <a:bodyPr>
            <a:normAutofit/>
          </a:bodyPr>
          <a:lstStyle/>
          <a:p>
            <a:r>
              <a:rPr lang="et-EE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UniLibNSD</a:t>
            </a:r>
            <a:r>
              <a:rPr lang="et-EE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Conference </a:t>
            </a:r>
          </a:p>
          <a:p>
            <a:r>
              <a:rPr lang="et-EE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03.10.2024</a:t>
            </a:r>
          </a:p>
          <a:p>
            <a:r>
              <a:rPr lang="et-EE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Liisi Lembinen</a:t>
            </a:r>
          </a:p>
          <a:p>
            <a:pPr algn="l"/>
            <a:r>
              <a:rPr lang="et-EE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			University of Tartu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Library</a:t>
            </a:r>
            <a:r>
              <a:rPr lang="et-EE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Estonia</a:t>
            </a:r>
            <a:endParaRPr lang="et-EE" sz="16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/>
            <a:endParaRPr lang="et-EE" sz="1600" dirty="0"/>
          </a:p>
          <a:p>
            <a:pPr algn="l"/>
            <a:r>
              <a:rPr lang="sv-SE" sz="1600" dirty="0"/>
              <a:t>Erasmus+ KA2 Strategic Partnerships program</a:t>
            </a:r>
            <a:endParaRPr lang="et-EE" sz="1600" dirty="0"/>
          </a:p>
          <a:p>
            <a:pPr algn="l"/>
            <a:r>
              <a:rPr lang="sv-SE" sz="1600" dirty="0"/>
              <a:t>Proje</a:t>
            </a:r>
            <a:r>
              <a:rPr lang="et-EE" sz="1600" dirty="0" err="1"/>
              <a:t>ct</a:t>
            </a:r>
            <a:r>
              <a:rPr lang="sv-SE" sz="1600" dirty="0"/>
              <a:t> number: 2021-1-EE01-KA220-HED-000031125</a:t>
            </a:r>
            <a:endParaRPr lang="et-EE" sz="16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/>
            <a:endParaRPr lang="et-E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1269EE-8050-46BD-9C2A-C793E129C4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7988" y="5908357"/>
            <a:ext cx="3749879" cy="78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655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87833-894D-4D38-B64D-376DF3A49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9842" y="573495"/>
            <a:ext cx="9144000" cy="744537"/>
          </a:xfrm>
        </p:spPr>
        <p:txBody>
          <a:bodyPr>
            <a:noAutofit/>
          </a:bodyPr>
          <a:lstStyle/>
          <a:p>
            <a:pPr algn="l"/>
            <a:r>
              <a:rPr lang="en-US" sz="4800" b="1" dirty="0">
                <a:solidFill>
                  <a:srgbClr val="00A9A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Overview of the project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243743-C045-4077-8A01-8B5828664B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3339" y="1487066"/>
            <a:ext cx="9475365" cy="4662064"/>
          </a:xfrm>
        </p:spPr>
        <p:txBody>
          <a:bodyPr>
            <a:normAutofit fontScale="55000" lnSpcReduction="20000"/>
          </a:bodyPr>
          <a:lstStyle/>
          <a:p>
            <a:endParaRPr lang="et-EE" sz="2900" dirty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 algn="l">
              <a:lnSpc>
                <a:spcPct val="170000"/>
              </a:lnSpc>
              <a:buBlip>
                <a:blip r:embed="rId3"/>
              </a:buBlip>
            </a:pPr>
            <a:r>
              <a:rPr lang="en-US" sz="3800" b="1" i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University libraries strengthening the academia-society connection through citizen science in the Baltics</a:t>
            </a:r>
            <a:endParaRPr lang="et-EE" sz="3800" b="1" i="1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 algn="l">
              <a:lnSpc>
                <a:spcPct val="170000"/>
              </a:lnSpc>
              <a:buBlip>
                <a:blip r:embed="rId3"/>
              </a:buBlip>
            </a:pPr>
            <a:r>
              <a:rPr lang="en-US" sz="3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Duration: 01.01.2022 –30.06.2024</a:t>
            </a:r>
          </a:p>
          <a:p>
            <a:pPr marL="342900" indent="-342900" algn="l">
              <a:lnSpc>
                <a:spcPct val="170000"/>
              </a:lnSpc>
              <a:buBlip>
                <a:blip r:embed="rId3"/>
              </a:buBlip>
            </a:pPr>
            <a:r>
              <a:rPr lang="en-US" sz="3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Partners: University of Tartu Library, </a:t>
            </a:r>
            <a:r>
              <a:rPr lang="en-US" sz="3800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TalTech</a:t>
            </a:r>
            <a:r>
              <a:rPr lang="en-US" sz="3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University of Latvia, Kaunas Technological University, </a:t>
            </a:r>
            <a:r>
              <a:rPr lang="en-US" sz="3800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Vytautas</a:t>
            </a:r>
            <a:r>
              <a:rPr lang="en-US" sz="3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Magnus University, Web2Learn and </a:t>
            </a:r>
            <a:r>
              <a:rPr lang="en-US" sz="3800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Immer</a:t>
            </a:r>
            <a:r>
              <a:rPr lang="en-US" sz="3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Besser </a:t>
            </a:r>
            <a:r>
              <a:rPr lang="en-US" sz="3800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GmBH</a:t>
            </a:r>
            <a:r>
              <a:rPr lang="en-US" sz="3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t-EE" sz="3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 </a:t>
            </a:r>
            <a:r>
              <a:rPr lang="et-EE" sz="3800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associated</a:t>
            </a:r>
            <a:r>
              <a:rPr lang="et-EE" sz="3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t-EE" sz="3800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partners</a:t>
            </a:r>
            <a:r>
              <a:rPr lang="et-EE" sz="3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</a:t>
            </a:r>
            <a:r>
              <a:rPr lang="et-EE" sz="3800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public</a:t>
            </a:r>
            <a:r>
              <a:rPr lang="et-EE" sz="3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t-EE" sz="3800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libraries</a:t>
            </a:r>
            <a:r>
              <a:rPr lang="et-EE" sz="3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endParaRPr lang="en-US" sz="38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 algn="l">
              <a:lnSpc>
                <a:spcPct val="170000"/>
              </a:lnSpc>
              <a:buBlip>
                <a:blip r:embed="rId3"/>
              </a:buBlip>
            </a:pPr>
            <a:r>
              <a:rPr lang="et-EE" sz="3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https://www.libocs.ut.ee</a:t>
            </a:r>
          </a:p>
          <a:p>
            <a:pPr marL="342900" indent="-342900" algn="l">
              <a:buBlip>
                <a:blip r:embed="rId3"/>
              </a:buBlip>
            </a:pPr>
            <a:endParaRPr lang="et-EE" dirty="0"/>
          </a:p>
          <a:p>
            <a:pPr marL="342900" indent="-342900" algn="l">
              <a:buBlip>
                <a:blip r:embed="rId3"/>
              </a:buBlip>
            </a:pPr>
            <a:endParaRPr lang="et-EE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/>
            <a:endParaRPr lang="et-E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2ED49A-3DC3-4A66-ABB0-273AA7EBF9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765" y="5740577"/>
            <a:ext cx="3749879" cy="78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82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87833-894D-4D38-B64D-376DF3A49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4704" y="756603"/>
            <a:ext cx="9144000" cy="744537"/>
          </a:xfrm>
        </p:spPr>
        <p:txBody>
          <a:bodyPr>
            <a:noAutofit/>
          </a:bodyPr>
          <a:lstStyle/>
          <a:p>
            <a:pPr algn="l"/>
            <a:r>
              <a:rPr lang="en-US" sz="4800" b="1" dirty="0">
                <a:solidFill>
                  <a:srgbClr val="CA1C5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Necessity</a:t>
            </a:r>
            <a:r>
              <a:rPr lang="et-EE" sz="4800" b="1" dirty="0">
                <a:solidFill>
                  <a:srgbClr val="CA1C5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et-EE" sz="4800" b="1" dirty="0" err="1">
                <a:solidFill>
                  <a:srgbClr val="CA1C5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et-EE" sz="4800" b="1" dirty="0">
                <a:solidFill>
                  <a:srgbClr val="CA1C5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project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243743-C045-4077-8A01-8B5828664B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4341" y="1615282"/>
            <a:ext cx="11081857" cy="4349290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lnSpc>
                <a:spcPct val="170000"/>
              </a:lnSpc>
              <a:buBlip>
                <a:blip r:embed="rId3"/>
              </a:buBlip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Academic libraries in Baltic</a:t>
            </a:r>
            <a:r>
              <a:rPr lang="et-EE" sz="2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states have been actively involved in OS activities</a:t>
            </a:r>
            <a:endParaRPr lang="et-EE" sz="28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 algn="l">
              <a:lnSpc>
                <a:spcPct val="170000"/>
              </a:lnSpc>
              <a:buBlip>
                <a:blip r:embed="rId3"/>
              </a:buBlip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need of Baltic universities and libraries to fully integrate Open Science (OS) and Citizen Science (CS)</a:t>
            </a:r>
            <a:endParaRPr lang="et-EE" sz="28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 algn="l">
              <a:lnSpc>
                <a:spcPct val="170000"/>
              </a:lnSpc>
              <a:buBlip>
                <a:blip r:embed="rId3"/>
              </a:buBlip>
            </a:pPr>
            <a:r>
              <a:rPr lang="et-EE" sz="2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</a:t>
            </a:r>
            <a:r>
              <a:rPr lang="en-US" sz="2800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nvolvement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CS is still in the development phase</a:t>
            </a:r>
            <a:endParaRPr lang="et-EE" sz="28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 algn="l">
              <a:lnSpc>
                <a:spcPct val="170000"/>
              </a:lnSpc>
              <a:buBlip>
                <a:blip r:embed="rId3"/>
              </a:buBlip>
            </a:pPr>
            <a:r>
              <a:rPr lang="et-EE" sz="2800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Lack</a:t>
            </a:r>
            <a:r>
              <a:rPr lang="et-EE" sz="2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</a:t>
            </a:r>
            <a:r>
              <a:rPr lang="et-EE" sz="2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knowledge</a:t>
            </a:r>
            <a:r>
              <a:rPr lang="et-EE" sz="2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t-EE" sz="2800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base</a:t>
            </a:r>
            <a:endParaRPr lang="en-US" sz="28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/>
            <a:endParaRPr lang="et-E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D02741-E0D5-43AE-8F01-D228A3550C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765" y="5740577"/>
            <a:ext cx="3749879" cy="78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71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87833-894D-4D38-B64D-376DF3A49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674" y="1027651"/>
            <a:ext cx="9144000" cy="744537"/>
          </a:xfrm>
        </p:spPr>
        <p:txBody>
          <a:bodyPr>
            <a:noAutofit/>
          </a:bodyPr>
          <a:lstStyle/>
          <a:p>
            <a:pPr algn="l"/>
            <a:r>
              <a:rPr lang="et-EE" sz="4800" b="1" dirty="0">
                <a:solidFill>
                  <a:srgbClr val="00A9A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Project </a:t>
            </a:r>
            <a:r>
              <a:rPr lang="en-US" sz="4800" b="1" dirty="0">
                <a:solidFill>
                  <a:srgbClr val="00A9A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outcomes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243743-C045-4077-8A01-8B5828664B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674" y="1841784"/>
            <a:ext cx="10186071" cy="4223455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PR1- </a:t>
            </a: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Report on drivers and barriers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 civic engagement in open science and the role of university libraries in the Baltics </a:t>
            </a:r>
            <a:endParaRPr lang="et-EE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PR2-</a:t>
            </a: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Study</a:t>
            </a:r>
            <a:r>
              <a:rPr lang="et-EE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</a:t>
            </a:r>
            <a:r>
              <a:rPr lang="et-EE" b="1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</a:t>
            </a:r>
            <a:r>
              <a:rPr lang="et-EE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t-EE" b="1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information</a:t>
            </a:r>
            <a:r>
              <a:rPr lang="et-EE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t-EE" b="1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campaign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the transformative role of university libraries</a:t>
            </a: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 citizen and open science in the Baltics</a:t>
            </a:r>
            <a:endParaRPr lang="et-EE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PR3- </a:t>
            </a:r>
            <a:r>
              <a:rPr lang="et-EE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</a:t>
            </a:r>
            <a:r>
              <a:rPr lang="et-EE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are </a:t>
            </a:r>
            <a:r>
              <a:rPr lang="et-EE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building</a:t>
            </a:r>
            <a:r>
              <a:rPr lang="et-EE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et-EE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US" b="1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ollection</a:t>
            </a: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resources for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staff training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Baltic academic libraries on the topic of civic engagement in open science </a:t>
            </a:r>
            <a:endParaRPr lang="et-EE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PR5-</a:t>
            </a: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Institutional change: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Series of consulting activities with partner universities</a:t>
            </a:r>
            <a:r>
              <a:rPr lang="et-EE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– </a:t>
            </a:r>
            <a:r>
              <a:rPr lang="et-EE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policy+culture</a:t>
            </a:r>
            <a:r>
              <a:rPr lang="et-EE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t-EE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change</a:t>
            </a:r>
            <a:endParaRPr lang="et-EE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PR6- </a:t>
            </a: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toolkit for librarians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 CS/OS</a:t>
            </a:r>
            <a:endParaRPr lang="et-EE" sz="2800" dirty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 algn="l">
              <a:buBlip>
                <a:blip r:embed="rId3"/>
              </a:buBlip>
            </a:pPr>
            <a:endParaRPr lang="et-EE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/>
            <a:endParaRPr lang="et-E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2ED49A-3DC3-4A66-ABB0-273AA7EBF9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828" y="6065239"/>
            <a:ext cx="3288485" cy="689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083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87833-894D-4D38-B64D-376DF3A49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674" y="1027651"/>
            <a:ext cx="9144000" cy="744537"/>
          </a:xfrm>
        </p:spPr>
        <p:txBody>
          <a:bodyPr>
            <a:noAutofit/>
          </a:bodyPr>
          <a:lstStyle/>
          <a:p>
            <a:pPr algn="l"/>
            <a:r>
              <a:rPr lang="en-US" sz="4800" b="1" dirty="0">
                <a:solidFill>
                  <a:srgbClr val="00A9A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Lessons learned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243743-C045-4077-8A01-8B5828664B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674" y="1644655"/>
            <a:ext cx="10664243" cy="4512864"/>
          </a:xfrm>
        </p:spPr>
        <p:txBody>
          <a:bodyPr>
            <a:normAutofit lnSpcReduction="10000"/>
          </a:bodyPr>
          <a:lstStyle/>
          <a:p>
            <a:pPr algn="l"/>
            <a:endParaRPr lang="et-EE" dirty="0"/>
          </a:p>
          <a:p>
            <a:pPr marL="342900" indent="-342900" algn="l">
              <a:buBlip>
                <a:blip r:embed="rId3"/>
              </a:buBlip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Citizen Science – </a:t>
            </a:r>
            <a:r>
              <a:rPr lang="et-EE" sz="3200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complex</a:t>
            </a:r>
            <a:endParaRPr lang="en-US" sz="32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 algn="l">
              <a:buBlip>
                <a:blip r:embed="rId3"/>
              </a:buBlip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Librarians’ strengths and weaknesses – build around it </a:t>
            </a:r>
          </a:p>
          <a:p>
            <a:pPr marL="342900" indent="-342900" algn="l">
              <a:buBlip>
                <a:blip r:embed="rId3"/>
              </a:buBlip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Step-by-step guidelines and plan</a:t>
            </a:r>
          </a:p>
          <a:p>
            <a:pPr marL="342900" indent="-342900" algn="l">
              <a:buBlip>
                <a:blip r:embed="rId3"/>
              </a:buBlip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Libraries cannot fill all gaps</a:t>
            </a:r>
          </a:p>
          <a:p>
            <a:pPr marL="342900" indent="-342900" algn="l">
              <a:buBlip>
                <a:blip r:embed="rId3"/>
              </a:buBlip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Libraries best suitable for mediation</a:t>
            </a:r>
            <a:r>
              <a:rPr lang="et-EE" sz="32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– </a:t>
            </a:r>
            <a:r>
              <a:rPr lang="et-EE" sz="3200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univ-libr-citizen</a:t>
            </a:r>
            <a:endParaRPr lang="et-EE" sz="32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 algn="l">
              <a:buBlip>
                <a:blip r:embed="rId3"/>
              </a:buBlip>
            </a:pPr>
            <a:r>
              <a:rPr lang="et-EE" sz="3200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Collaboration</a:t>
            </a:r>
            <a:r>
              <a:rPr lang="et-EE" sz="32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t-EE" sz="3200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</a:t>
            </a:r>
            <a:r>
              <a:rPr lang="et-EE" sz="32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et-EE" sz="3200" dirty="0" err="1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key</a:t>
            </a:r>
            <a:endParaRPr lang="et-EE" sz="32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/>
            <a:endParaRPr lang="en-US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 algn="l">
              <a:buBlip>
                <a:blip r:embed="rId3"/>
              </a:buBlip>
            </a:pPr>
            <a:endParaRPr lang="et-EE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 algn="l">
              <a:buBlip>
                <a:blip r:embed="rId3"/>
              </a:buBlip>
            </a:pPr>
            <a:endParaRPr lang="et-EE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/>
            <a:endParaRPr lang="et-E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2ED49A-3DC3-4A66-ABB0-273AA7EBF9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765" y="5740577"/>
            <a:ext cx="3749879" cy="78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380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87833-894D-4D38-B64D-376DF3A49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8007" y="330717"/>
            <a:ext cx="9144000" cy="744537"/>
          </a:xfrm>
        </p:spPr>
        <p:txBody>
          <a:bodyPr>
            <a:noAutofit/>
          </a:bodyPr>
          <a:lstStyle/>
          <a:p>
            <a:pPr algn="l"/>
            <a:r>
              <a:rPr lang="et-EE" sz="4400" b="1" dirty="0" err="1">
                <a:solidFill>
                  <a:srgbClr val="CA1C5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Value</a:t>
            </a:r>
            <a:r>
              <a:rPr lang="et-EE" sz="4400" b="1" dirty="0">
                <a:solidFill>
                  <a:srgbClr val="CA1C5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et-EE" sz="4400" b="1" dirty="0" err="1">
                <a:solidFill>
                  <a:srgbClr val="CA1C5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et-EE" sz="4400" b="1" dirty="0">
                <a:solidFill>
                  <a:srgbClr val="CA1C5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project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243743-C045-4077-8A01-8B5828664B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5729" y="1673693"/>
            <a:ext cx="10236404" cy="3955007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t-EE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We</a:t>
            </a:r>
            <a:r>
              <a:rPr lang="et-EE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have </a:t>
            </a:r>
            <a:r>
              <a:rPr lang="et-EE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learned</a:t>
            </a:r>
            <a:r>
              <a:rPr lang="et-EE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t-EE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new</a:t>
            </a:r>
            <a:r>
              <a:rPr lang="et-EE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t-EE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skills</a:t>
            </a:r>
            <a:endParaRPr lang="et-EE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t-EE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We</a:t>
            </a:r>
            <a:r>
              <a:rPr lang="et-EE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have </a:t>
            </a:r>
            <a:r>
              <a:rPr lang="et-EE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built</a:t>
            </a:r>
            <a:r>
              <a:rPr lang="et-EE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 </a:t>
            </a:r>
            <a:r>
              <a:rPr lang="et-EE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strong</a:t>
            </a:r>
            <a:r>
              <a:rPr lang="et-EE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t-EE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network</a:t>
            </a:r>
            <a:endParaRPr lang="et-EE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t-EE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We</a:t>
            </a:r>
            <a:r>
              <a:rPr lang="et-EE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have </a:t>
            </a:r>
            <a:r>
              <a:rPr lang="et-EE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connected</a:t>
            </a:r>
            <a:r>
              <a:rPr lang="et-EE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to </a:t>
            </a:r>
            <a:r>
              <a:rPr lang="et-EE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university</a:t>
            </a:r>
            <a:r>
              <a:rPr lang="et-EE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and </a:t>
            </a:r>
            <a:r>
              <a:rPr lang="et-EE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society</a:t>
            </a:r>
            <a:endParaRPr lang="et-EE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t-EE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We</a:t>
            </a:r>
            <a:r>
              <a:rPr lang="et-EE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have </a:t>
            </a:r>
            <a:r>
              <a:rPr lang="et-EE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started</a:t>
            </a:r>
            <a:r>
              <a:rPr lang="et-EE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t-EE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with</a:t>
            </a:r>
            <a:r>
              <a:rPr lang="et-EE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t-EE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culture</a:t>
            </a:r>
            <a:r>
              <a:rPr lang="et-EE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t-EE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change</a:t>
            </a:r>
            <a:endParaRPr lang="et-EE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t-EE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We</a:t>
            </a:r>
            <a:r>
              <a:rPr lang="et-EE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are </a:t>
            </a:r>
            <a:r>
              <a:rPr lang="et-EE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not</a:t>
            </a:r>
            <a:r>
              <a:rPr lang="et-EE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t-EE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afraid</a:t>
            </a:r>
            <a:r>
              <a:rPr lang="et-EE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t-EE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anymore</a:t>
            </a:r>
            <a:r>
              <a:rPr lang="et-EE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t-EE" sz="400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 </a:t>
            </a:r>
            <a:endParaRPr lang="et-EE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t-EE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t-E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D02741-E0D5-43AE-8F01-D228A3550C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765" y="5740577"/>
            <a:ext cx="3749879" cy="78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341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87833-894D-4D38-B64D-376DF3A49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675" y="1303338"/>
            <a:ext cx="9144000" cy="744537"/>
          </a:xfrm>
        </p:spPr>
        <p:txBody>
          <a:bodyPr>
            <a:noAutofit/>
          </a:bodyPr>
          <a:lstStyle/>
          <a:p>
            <a:pPr algn="l"/>
            <a:r>
              <a:rPr lang="et-EE" sz="4800" b="1" dirty="0" err="1">
                <a:solidFill>
                  <a:srgbClr val="00A9A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</a:t>
            </a:r>
            <a:r>
              <a:rPr lang="et-EE" sz="4800" b="1" dirty="0">
                <a:solidFill>
                  <a:srgbClr val="00A9A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t-EE" sz="4800" b="1" dirty="0" err="1">
                <a:solidFill>
                  <a:srgbClr val="00A9A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can</a:t>
            </a:r>
            <a:r>
              <a:rPr lang="et-EE" sz="4800" b="1" dirty="0">
                <a:solidFill>
                  <a:srgbClr val="00A9A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t-EE" sz="4800" b="1" dirty="0" err="1">
                <a:solidFill>
                  <a:srgbClr val="00A9A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find</a:t>
            </a:r>
            <a:r>
              <a:rPr lang="et-EE" sz="4800" b="1" dirty="0">
                <a:solidFill>
                  <a:srgbClr val="00A9A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t-EE" sz="4800" b="1" dirty="0" err="1">
                <a:solidFill>
                  <a:srgbClr val="00A9A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</a:t>
            </a:r>
            <a:r>
              <a:rPr lang="et-EE" sz="4800" b="1" dirty="0">
                <a:solidFill>
                  <a:srgbClr val="00A9A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  <a:endParaRPr lang="en-US" sz="4800" b="1" dirty="0">
              <a:solidFill>
                <a:srgbClr val="00A9A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243743-C045-4077-8A01-8B5828664B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675" y="2261235"/>
            <a:ext cx="9144000" cy="3569114"/>
          </a:xfrm>
        </p:spPr>
        <p:txBody>
          <a:bodyPr>
            <a:normAutofit lnSpcReduction="10000"/>
          </a:bodyPr>
          <a:lstStyle/>
          <a:p>
            <a:pPr algn="l"/>
            <a:r>
              <a:rPr lang="et-EE" sz="2800" dirty="0" err="1">
                <a:solidFill>
                  <a:srgbClr val="00A9AB"/>
                </a:solidFill>
              </a:rPr>
              <a:t>Website</a:t>
            </a:r>
            <a:r>
              <a:rPr lang="et-EE" sz="2800" dirty="0">
                <a:solidFill>
                  <a:srgbClr val="00A9AB"/>
                </a:solidFill>
              </a:rPr>
              <a:t>: </a:t>
            </a:r>
            <a:r>
              <a:rPr lang="et-EE" sz="2800" dirty="0">
                <a:hlinkClick r:id="rId3"/>
              </a:rPr>
              <a:t>https://www.libocs.ut.ee/</a:t>
            </a:r>
            <a:r>
              <a:rPr lang="et-EE" sz="2800" dirty="0"/>
              <a:t> </a:t>
            </a:r>
          </a:p>
          <a:p>
            <a:pPr algn="l"/>
            <a:r>
              <a:rPr lang="et-EE" sz="2800" dirty="0">
                <a:solidFill>
                  <a:srgbClr val="00A9AB"/>
                </a:solidFill>
              </a:rPr>
              <a:t>Facebook: </a:t>
            </a:r>
            <a:r>
              <a:rPr lang="et-EE" sz="2800" dirty="0">
                <a:hlinkClick r:id="rId4"/>
              </a:rPr>
              <a:t>https://www.facebook.com/LibOCSproject/</a:t>
            </a:r>
            <a:r>
              <a:rPr lang="et-EE" sz="2800" dirty="0"/>
              <a:t> </a:t>
            </a:r>
          </a:p>
          <a:p>
            <a:pPr algn="l"/>
            <a:r>
              <a:rPr lang="et-EE" sz="2800" dirty="0" err="1">
                <a:solidFill>
                  <a:srgbClr val="00A9AB"/>
                </a:solidFill>
                <a:ea typeface="Verdana" panose="020B0604030504040204" pitchFamily="34" charset="0"/>
              </a:rPr>
              <a:t>Youtube</a:t>
            </a:r>
            <a:r>
              <a:rPr lang="et-EE" sz="2800" dirty="0">
                <a:solidFill>
                  <a:srgbClr val="00A9AB"/>
                </a:solidFill>
                <a:ea typeface="Verdana" panose="020B0604030504040204" pitchFamily="34" charset="0"/>
              </a:rPr>
              <a:t>: </a:t>
            </a:r>
            <a:r>
              <a:rPr lang="et-EE" sz="2800" dirty="0">
                <a:solidFill>
                  <a:srgbClr val="00A9AB"/>
                </a:solidFill>
                <a:ea typeface="Verdana" panose="020B0604030504040204" pitchFamily="34" charset="0"/>
                <a:hlinkClick r:id="rId5"/>
              </a:rPr>
              <a:t>https://www.youtube.com/@LibOCSproject</a:t>
            </a:r>
            <a:r>
              <a:rPr lang="et-EE" sz="2800" dirty="0">
                <a:solidFill>
                  <a:srgbClr val="00A9AB"/>
                </a:solidFill>
                <a:ea typeface="Verdana" panose="020B0604030504040204" pitchFamily="34" charset="0"/>
              </a:rPr>
              <a:t> </a:t>
            </a:r>
          </a:p>
          <a:p>
            <a:pPr algn="l"/>
            <a:r>
              <a:rPr lang="et-EE" sz="2800" dirty="0" err="1">
                <a:solidFill>
                  <a:srgbClr val="00A9AB"/>
                </a:solidFill>
                <a:ea typeface="Verdana" panose="020B060403050404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Vimeo</a:t>
            </a:r>
            <a:r>
              <a:rPr lang="et-EE" sz="2800" dirty="0">
                <a:solidFill>
                  <a:srgbClr val="00A9AB"/>
                </a:solidFill>
                <a:ea typeface="Verdana" panose="020B060403050404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t-EE" sz="2800" dirty="0" err="1">
                <a:solidFill>
                  <a:srgbClr val="00A9AB"/>
                </a:solidFill>
                <a:ea typeface="Verdana" panose="020B060403050404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channel</a:t>
            </a:r>
            <a:r>
              <a:rPr lang="et-EE" sz="2800" dirty="0">
                <a:solidFill>
                  <a:srgbClr val="00A9AB"/>
                </a:solidFill>
                <a:ea typeface="Verdana" panose="020B0604030504040204" pitchFamily="34" charset="0"/>
              </a:rPr>
              <a:t> </a:t>
            </a:r>
            <a:r>
              <a:rPr lang="et-EE" sz="2800" dirty="0">
                <a:solidFill>
                  <a:srgbClr val="00A9AB"/>
                </a:solidFill>
                <a:ea typeface="Verdana" panose="020B0604030504040204" pitchFamily="34" charset="0"/>
                <a:hlinkClick r:id="rId6"/>
              </a:rPr>
              <a:t>https://vimeo.com/user175381277</a:t>
            </a:r>
            <a:endParaRPr lang="et-EE" sz="2800" b="1" dirty="0">
              <a:solidFill>
                <a:srgbClr val="00A9AB"/>
              </a:solidFill>
              <a:ea typeface="Verdana" panose="020B0604030504040204" pitchFamily="34" charset="0"/>
            </a:endParaRPr>
          </a:p>
          <a:p>
            <a:pPr algn="l"/>
            <a:r>
              <a:rPr lang="et-EE" sz="2800" dirty="0">
                <a:solidFill>
                  <a:srgbClr val="00A9AB"/>
                </a:solidFill>
                <a:ea typeface="Verdana" panose="020B0604030504040204" pitchFamily="34" charset="0"/>
              </a:rPr>
              <a:t>Twitter: </a:t>
            </a:r>
            <a:r>
              <a:rPr lang="en-US" sz="2800" dirty="0">
                <a:hlinkClick r:id="rId7"/>
              </a:rPr>
              <a:t>(11) #</a:t>
            </a:r>
            <a:r>
              <a:rPr lang="en-US" sz="2800" dirty="0" err="1">
                <a:hlinkClick r:id="rId7"/>
              </a:rPr>
              <a:t>LibOCS</a:t>
            </a:r>
            <a:r>
              <a:rPr lang="en-US" sz="2800" dirty="0">
                <a:hlinkClick r:id="rId7"/>
              </a:rPr>
              <a:t> - Twitter Search / Twitter</a:t>
            </a:r>
            <a:endParaRPr lang="et-EE" sz="2800" dirty="0"/>
          </a:p>
          <a:p>
            <a:pPr algn="l"/>
            <a:r>
              <a:rPr lang="en-US" sz="2800" dirty="0" err="1">
                <a:solidFill>
                  <a:srgbClr val="00A9AB"/>
                </a:solidFill>
              </a:rPr>
              <a:t>Zenodo</a:t>
            </a:r>
            <a:r>
              <a:rPr lang="en-US" sz="2800" dirty="0">
                <a:solidFill>
                  <a:srgbClr val="00A9AB"/>
                </a:solidFill>
              </a:rPr>
              <a:t> collection</a:t>
            </a:r>
            <a:r>
              <a:rPr lang="et-EE" sz="2800" dirty="0"/>
              <a:t>: </a:t>
            </a:r>
            <a:r>
              <a:rPr lang="en-US" sz="2800" dirty="0">
                <a:hlinkClick r:id="rId8"/>
              </a:rPr>
              <a:t>University libraries strengthening the academia-society connection through citizen science in the Baltics | </a:t>
            </a:r>
            <a:r>
              <a:rPr lang="en-US" sz="2800" dirty="0" err="1">
                <a:hlinkClick r:id="rId8"/>
              </a:rPr>
              <a:t>Zenodo</a:t>
            </a:r>
            <a:endParaRPr lang="et-EE" sz="2800" dirty="0"/>
          </a:p>
          <a:p>
            <a:pPr algn="l"/>
            <a:endParaRPr lang="et-EE" dirty="0"/>
          </a:p>
          <a:p>
            <a:pPr marL="342900" indent="-342900" algn="l">
              <a:buBlip>
                <a:blip r:embed="rId9"/>
              </a:buBlip>
            </a:pPr>
            <a:endParaRPr lang="et-EE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/>
            <a:endParaRPr lang="et-E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2ED49A-3DC3-4A66-ABB0-273AA7EBF95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765" y="5740577"/>
            <a:ext cx="3749879" cy="78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9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87833-894D-4D38-B64D-376DF3A49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4704" y="5207447"/>
            <a:ext cx="9144000" cy="1066259"/>
          </a:xfrm>
        </p:spPr>
        <p:txBody>
          <a:bodyPr>
            <a:noAutofit/>
          </a:bodyPr>
          <a:lstStyle/>
          <a:p>
            <a:pPr algn="l"/>
            <a:r>
              <a:rPr lang="et-EE" sz="4800" b="1" dirty="0" err="1">
                <a:solidFill>
                  <a:srgbClr val="CA1C5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Thank</a:t>
            </a:r>
            <a:r>
              <a:rPr lang="et-EE" sz="4800" b="1" dirty="0">
                <a:solidFill>
                  <a:srgbClr val="CA1C5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t-EE" sz="4800" b="1" dirty="0" err="1">
                <a:solidFill>
                  <a:srgbClr val="CA1C5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</a:t>
            </a:r>
            <a:br>
              <a:rPr lang="et-EE" sz="4800" b="1" dirty="0">
                <a:solidFill>
                  <a:srgbClr val="00A9AB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br>
              <a:rPr lang="et-EE" sz="4800" b="1" dirty="0">
                <a:solidFill>
                  <a:srgbClr val="00A9AB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br>
              <a:rPr lang="et-EE" sz="4800" b="1" dirty="0">
                <a:solidFill>
                  <a:srgbClr val="00A9AB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br>
              <a:rPr lang="et-EE" sz="4800" b="1" dirty="0">
                <a:solidFill>
                  <a:srgbClr val="00A9AB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br>
              <a:rPr lang="en-US" sz="4800" b="1" dirty="0">
                <a:solidFill>
                  <a:srgbClr val="00A9AB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t-EE" sz="4800" b="1" dirty="0">
                <a:solidFill>
                  <a:srgbClr val="00A9A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4800" b="1" dirty="0">
                <a:solidFill>
                  <a:srgbClr val="00A9A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243743-C045-4077-8A01-8B5828664B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1119" y="3429000"/>
            <a:ext cx="10595296" cy="2149679"/>
          </a:xfrm>
        </p:spPr>
        <p:txBody>
          <a:bodyPr>
            <a:normAutofit/>
          </a:bodyPr>
          <a:lstStyle/>
          <a:p>
            <a:pPr algn="l"/>
            <a:endParaRPr lang="et-EE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/>
            <a:r>
              <a:rPr lang="et-EE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Liisi Lembinen</a:t>
            </a:r>
          </a:p>
          <a:p>
            <a:pPr algn="l"/>
            <a:r>
              <a:rPr lang="et-EE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University of Tartu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Library</a:t>
            </a:r>
            <a:r>
              <a:rPr lang="et-EE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Estonia</a:t>
            </a:r>
            <a:endParaRPr lang="et-EE" sz="1600" dirty="0"/>
          </a:p>
          <a:p>
            <a:pPr algn="l"/>
            <a:r>
              <a:rPr lang="sv-SE" sz="1600" dirty="0"/>
              <a:t>Erasmus+ KA2 Strategic Partnerships program</a:t>
            </a:r>
            <a:endParaRPr lang="et-EE" sz="1600" dirty="0"/>
          </a:p>
          <a:p>
            <a:pPr algn="l"/>
            <a:r>
              <a:rPr lang="sv-SE" sz="1600" dirty="0"/>
              <a:t>Proje</a:t>
            </a:r>
            <a:r>
              <a:rPr lang="et-EE" sz="1600" dirty="0" err="1"/>
              <a:t>ct</a:t>
            </a:r>
            <a:r>
              <a:rPr lang="sv-SE" sz="1600" dirty="0"/>
              <a:t> number: 2021-1-EE01-KA220-HED-000031125</a:t>
            </a:r>
            <a:endParaRPr lang="et-EE" sz="16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/>
            <a:endParaRPr lang="et-E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1269EE-8050-46BD-9C2A-C793E129C4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765" y="5740577"/>
            <a:ext cx="3749879" cy="78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586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33BDCD21B24A3449D8B41ECB9042959" ma:contentTypeVersion="18" ma:contentTypeDescription="Loo uus dokument" ma:contentTypeScope="" ma:versionID="4c124302d566c72756cbbafceaab6ec0">
  <xsd:schema xmlns:xsd="http://www.w3.org/2001/XMLSchema" xmlns:xs="http://www.w3.org/2001/XMLSchema" xmlns:p="http://schemas.microsoft.com/office/2006/metadata/properties" xmlns:ns3="64fee035-7486-4ec2-8190-9ead9a97def0" xmlns:ns4="fe19c872-0a0e-4f67-a149-c1577ad8d7ae" targetNamespace="http://schemas.microsoft.com/office/2006/metadata/properties" ma:root="true" ma:fieldsID="727a214712f83ae8eae7efc938d16a43" ns3:_="" ns4:_="">
    <xsd:import namespace="64fee035-7486-4ec2-8190-9ead9a97def0"/>
    <xsd:import namespace="fe19c872-0a0e-4f67-a149-c1577ad8d7ae"/>
    <xsd:element name="properties">
      <xsd:complexType>
        <xsd:sequence>
          <xsd:element name="documentManagement">
            <xsd:complexType>
              <xsd:all>
                <xsd:element ref="ns3:SharedWithDetails" minOccurs="0"/>
                <xsd:element ref="ns3:SharingHintHash" minOccurs="0"/>
                <xsd:element ref="ns3:SharedWithUsers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Location" minOccurs="0"/>
                <xsd:element ref="ns4:MediaLengthInSeconds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fee035-7486-4ec2-8190-9ead9a97def0" elementFormDefault="qualified">
    <xsd:import namespace="http://schemas.microsoft.com/office/2006/documentManagement/types"/>
    <xsd:import namespace="http://schemas.microsoft.com/office/infopath/2007/PartnerControls"/>
    <xsd:element name="SharedWithDetails" ma:index="8" nillable="true" ma:displayName="Ühiskasutusse andmise üksikasjad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9" nillable="true" ma:displayName="Vihjeräsi jagamine" ma:description="" ma:hidden="true" ma:internalName="SharingHintHash" ma:readOnly="true">
      <xsd:simpleType>
        <xsd:restriction base="dms:Text"/>
      </xsd:simpleType>
    </xsd:element>
    <xsd:element name="SharedWithUsers" ma:index="10" nillable="true" ma:displayName="Ühiskasutuses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19c872-0a0e-4f67-a149-c1577ad8d7a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utüüp"/>
        <xsd:element ref="dc:title" minOccurs="0" maxOccurs="1" ma:index="4" ma:displayName="Pealkiri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e19c872-0a0e-4f67-a149-c1577ad8d7a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5E94D7-50A9-45AB-8FAA-59FEE10938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4fee035-7486-4ec2-8190-9ead9a97def0"/>
    <ds:schemaRef ds:uri="fe19c872-0a0e-4f67-a149-c1577ad8d7a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E4E15E0-EA67-4D21-9552-C75C1EC5E56A}">
  <ds:schemaRefs>
    <ds:schemaRef ds:uri="fe19c872-0a0e-4f67-a149-c1577ad8d7ae"/>
    <ds:schemaRef ds:uri="http://schemas.microsoft.com/office/infopath/2007/PartnerControls"/>
    <ds:schemaRef ds:uri="http://purl.org/dc/dcmitype/"/>
    <ds:schemaRef ds:uri="http://www.w3.org/XML/1998/namespace"/>
    <ds:schemaRef ds:uri="http://purl.org/dc/elements/1.1/"/>
    <ds:schemaRef ds:uri="http://purl.org/dc/terms/"/>
    <ds:schemaRef ds:uri="64fee035-7486-4ec2-8190-9ead9a97def0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367EB70E-03E5-4D9C-B0F8-F9DE1C1F2D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5247</TotalTime>
  <Words>420</Words>
  <Application>Microsoft Office PowerPoint</Application>
  <PresentationFormat>Widescreen</PresentationFormat>
  <Paragraphs>57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Verdana</vt:lpstr>
      <vt:lpstr>Wingdings</vt:lpstr>
      <vt:lpstr>Office Theme</vt:lpstr>
      <vt:lpstr>Establishing Citizen Science Culture in Academic Libraries - Lessons Learned from LIBOCS project</vt:lpstr>
      <vt:lpstr>Overview of the project</vt:lpstr>
      <vt:lpstr>Necessity of the project </vt:lpstr>
      <vt:lpstr>Project outcomes</vt:lpstr>
      <vt:lpstr>Lessons learned</vt:lpstr>
      <vt:lpstr>Value of the project</vt:lpstr>
      <vt:lpstr>You can find us:</vt:lpstr>
      <vt:lpstr>Thank you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Lilian Mengel</dc:creator>
  <cp:lastModifiedBy>Liisi Lembinen</cp:lastModifiedBy>
  <cp:revision>33</cp:revision>
  <dcterms:created xsi:type="dcterms:W3CDTF">2022-03-01T12:41:24Z</dcterms:created>
  <dcterms:modified xsi:type="dcterms:W3CDTF">2024-09-23T06:38:10Z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0x010100C33BDCD21B24A3449D8B41ECB9042959</vt:lpwstr>
  </property>
</Properties>
</file>