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57" r:id="rId3"/>
    <p:sldId id="258" r:id="rId4"/>
    <p:sldId id="259" r:id="rId5"/>
    <p:sldId id="265" r:id="rId6"/>
    <p:sldId id="260" r:id="rId7"/>
    <p:sldId id="272" r:id="rId8"/>
    <p:sldId id="262" r:id="rId9"/>
    <p:sldId id="263" r:id="rId10"/>
    <p:sldId id="269" r:id="rId11"/>
    <p:sldId id="270" r:id="rId12"/>
    <p:sldId id="271" r:id="rId13"/>
    <p:sldId id="273" r:id="rId14"/>
    <p:sldId id="264" r:id="rId15"/>
    <p:sldId id="266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F21D7ECA-0CB6-40B9-9DF0-D3868C2FC2FC}" type="datetimeFigureOut">
              <a:rPr lang="ru-RU" smtClean="0"/>
              <a:pPr/>
              <a:t>04.10.2020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F436D3AE-BDAB-4229-90F8-C5E6529E8A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1D7ECA-0CB6-40B9-9DF0-D3868C2FC2FC}" type="datetimeFigureOut">
              <a:rPr lang="ru-RU" smtClean="0"/>
              <a:pPr/>
              <a:t>04.10.2020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36D3AE-BDAB-4229-90F8-C5E6529E8A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1D7ECA-0CB6-40B9-9DF0-D3868C2FC2FC}" type="datetimeFigureOut">
              <a:rPr lang="ru-RU" smtClean="0"/>
              <a:pPr/>
              <a:t>04.10.2020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36D3AE-BDAB-4229-90F8-C5E6529E8A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F21D7ECA-0CB6-40B9-9DF0-D3868C2FC2FC}" type="datetimeFigureOut">
              <a:rPr lang="ru-RU" smtClean="0"/>
              <a:pPr/>
              <a:t>04.10.2020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F436D3AE-BDAB-4229-90F8-C5E6529E8A3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F21D7ECA-0CB6-40B9-9DF0-D3868C2FC2FC}" type="datetimeFigureOut">
              <a:rPr lang="ru-RU" smtClean="0"/>
              <a:pPr/>
              <a:t>04.10.2020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F436D3AE-BDAB-4229-90F8-C5E6529E8A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1D7ECA-0CB6-40B9-9DF0-D3868C2FC2FC}" type="datetimeFigureOut">
              <a:rPr lang="ru-RU" smtClean="0"/>
              <a:pPr/>
              <a:t>04.10.2020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36D3AE-BDAB-4229-90F8-C5E6529E8A3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1D7ECA-0CB6-40B9-9DF0-D3868C2FC2FC}" type="datetimeFigureOut">
              <a:rPr lang="ru-RU" smtClean="0"/>
              <a:pPr/>
              <a:t>04.10.2020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36D3AE-BDAB-4229-90F8-C5E6529E8A3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F21D7ECA-0CB6-40B9-9DF0-D3868C2FC2FC}" type="datetimeFigureOut">
              <a:rPr lang="ru-RU" smtClean="0"/>
              <a:pPr/>
              <a:t>04.10.2020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F436D3AE-BDAB-4229-90F8-C5E6529E8A3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1D7ECA-0CB6-40B9-9DF0-D3868C2FC2FC}" type="datetimeFigureOut">
              <a:rPr lang="ru-RU" smtClean="0"/>
              <a:pPr/>
              <a:t>04.10.2020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36D3AE-BDAB-4229-90F8-C5E6529E8A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Объект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F21D7ECA-0CB6-40B9-9DF0-D3868C2FC2FC}" type="datetimeFigureOut">
              <a:rPr lang="ru-RU" smtClean="0"/>
              <a:pPr/>
              <a:t>04.10.2020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F436D3AE-BDAB-4229-90F8-C5E6529E8A3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F21D7ECA-0CB6-40B9-9DF0-D3868C2FC2FC}" type="datetimeFigureOut">
              <a:rPr lang="ru-RU" smtClean="0"/>
              <a:pPr/>
              <a:t>04.10.2020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F436D3AE-BDAB-4229-90F8-C5E6529E8A3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F21D7ECA-0CB6-40B9-9DF0-D3868C2FC2FC}" type="datetimeFigureOut">
              <a:rPr lang="ru-RU" smtClean="0"/>
              <a:pPr/>
              <a:t>04.10.2020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F436D3AE-BDAB-4229-90F8-C5E6529E8A3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86000" y="476672"/>
            <a:ext cx="6174432" cy="1224136"/>
          </a:xfrm>
        </p:spPr>
        <p:txBody>
          <a:bodyPr>
            <a:normAutofit/>
          </a:bodyPr>
          <a:lstStyle/>
          <a:p>
            <a:pPr algn="r"/>
            <a:r>
              <a:rPr lang="uk-UA" sz="2400" dirty="0" err="1" smtClean="0">
                <a:solidFill>
                  <a:schemeClr val="bg2">
                    <a:lumMod val="50000"/>
                  </a:schemeClr>
                </a:solidFill>
                <a:latin typeface="Georgia" panose="02040502050405020303" pitchFamily="18" charset="0"/>
              </a:rPr>
              <a:t>Макеєва</a:t>
            </a:r>
            <a:r>
              <a:rPr lang="uk-UA" sz="2400" dirty="0" smtClean="0">
                <a:solidFill>
                  <a:schemeClr val="bg2">
                    <a:lumMod val="50000"/>
                  </a:schemeClr>
                </a:solidFill>
                <a:latin typeface="Georgia" panose="02040502050405020303" pitchFamily="18" charset="0"/>
              </a:rPr>
              <a:t> Ірина</a:t>
            </a:r>
            <a:br>
              <a:rPr lang="uk-UA" sz="2400" dirty="0" smtClean="0">
                <a:solidFill>
                  <a:schemeClr val="bg2">
                    <a:lumMod val="50000"/>
                  </a:schemeClr>
                </a:solidFill>
                <a:latin typeface="Georgia" panose="02040502050405020303" pitchFamily="18" charset="0"/>
              </a:rPr>
            </a:br>
            <a:r>
              <a:rPr lang="uk-UA" sz="2400" dirty="0" smtClean="0">
                <a:solidFill>
                  <a:schemeClr val="bg2">
                    <a:lumMod val="50000"/>
                  </a:schemeClr>
                </a:solidFill>
                <a:latin typeface="Georgia" panose="02040502050405020303" pitchFamily="18" charset="0"/>
              </a:rPr>
              <a:t>Наукова бібліотека </a:t>
            </a:r>
            <a:br>
              <a:rPr lang="uk-UA" sz="2400" dirty="0" smtClean="0">
                <a:solidFill>
                  <a:schemeClr val="bg2">
                    <a:lumMod val="50000"/>
                  </a:schemeClr>
                </a:solidFill>
                <a:latin typeface="Georgia" panose="02040502050405020303" pitchFamily="18" charset="0"/>
              </a:rPr>
            </a:br>
            <a:r>
              <a:rPr lang="uk-UA" sz="2400" dirty="0" smtClean="0">
                <a:solidFill>
                  <a:schemeClr val="bg2">
                    <a:lumMod val="50000"/>
                  </a:schemeClr>
                </a:solidFill>
                <a:latin typeface="Georgia" panose="02040502050405020303" pitchFamily="18" charset="0"/>
              </a:rPr>
              <a:t>ДНУ імені О. Гончара</a:t>
            </a:r>
            <a:endParaRPr lang="ru-RU" sz="2400" dirty="0">
              <a:solidFill>
                <a:schemeClr val="bg2">
                  <a:lumMod val="50000"/>
                </a:schemeClr>
              </a:solidFill>
              <a:latin typeface="Georgia" panose="02040502050405020303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86000" y="1844824"/>
            <a:ext cx="6174432" cy="4392488"/>
          </a:xfrm>
        </p:spPr>
        <p:txBody>
          <a:bodyPr>
            <a:normAutofit fontScale="92500" lnSpcReduction="10000"/>
          </a:bodyPr>
          <a:lstStyle/>
          <a:p>
            <a:endParaRPr lang="uk-UA" dirty="0" smtClean="0">
              <a:solidFill>
                <a:schemeClr val="bg2">
                  <a:lumMod val="25000"/>
                </a:schemeClr>
              </a:solidFill>
            </a:endParaRPr>
          </a:p>
          <a:p>
            <a:pPr algn="ctr"/>
            <a:r>
              <a:rPr lang="uk-UA" sz="5800" dirty="0" smtClean="0">
                <a:solidFill>
                  <a:schemeClr val="bg2">
                    <a:lumMod val="25000"/>
                  </a:schemeClr>
                </a:solidFill>
                <a:latin typeface="Georgia" panose="02040502050405020303" pitchFamily="18" charset="0"/>
              </a:rPr>
              <a:t>Модель спеціаліста бібліотеки закладу вищої освіти</a:t>
            </a:r>
          </a:p>
          <a:p>
            <a:endParaRPr lang="uk-UA" sz="4800" dirty="0">
              <a:solidFill>
                <a:schemeClr val="bg2">
                  <a:lumMod val="25000"/>
                </a:schemeClr>
              </a:solidFill>
              <a:latin typeface="Georgia" panose="02040502050405020303" pitchFamily="18" charset="0"/>
            </a:endParaRPr>
          </a:p>
        </p:txBody>
      </p:sp>
      <p:pic>
        <p:nvPicPr>
          <p:cNvPr id="1026" name="Picture 2" descr="G:\Доклад\Screenshots\IMG_20191003_132526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9512" y="116632"/>
            <a:ext cx="2228774" cy="2218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97442699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85852" y="571480"/>
            <a:ext cx="6215105" cy="785818"/>
          </a:xfrm>
        </p:spPr>
        <p:txBody>
          <a:bodyPr>
            <a:normAutofit fontScale="90000"/>
          </a:bodyPr>
          <a:lstStyle/>
          <a:p>
            <a:pPr algn="ctr"/>
            <a:r>
              <a:rPr lang="uk-UA" b="1" dirty="0" smtClean="0">
                <a:solidFill>
                  <a:schemeClr val="accent1">
                    <a:lumMod val="75000"/>
                  </a:schemeClr>
                </a:solidFill>
                <a:latin typeface="Georgia" pitchFamily="18" charset="0"/>
              </a:rPr>
              <a:t>Специфіка </a:t>
            </a:r>
            <a:r>
              <a:rPr lang="uk-UA" b="1" dirty="0" smtClean="0">
                <a:solidFill>
                  <a:schemeClr val="accent1">
                    <a:lumMod val="75000"/>
                  </a:schemeClr>
                </a:solidFill>
                <a:latin typeface="Georgia" pitchFamily="18" charset="0"/>
              </a:rPr>
              <a:t/>
            </a:r>
            <a:br>
              <a:rPr lang="uk-UA" b="1" dirty="0" smtClean="0">
                <a:solidFill>
                  <a:schemeClr val="accent1">
                    <a:lumMod val="75000"/>
                  </a:schemeClr>
                </a:solidFill>
                <a:latin typeface="Georgia" pitchFamily="18" charset="0"/>
              </a:rPr>
            </a:br>
            <a:r>
              <a:rPr lang="uk-UA" b="1" dirty="0" smtClean="0">
                <a:solidFill>
                  <a:schemeClr val="accent1">
                    <a:lumMod val="75000"/>
                  </a:schemeClr>
                </a:solidFill>
                <a:latin typeface="Georgia" pitchFamily="18" charset="0"/>
              </a:rPr>
              <a:t>бібліотечної </a:t>
            </a:r>
            <a:r>
              <a:rPr lang="uk-UA" b="1" dirty="0" smtClean="0">
                <a:solidFill>
                  <a:schemeClr val="accent1">
                    <a:lumMod val="75000"/>
                  </a:schemeClr>
                </a:solidFill>
                <a:latin typeface="Georgia" pitchFamily="18" charset="0"/>
              </a:rPr>
              <a:t>діяльності</a:t>
            </a:r>
            <a:endParaRPr lang="uk-UA" b="1" dirty="0">
              <a:solidFill>
                <a:schemeClr val="accent1">
                  <a:lumMod val="75000"/>
                </a:schemeClr>
              </a:solidFill>
              <a:latin typeface="Georgi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571472" y="1714488"/>
            <a:ext cx="7467600" cy="4016496"/>
          </a:xfrm>
        </p:spPr>
        <p:txBody>
          <a:bodyPr>
            <a:noAutofit/>
          </a:bodyPr>
          <a:lstStyle/>
          <a:p>
            <a:pPr algn="just">
              <a:spcBef>
                <a:spcPts val="0"/>
              </a:spcBef>
            </a:pPr>
            <a:r>
              <a:rPr lang="uk-UA" sz="2800" dirty="0" smtClean="0">
                <a:solidFill>
                  <a:schemeClr val="bg2">
                    <a:lumMod val="25000"/>
                  </a:schemeClr>
                </a:solidFill>
                <a:latin typeface="Georgia" pitchFamily="18" charset="0"/>
              </a:rPr>
              <a:t>Специфіка бібліотечної діяльності </a:t>
            </a:r>
            <a:r>
              <a:rPr lang="uk-UA" sz="2800" dirty="0" smtClean="0">
                <a:solidFill>
                  <a:schemeClr val="bg2">
                    <a:lumMod val="25000"/>
                  </a:schemeClr>
                </a:solidFill>
                <a:latin typeface="Georgia" pitchFamily="18" charset="0"/>
              </a:rPr>
              <a:t>пов’язана </a:t>
            </a:r>
            <a:r>
              <a:rPr lang="ru-RU" sz="2800" dirty="0" smtClean="0">
                <a:solidFill>
                  <a:schemeClr val="bg2">
                    <a:lumMod val="25000"/>
                  </a:schemeClr>
                </a:solidFill>
                <a:latin typeface="Georgia" pitchFamily="18" charset="0"/>
              </a:rPr>
              <a:t>перш </a:t>
            </a:r>
            <a:r>
              <a:rPr lang="ru-RU" sz="2800" dirty="0" smtClean="0">
                <a:solidFill>
                  <a:schemeClr val="bg2">
                    <a:lumMod val="25000"/>
                  </a:schemeClr>
                </a:solidFill>
                <a:latin typeface="Georgia" pitchFamily="18" charset="0"/>
              </a:rPr>
              <a:t>за все </a:t>
            </a:r>
            <a:r>
              <a:rPr lang="ru-RU" sz="2800" dirty="0" err="1" smtClean="0">
                <a:solidFill>
                  <a:schemeClr val="bg2">
                    <a:lumMod val="25000"/>
                  </a:schemeClr>
                </a:solidFill>
                <a:latin typeface="Georgia" pitchFamily="18" charset="0"/>
              </a:rPr>
              <a:t>з</a:t>
            </a:r>
            <a:r>
              <a:rPr lang="ru-RU" sz="2800" dirty="0" smtClean="0">
                <a:solidFill>
                  <a:schemeClr val="bg2">
                    <a:lumMod val="25000"/>
                  </a:schemeClr>
                </a:solidFill>
                <a:latin typeface="Georgia" pitchFamily="18" charset="0"/>
              </a:rPr>
              <a:t> </a:t>
            </a:r>
            <a:r>
              <a:rPr lang="ru-RU" sz="2800" dirty="0" err="1" smtClean="0">
                <a:solidFill>
                  <a:schemeClr val="bg2">
                    <a:lumMod val="25000"/>
                  </a:schemeClr>
                </a:solidFill>
                <a:latin typeface="Georgia" pitchFamily="18" charset="0"/>
              </a:rPr>
              <a:t>особливостями</a:t>
            </a:r>
            <a:r>
              <a:rPr lang="ru-RU" sz="2800" dirty="0" smtClean="0">
                <a:solidFill>
                  <a:schemeClr val="bg2">
                    <a:lumMod val="25000"/>
                  </a:schemeClr>
                </a:solidFill>
                <a:latin typeface="Georgia" pitchFamily="18" charset="0"/>
              </a:rPr>
              <a:t> </a:t>
            </a:r>
            <a:r>
              <a:rPr lang="ru-RU" sz="2800" dirty="0" err="1" smtClean="0">
                <a:solidFill>
                  <a:schemeClr val="bg2">
                    <a:lumMod val="25000"/>
                  </a:schemeClr>
                </a:solidFill>
                <a:latin typeface="Georgia" pitchFamily="18" charset="0"/>
              </a:rPr>
              <a:t>її</a:t>
            </a:r>
            <a:r>
              <a:rPr lang="ru-RU" sz="2800" dirty="0" smtClean="0">
                <a:solidFill>
                  <a:schemeClr val="bg2">
                    <a:lumMod val="25000"/>
                  </a:schemeClr>
                </a:solidFill>
                <a:latin typeface="Georgia" pitchFamily="18" charset="0"/>
              </a:rPr>
              <a:t> </a:t>
            </a:r>
            <a:r>
              <a:rPr lang="ru-RU" sz="2800" dirty="0" err="1" smtClean="0">
                <a:solidFill>
                  <a:schemeClr val="bg2">
                    <a:lumMod val="25000"/>
                  </a:schemeClr>
                </a:solidFill>
                <a:latin typeface="Georgia" pitchFamily="18" charset="0"/>
              </a:rPr>
              <a:t>об’єкта</a:t>
            </a:r>
            <a:r>
              <a:rPr lang="ru-RU" sz="2800" dirty="0" smtClean="0">
                <a:solidFill>
                  <a:schemeClr val="bg2">
                    <a:lumMod val="25000"/>
                  </a:schemeClr>
                </a:solidFill>
                <a:latin typeface="Georgia" pitchFamily="18" charset="0"/>
              </a:rPr>
              <a:t> та </a:t>
            </a:r>
            <a:r>
              <a:rPr lang="ru-RU" sz="2800" dirty="0" err="1" smtClean="0">
                <a:solidFill>
                  <a:schemeClr val="bg2">
                    <a:lumMod val="25000"/>
                  </a:schemeClr>
                </a:solidFill>
                <a:latin typeface="Georgia" pitchFamily="18" charset="0"/>
              </a:rPr>
              <a:t>суб’єкта</a:t>
            </a:r>
            <a:r>
              <a:rPr lang="ru-RU" sz="2800" dirty="0" smtClean="0">
                <a:solidFill>
                  <a:schemeClr val="bg2">
                    <a:lumMod val="25000"/>
                  </a:schemeClr>
                </a:solidFill>
                <a:latin typeface="Georgia" pitchFamily="18" charset="0"/>
              </a:rPr>
              <a:t>.</a:t>
            </a:r>
          </a:p>
          <a:p>
            <a:pPr algn="just">
              <a:spcBef>
                <a:spcPts val="0"/>
              </a:spcBef>
              <a:buNone/>
            </a:pPr>
            <a:r>
              <a:rPr lang="uk-UA" sz="2800" dirty="0" smtClean="0">
                <a:solidFill>
                  <a:schemeClr val="bg2">
                    <a:lumMod val="25000"/>
                  </a:schemeClr>
                </a:solidFill>
                <a:latin typeface="Georgia" pitchFamily="18" charset="0"/>
              </a:rPr>
              <a:t>	Об’єкт</a:t>
            </a:r>
            <a:r>
              <a:rPr lang="uk-UA" sz="2800" dirty="0" smtClean="0">
                <a:solidFill>
                  <a:schemeClr val="bg2">
                    <a:lumMod val="25000"/>
                  </a:schemeClr>
                </a:solidFill>
                <a:latin typeface="Georgia" pitchFamily="18" charset="0"/>
              </a:rPr>
              <a:t>, суб’єкт і мета бібліотечної діяльності </a:t>
            </a:r>
            <a:r>
              <a:rPr lang="uk-UA" sz="2800" dirty="0" smtClean="0">
                <a:solidFill>
                  <a:schemeClr val="bg2">
                    <a:lumMod val="25000"/>
                  </a:schemeClr>
                </a:solidFill>
                <a:latin typeface="Georgia" pitchFamily="18" charset="0"/>
              </a:rPr>
              <a:t>– </a:t>
            </a:r>
            <a:r>
              <a:rPr lang="ru-RU" sz="2800" dirty="0" err="1" smtClean="0">
                <a:solidFill>
                  <a:schemeClr val="bg2">
                    <a:lumMod val="25000"/>
                  </a:schemeClr>
                </a:solidFill>
                <a:latin typeface="Georgia" pitchFamily="18" charset="0"/>
              </a:rPr>
              <a:t>явища</a:t>
            </a:r>
            <a:r>
              <a:rPr lang="ru-RU" sz="2800" dirty="0" smtClean="0">
                <a:solidFill>
                  <a:schemeClr val="bg2">
                    <a:lumMod val="25000"/>
                  </a:schemeClr>
                </a:solidFill>
                <a:latin typeface="Georgia" pitchFamily="18" charset="0"/>
              </a:rPr>
              <a:t> </a:t>
            </a:r>
            <a:r>
              <a:rPr lang="ru-RU" sz="2800" dirty="0" err="1" smtClean="0">
                <a:solidFill>
                  <a:schemeClr val="bg2">
                    <a:lumMod val="25000"/>
                  </a:schemeClr>
                </a:solidFill>
                <a:latin typeface="Georgia" pitchFamily="18" charset="0"/>
              </a:rPr>
              <a:t>історичні</a:t>
            </a:r>
            <a:r>
              <a:rPr lang="ru-RU" sz="2800" dirty="0" smtClean="0">
                <a:solidFill>
                  <a:schemeClr val="bg2">
                    <a:lumMod val="25000"/>
                  </a:schemeClr>
                </a:solidFill>
                <a:latin typeface="Georgia" pitchFamily="18" charset="0"/>
              </a:rPr>
              <a:t>: </a:t>
            </a:r>
            <a:r>
              <a:rPr lang="ru-RU" sz="2800" dirty="0" err="1" smtClean="0">
                <a:solidFill>
                  <a:schemeClr val="bg2">
                    <a:lumMod val="25000"/>
                  </a:schemeClr>
                </a:solidFill>
                <a:latin typeface="Georgia" pitchFamily="18" charset="0"/>
              </a:rPr>
              <a:t>виникають</a:t>
            </a:r>
            <a:r>
              <a:rPr lang="ru-RU" sz="2800" dirty="0" smtClean="0">
                <a:solidFill>
                  <a:schemeClr val="bg2">
                    <a:lumMod val="25000"/>
                  </a:schemeClr>
                </a:solidFill>
                <a:latin typeface="Georgia" pitchFamily="18" charset="0"/>
              </a:rPr>
              <a:t>, </a:t>
            </a:r>
            <a:r>
              <a:rPr lang="ru-RU" sz="2800" dirty="0" err="1" smtClean="0">
                <a:solidFill>
                  <a:schemeClr val="bg2">
                    <a:lumMod val="25000"/>
                  </a:schemeClr>
                </a:solidFill>
                <a:latin typeface="Georgia" pitchFamily="18" charset="0"/>
              </a:rPr>
              <a:t>формуються</a:t>
            </a:r>
            <a:r>
              <a:rPr lang="ru-RU" sz="2800" dirty="0" smtClean="0">
                <a:solidFill>
                  <a:schemeClr val="bg2">
                    <a:lumMod val="25000"/>
                  </a:schemeClr>
                </a:solidFill>
                <a:latin typeface="Georgia" pitchFamily="18" charset="0"/>
              </a:rPr>
              <a:t> </a:t>
            </a:r>
            <a:r>
              <a:rPr lang="ru-RU" sz="2800" dirty="0" err="1" smtClean="0">
                <a:solidFill>
                  <a:schemeClr val="bg2">
                    <a:lumMod val="25000"/>
                  </a:schemeClr>
                </a:solidFill>
                <a:latin typeface="Georgia" pitchFamily="18" charset="0"/>
              </a:rPr>
              <a:t>й</a:t>
            </a:r>
            <a:r>
              <a:rPr lang="ru-RU" sz="2800" dirty="0" smtClean="0">
                <a:solidFill>
                  <a:schemeClr val="bg2">
                    <a:lumMod val="25000"/>
                  </a:schemeClr>
                </a:solidFill>
                <a:latin typeface="Georgia" pitchFamily="18" charset="0"/>
              </a:rPr>
              <a:t> </a:t>
            </a:r>
            <a:r>
              <a:rPr lang="ru-RU" sz="2800" dirty="0" err="1" smtClean="0">
                <a:solidFill>
                  <a:schemeClr val="bg2">
                    <a:lumMod val="25000"/>
                  </a:schemeClr>
                </a:solidFill>
                <a:latin typeface="Georgia" pitchFamily="18" charset="0"/>
              </a:rPr>
              <a:t>визначаються</a:t>
            </a:r>
            <a:r>
              <a:rPr lang="ru-RU" sz="2800" dirty="0" smtClean="0">
                <a:solidFill>
                  <a:schemeClr val="bg2">
                    <a:lumMod val="25000"/>
                  </a:schemeClr>
                </a:solidFill>
                <a:latin typeface="Georgia" pitchFamily="18" charset="0"/>
              </a:rPr>
              <a:t> </a:t>
            </a:r>
            <a:r>
              <a:rPr lang="ru-RU" sz="2800" dirty="0" smtClean="0">
                <a:solidFill>
                  <a:schemeClr val="bg2">
                    <a:lumMod val="25000"/>
                  </a:schemeClr>
                </a:solidFill>
                <a:latin typeface="Georgia" pitchFamily="18" charset="0"/>
              </a:rPr>
              <a:t>як </a:t>
            </a:r>
            <a:r>
              <a:rPr lang="ru-RU" sz="2800" dirty="0" err="1" smtClean="0">
                <a:solidFill>
                  <a:schemeClr val="bg2">
                    <a:lumMod val="25000"/>
                  </a:schemeClr>
                </a:solidFill>
                <a:latin typeface="Georgia" pitchFamily="18" charset="0"/>
              </a:rPr>
              <a:t>відображення</a:t>
            </a:r>
            <a:r>
              <a:rPr lang="ru-RU" sz="2800" dirty="0" smtClean="0">
                <a:solidFill>
                  <a:schemeClr val="bg2">
                    <a:lumMod val="25000"/>
                  </a:schemeClr>
                </a:solidFill>
                <a:latin typeface="Georgia" pitchFamily="18" charset="0"/>
              </a:rPr>
              <a:t> </a:t>
            </a:r>
            <a:r>
              <a:rPr lang="ru-RU" sz="2800" dirty="0" err="1" smtClean="0">
                <a:solidFill>
                  <a:schemeClr val="bg2">
                    <a:lumMod val="25000"/>
                  </a:schemeClr>
                </a:solidFill>
                <a:latin typeface="Georgia" pitchFamily="18" charset="0"/>
              </a:rPr>
              <a:t>етапу</a:t>
            </a:r>
            <a:r>
              <a:rPr lang="ru-RU" sz="2800" dirty="0" smtClean="0">
                <a:solidFill>
                  <a:schemeClr val="bg2">
                    <a:lumMod val="25000"/>
                  </a:schemeClr>
                </a:solidFill>
                <a:latin typeface="Georgia" pitchFamily="18" charset="0"/>
              </a:rPr>
              <a:t> </a:t>
            </a:r>
            <a:r>
              <a:rPr lang="ru-RU" sz="2800" dirty="0" err="1" smtClean="0">
                <a:solidFill>
                  <a:schemeClr val="bg2">
                    <a:lumMod val="25000"/>
                  </a:schemeClr>
                </a:solidFill>
                <a:latin typeface="Georgia" pitchFamily="18" charset="0"/>
              </a:rPr>
              <a:t>соціального</a:t>
            </a:r>
            <a:r>
              <a:rPr lang="ru-RU" sz="2800" dirty="0" smtClean="0">
                <a:solidFill>
                  <a:schemeClr val="bg2">
                    <a:lumMod val="25000"/>
                  </a:schemeClr>
                </a:solidFill>
                <a:latin typeface="Georgia" pitchFamily="18" charset="0"/>
              </a:rPr>
              <a:t> роз</a:t>
            </a:r>
            <a:r>
              <a:rPr lang="uk-UA" sz="2800" dirty="0" smtClean="0">
                <a:solidFill>
                  <a:schemeClr val="bg2">
                    <a:lumMod val="25000"/>
                  </a:schemeClr>
                </a:solidFill>
                <a:latin typeface="Georgia" pitchFamily="18" charset="0"/>
              </a:rPr>
              <a:t>витку </a:t>
            </a:r>
            <a:r>
              <a:rPr lang="uk-UA" sz="2800" dirty="0" smtClean="0">
                <a:solidFill>
                  <a:schemeClr val="bg2">
                    <a:lumMod val="25000"/>
                  </a:schemeClr>
                </a:solidFill>
                <a:latin typeface="Georgia" pitchFamily="18" charset="0"/>
              </a:rPr>
              <a:t>суспільства в цілому.</a:t>
            </a:r>
            <a:endParaRPr lang="uk-UA" sz="2800" dirty="0">
              <a:solidFill>
                <a:schemeClr val="bg2">
                  <a:lumMod val="25000"/>
                </a:schemeClr>
              </a:solidFill>
              <a:latin typeface="Georgia" pitchFamily="18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57290" y="785794"/>
            <a:ext cx="6286544" cy="857256"/>
          </a:xfrm>
        </p:spPr>
        <p:txBody>
          <a:bodyPr>
            <a:noAutofit/>
          </a:bodyPr>
          <a:lstStyle/>
          <a:p>
            <a:pPr algn="ctr"/>
            <a:r>
              <a:rPr lang="uk-UA" sz="2800" b="1" dirty="0" smtClean="0">
                <a:solidFill>
                  <a:schemeClr val="accent1">
                    <a:lumMod val="75000"/>
                  </a:schemeClr>
                </a:solidFill>
                <a:latin typeface="Georgia" pitchFamily="18" charset="0"/>
              </a:rPr>
              <a:t>Мета </a:t>
            </a:r>
            <a:r>
              <a:rPr lang="uk-UA" sz="2800" b="1" dirty="0" smtClean="0">
                <a:solidFill>
                  <a:schemeClr val="accent1">
                    <a:lumMod val="75000"/>
                  </a:schemeClr>
                </a:solidFill>
                <a:latin typeface="Georgia" pitchFamily="18" charset="0"/>
              </a:rPr>
              <a:t>професійної діяльності спеціаліста</a:t>
            </a:r>
            <a:endParaRPr lang="uk-UA" sz="2800" b="1" dirty="0">
              <a:solidFill>
                <a:schemeClr val="accent1">
                  <a:lumMod val="75000"/>
                </a:schemeClr>
              </a:solidFill>
              <a:latin typeface="Georgi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2071678"/>
            <a:ext cx="7758138" cy="4402274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uk-UA" sz="2800" dirty="0" smtClean="0">
                <a:solidFill>
                  <a:schemeClr val="bg2">
                    <a:lumMod val="25000"/>
                  </a:schemeClr>
                </a:solidFill>
                <a:latin typeface="Georgia" pitchFamily="18" charset="0"/>
              </a:rPr>
              <a:t>	</a:t>
            </a:r>
            <a:r>
              <a:rPr lang="uk-UA" sz="2800" dirty="0" smtClean="0">
                <a:solidFill>
                  <a:schemeClr val="bg2">
                    <a:lumMod val="25000"/>
                  </a:schemeClr>
                </a:solidFill>
                <a:latin typeface="Georgia" pitchFamily="18" charset="0"/>
              </a:rPr>
              <a:t>Метою </a:t>
            </a:r>
            <a:r>
              <a:rPr lang="uk-UA" sz="2800" dirty="0" smtClean="0">
                <a:solidFill>
                  <a:schemeClr val="bg2">
                    <a:lumMod val="25000"/>
                  </a:schemeClr>
                </a:solidFill>
                <a:latin typeface="Georgia" pitchFamily="18" charset="0"/>
              </a:rPr>
              <a:t>професійної діяльності спеціаліста </a:t>
            </a:r>
            <a:r>
              <a:rPr lang="uk-UA" sz="2800" dirty="0" err="1" smtClean="0">
                <a:solidFill>
                  <a:schemeClr val="bg2">
                    <a:lumMod val="25000"/>
                  </a:schemeClr>
                </a:solidFill>
                <a:latin typeface="Georgia" pitchFamily="18" charset="0"/>
              </a:rPr>
              <a:t>біблі</a:t>
            </a:r>
            <a:r>
              <a:rPr lang="ru-RU" sz="2800" dirty="0" smtClean="0">
                <a:solidFill>
                  <a:schemeClr val="bg2">
                    <a:lumMod val="25000"/>
                  </a:schemeClr>
                </a:solidFill>
                <a:latin typeface="Georgia" pitchFamily="18" charset="0"/>
              </a:rPr>
              <a:t>отеки ЗВО </a:t>
            </a:r>
            <a:r>
              <a:rPr lang="ru-RU" sz="2800" dirty="0" err="1" smtClean="0">
                <a:solidFill>
                  <a:schemeClr val="bg2">
                    <a:lumMod val="25000"/>
                  </a:schemeClr>
                </a:solidFill>
                <a:latin typeface="Georgia" pitchFamily="18" charset="0"/>
              </a:rPr>
              <a:t>є</a:t>
            </a:r>
            <a:r>
              <a:rPr lang="ru-RU" sz="2800" dirty="0" smtClean="0">
                <a:solidFill>
                  <a:schemeClr val="bg2">
                    <a:lumMod val="25000"/>
                  </a:schemeClr>
                </a:solidFill>
                <a:latin typeface="Georgia" pitchFamily="18" charset="0"/>
              </a:rPr>
              <a:t> </a:t>
            </a:r>
            <a:r>
              <a:rPr lang="ru-RU" sz="2800" dirty="0" err="1" smtClean="0">
                <a:solidFill>
                  <a:schemeClr val="bg2">
                    <a:lumMod val="25000"/>
                  </a:schemeClr>
                </a:solidFill>
                <a:latin typeface="Georgia" pitchFamily="18" charset="0"/>
              </a:rPr>
              <a:t>створення</a:t>
            </a:r>
            <a:r>
              <a:rPr lang="ru-RU" sz="2800" dirty="0" smtClean="0">
                <a:solidFill>
                  <a:schemeClr val="bg2">
                    <a:lumMod val="25000"/>
                  </a:schemeClr>
                </a:solidFill>
                <a:latin typeface="Georgia" pitchFamily="18" charset="0"/>
              </a:rPr>
              <a:t> умов </a:t>
            </a:r>
            <a:r>
              <a:rPr lang="ru-RU" sz="2800" dirty="0" err="1" smtClean="0">
                <a:solidFill>
                  <a:schemeClr val="bg2">
                    <a:lumMod val="25000"/>
                  </a:schemeClr>
                </a:solidFill>
                <a:latin typeface="Georgia" pitchFamily="18" charset="0"/>
              </a:rPr>
              <a:t>всебічного</a:t>
            </a:r>
            <a:r>
              <a:rPr lang="ru-RU" sz="2800" dirty="0" smtClean="0">
                <a:solidFill>
                  <a:schemeClr val="bg2">
                    <a:lumMod val="25000"/>
                  </a:schemeClr>
                </a:solidFill>
                <a:latin typeface="Georgia" pitchFamily="18" charset="0"/>
              </a:rPr>
              <a:t> </a:t>
            </a:r>
            <a:r>
              <a:rPr lang="ru-RU" sz="2800" dirty="0" err="1" smtClean="0">
                <a:solidFill>
                  <a:schemeClr val="bg2">
                    <a:lumMod val="25000"/>
                  </a:schemeClr>
                </a:solidFill>
                <a:latin typeface="Georgia" pitchFamily="18" charset="0"/>
              </a:rPr>
              <a:t>розвитку</a:t>
            </a:r>
            <a:r>
              <a:rPr lang="ru-RU" sz="2800" dirty="0" smtClean="0">
                <a:solidFill>
                  <a:schemeClr val="bg2">
                    <a:lumMod val="25000"/>
                  </a:schemeClr>
                </a:solidFill>
                <a:latin typeface="Georgia" pitchFamily="18" charset="0"/>
              </a:rPr>
              <a:t> </a:t>
            </a:r>
            <a:r>
              <a:rPr lang="uk-UA" sz="2800" dirty="0" smtClean="0">
                <a:solidFill>
                  <a:schemeClr val="bg2">
                    <a:lumMod val="25000"/>
                  </a:schemeClr>
                </a:solidFill>
                <a:latin typeface="Georgia" pitchFamily="18" charset="0"/>
              </a:rPr>
              <a:t>майбутніх </a:t>
            </a:r>
            <a:r>
              <a:rPr lang="uk-UA" sz="2800" dirty="0" smtClean="0">
                <a:solidFill>
                  <a:schemeClr val="bg2">
                    <a:lumMod val="25000"/>
                  </a:schemeClr>
                </a:solidFill>
                <a:latin typeface="Georgia" pitchFamily="18" charset="0"/>
              </a:rPr>
              <a:t>спеціалістів, забезпечення </a:t>
            </a:r>
            <a:r>
              <a:rPr lang="uk-UA" sz="2800" dirty="0" smtClean="0">
                <a:solidFill>
                  <a:schemeClr val="bg2">
                    <a:lumMod val="25000"/>
                  </a:schemeClr>
                </a:solidFill>
                <a:latin typeface="Georgia" pitchFamily="18" charset="0"/>
              </a:rPr>
              <a:t>успішного оволодіння </a:t>
            </a:r>
            <a:r>
              <a:rPr lang="uk-UA" sz="2800" dirty="0" smtClean="0">
                <a:solidFill>
                  <a:schemeClr val="bg2">
                    <a:lumMod val="25000"/>
                  </a:schemeClr>
                </a:solidFill>
                <a:latin typeface="Georgia" pitchFamily="18" charset="0"/>
              </a:rPr>
              <a:t>студентами знанням </a:t>
            </a:r>
            <a:r>
              <a:rPr lang="uk-UA" sz="2800" dirty="0" err="1" smtClean="0">
                <a:solidFill>
                  <a:schemeClr val="bg2">
                    <a:lumMod val="25000"/>
                  </a:schemeClr>
                </a:solidFill>
                <a:latin typeface="Georgia" pitchFamily="18" charset="0"/>
              </a:rPr>
              <a:t>загальнонауко</a:t>
            </a:r>
            <a:r>
              <a:rPr lang="ru-RU" sz="2800" dirty="0" err="1" smtClean="0">
                <a:solidFill>
                  <a:schemeClr val="bg2">
                    <a:lumMod val="25000"/>
                  </a:schemeClr>
                </a:solidFill>
                <a:latin typeface="Georgia" pitchFamily="18" charset="0"/>
              </a:rPr>
              <a:t>вих</a:t>
            </a:r>
            <a:r>
              <a:rPr lang="ru-RU" sz="2800" dirty="0" smtClean="0">
                <a:solidFill>
                  <a:schemeClr val="bg2">
                    <a:lumMod val="25000"/>
                  </a:schemeClr>
                </a:solidFill>
                <a:latin typeface="Georgia" pitchFamily="18" charset="0"/>
              </a:rPr>
              <a:t>, </a:t>
            </a:r>
            <a:r>
              <a:rPr lang="ru-RU" sz="2800" dirty="0" err="1" smtClean="0">
                <a:solidFill>
                  <a:schemeClr val="bg2">
                    <a:lumMod val="25000"/>
                  </a:schemeClr>
                </a:solidFill>
                <a:latin typeface="Georgia" pitchFamily="18" charset="0"/>
              </a:rPr>
              <a:t>спеціальних</a:t>
            </a:r>
            <a:r>
              <a:rPr lang="ru-RU" sz="2800" dirty="0" smtClean="0">
                <a:solidFill>
                  <a:schemeClr val="bg2">
                    <a:lumMod val="25000"/>
                  </a:schemeClr>
                </a:solidFill>
                <a:latin typeface="Georgia" pitchFamily="18" charset="0"/>
              </a:rPr>
              <a:t> та </a:t>
            </a:r>
            <a:r>
              <a:rPr lang="ru-RU" sz="2800" dirty="0" err="1" smtClean="0">
                <a:solidFill>
                  <a:schemeClr val="bg2">
                    <a:lumMod val="25000"/>
                  </a:schemeClr>
                </a:solidFill>
                <a:latin typeface="Georgia" pitchFamily="18" charset="0"/>
              </a:rPr>
              <a:t>суспільних</a:t>
            </a:r>
            <a:r>
              <a:rPr lang="ru-RU" sz="2800" dirty="0" smtClean="0">
                <a:solidFill>
                  <a:schemeClr val="bg2">
                    <a:lumMod val="25000"/>
                  </a:schemeClr>
                </a:solidFill>
                <a:latin typeface="Georgia" pitchFamily="18" charset="0"/>
              </a:rPr>
              <a:t> наук </a:t>
            </a:r>
            <a:r>
              <a:rPr lang="ru-RU" sz="2800" dirty="0" err="1" smtClean="0">
                <a:solidFill>
                  <a:schemeClr val="bg2">
                    <a:lumMod val="25000"/>
                  </a:schemeClr>
                </a:solidFill>
                <a:latin typeface="Georgia" pitchFamily="18" charset="0"/>
              </a:rPr>
              <a:t>й</a:t>
            </a:r>
            <a:r>
              <a:rPr lang="ru-RU" sz="2800" dirty="0" smtClean="0">
                <a:solidFill>
                  <a:schemeClr val="bg2">
                    <a:lumMod val="25000"/>
                  </a:schemeClr>
                </a:solidFill>
                <a:latin typeface="Georgia" pitchFamily="18" charset="0"/>
              </a:rPr>
              <a:t> </a:t>
            </a:r>
            <a:r>
              <a:rPr lang="ru-RU" sz="2800" dirty="0" err="1" smtClean="0">
                <a:solidFill>
                  <a:schemeClr val="bg2">
                    <a:lumMod val="25000"/>
                  </a:schemeClr>
                </a:solidFill>
                <a:latin typeface="Georgia" pitchFamily="18" charset="0"/>
              </a:rPr>
              <a:t>формування</a:t>
            </a:r>
            <a:r>
              <a:rPr lang="ru-RU" sz="2800" dirty="0" smtClean="0">
                <a:solidFill>
                  <a:schemeClr val="bg2">
                    <a:lumMod val="25000"/>
                  </a:schemeClr>
                </a:solidFill>
                <a:latin typeface="Georgia" pitchFamily="18" charset="0"/>
              </a:rPr>
              <a:t> на </a:t>
            </a:r>
            <a:r>
              <a:rPr lang="ru-RU" sz="2800" dirty="0" err="1" smtClean="0">
                <a:solidFill>
                  <a:schemeClr val="bg2">
                    <a:lumMod val="25000"/>
                  </a:schemeClr>
                </a:solidFill>
                <a:latin typeface="Georgia" pitchFamily="18" charset="0"/>
              </a:rPr>
              <a:t>цій</a:t>
            </a:r>
            <a:r>
              <a:rPr lang="ru-RU" sz="2800" dirty="0" smtClean="0">
                <a:solidFill>
                  <a:schemeClr val="bg2">
                    <a:lumMod val="25000"/>
                  </a:schemeClr>
                </a:solidFill>
                <a:latin typeface="Georgia" pitchFamily="18" charset="0"/>
              </a:rPr>
              <a:t> </a:t>
            </a:r>
            <a:r>
              <a:rPr lang="ru-RU" sz="2800" dirty="0" err="1" smtClean="0">
                <a:solidFill>
                  <a:schemeClr val="bg2">
                    <a:lumMod val="25000"/>
                  </a:schemeClr>
                </a:solidFill>
                <a:latin typeface="Georgia" pitchFamily="18" charset="0"/>
              </a:rPr>
              <a:t>основі</a:t>
            </a:r>
            <a:r>
              <a:rPr lang="ru-RU" sz="2800" dirty="0" smtClean="0">
                <a:solidFill>
                  <a:schemeClr val="bg2">
                    <a:lumMod val="25000"/>
                  </a:schemeClr>
                </a:solidFill>
                <a:latin typeface="Georgia" pitchFamily="18" charset="0"/>
              </a:rPr>
              <a:t> </a:t>
            </a:r>
            <a:r>
              <a:rPr lang="ru-RU" sz="2800" dirty="0" err="1" smtClean="0">
                <a:solidFill>
                  <a:schemeClr val="bg2">
                    <a:lumMod val="25000"/>
                  </a:schemeClr>
                </a:solidFill>
                <a:latin typeface="Georgia" pitchFamily="18" charset="0"/>
              </a:rPr>
              <a:t>цілісного</a:t>
            </a:r>
            <a:r>
              <a:rPr lang="ru-RU" sz="2800" dirty="0" smtClean="0">
                <a:solidFill>
                  <a:schemeClr val="bg2">
                    <a:lumMod val="25000"/>
                  </a:schemeClr>
                </a:solidFill>
                <a:latin typeface="Georgia" pitchFamily="18" charset="0"/>
              </a:rPr>
              <a:t> </a:t>
            </a:r>
            <a:r>
              <a:rPr lang="ru-RU" sz="2800" dirty="0" err="1" smtClean="0">
                <a:solidFill>
                  <a:schemeClr val="bg2">
                    <a:lumMod val="25000"/>
                  </a:schemeClr>
                </a:solidFill>
                <a:latin typeface="Georgia" pitchFamily="18" charset="0"/>
              </a:rPr>
              <a:t>наукового</a:t>
            </a:r>
            <a:r>
              <a:rPr lang="ru-RU" sz="2800" dirty="0" smtClean="0">
                <a:solidFill>
                  <a:schemeClr val="bg2">
                    <a:lumMod val="25000"/>
                  </a:schemeClr>
                </a:solidFill>
                <a:latin typeface="Georgia" pitchFamily="18" charset="0"/>
              </a:rPr>
              <a:t> </a:t>
            </a:r>
            <a:r>
              <a:rPr lang="ru-RU" sz="2800" dirty="0" err="1" smtClean="0">
                <a:solidFill>
                  <a:schemeClr val="bg2">
                    <a:lumMod val="25000"/>
                  </a:schemeClr>
                </a:solidFill>
                <a:latin typeface="Georgia" pitchFamily="18" charset="0"/>
              </a:rPr>
              <a:t>світогляду</a:t>
            </a:r>
            <a:r>
              <a:rPr lang="ru-RU" sz="2800" dirty="0" smtClean="0">
                <a:solidFill>
                  <a:schemeClr val="bg2">
                    <a:lumMod val="25000"/>
                  </a:schemeClr>
                </a:solidFill>
                <a:latin typeface="Georgia" pitchFamily="18" charset="0"/>
              </a:rPr>
              <a:t>.</a:t>
            </a:r>
            <a:endParaRPr lang="uk-UA" sz="2800" dirty="0">
              <a:solidFill>
                <a:schemeClr val="bg2">
                  <a:lumMod val="25000"/>
                </a:schemeClr>
              </a:solidFill>
              <a:latin typeface="Georgia" pitchFamily="18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uk-UA" sz="2800" b="1" dirty="0" smtClean="0">
                <a:solidFill>
                  <a:schemeClr val="accent1">
                    <a:lumMod val="75000"/>
                  </a:schemeClr>
                </a:solidFill>
                <a:latin typeface="Georgia" pitchFamily="18" charset="0"/>
              </a:rPr>
              <a:t>Засоби </a:t>
            </a:r>
            <a:r>
              <a:rPr lang="uk-UA" sz="2800" b="1" dirty="0" smtClean="0">
                <a:solidFill>
                  <a:schemeClr val="accent1">
                    <a:lumMod val="75000"/>
                  </a:schemeClr>
                </a:solidFill>
                <a:latin typeface="Georgia" pitchFamily="18" charset="0"/>
              </a:rPr>
              <a:t>професійної діяльності </a:t>
            </a:r>
            <a:r>
              <a:rPr lang="uk-UA" sz="2800" b="1" dirty="0" smtClean="0">
                <a:solidFill>
                  <a:schemeClr val="accent1">
                    <a:lumMod val="75000"/>
                  </a:schemeClr>
                </a:solidFill>
                <a:latin typeface="Georgia" pitchFamily="18" charset="0"/>
              </a:rPr>
              <a:t>спеціаліста бібліотеки ЗВО</a:t>
            </a:r>
            <a:endParaRPr lang="uk-UA" sz="2800" b="1" dirty="0">
              <a:solidFill>
                <a:schemeClr val="accent1">
                  <a:lumMod val="75000"/>
                </a:schemeClr>
              </a:solidFill>
              <a:latin typeface="Georgi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sz="2800" dirty="0" err="1" smtClean="0">
                <a:solidFill>
                  <a:schemeClr val="bg2">
                    <a:lumMod val="25000"/>
                  </a:schemeClr>
                </a:solidFill>
                <a:latin typeface="Georgia" pitchFamily="18" charset="0"/>
              </a:rPr>
              <a:t>професійні</a:t>
            </a:r>
            <a:r>
              <a:rPr lang="ru-RU" sz="2800" dirty="0" smtClean="0">
                <a:solidFill>
                  <a:schemeClr val="bg2">
                    <a:lumMod val="25000"/>
                  </a:schemeClr>
                </a:solidFill>
                <a:latin typeface="Georgia" pitchFamily="18" charset="0"/>
              </a:rPr>
              <a:t> </a:t>
            </a:r>
            <a:r>
              <a:rPr lang="ru-RU" sz="2800" dirty="0" err="1" smtClean="0">
                <a:solidFill>
                  <a:schemeClr val="bg2">
                    <a:lumMod val="25000"/>
                  </a:schemeClr>
                </a:solidFill>
                <a:latin typeface="Georgia" pitchFamily="18" charset="0"/>
              </a:rPr>
              <a:t>знання</a:t>
            </a:r>
            <a:r>
              <a:rPr lang="ru-RU" sz="2800" dirty="0" smtClean="0">
                <a:solidFill>
                  <a:schemeClr val="bg2">
                    <a:lumMod val="25000"/>
                  </a:schemeClr>
                </a:solidFill>
                <a:latin typeface="Georgia" pitchFamily="18" charset="0"/>
              </a:rPr>
              <a:t>, за </a:t>
            </a:r>
            <a:r>
              <a:rPr lang="ru-RU" sz="2800" dirty="0" err="1" smtClean="0">
                <a:solidFill>
                  <a:schemeClr val="bg2">
                    <a:lumMod val="25000"/>
                  </a:schemeClr>
                </a:solidFill>
                <a:latin typeface="Georgia" pitchFamily="18" charset="0"/>
              </a:rPr>
              <a:t>допомогою</a:t>
            </a:r>
            <a:r>
              <a:rPr lang="ru-RU" sz="2800" dirty="0" smtClean="0">
                <a:solidFill>
                  <a:schemeClr val="bg2">
                    <a:lumMod val="25000"/>
                  </a:schemeClr>
                </a:solidFill>
                <a:latin typeface="Georgia" pitchFamily="18" charset="0"/>
              </a:rPr>
              <a:t> </a:t>
            </a:r>
            <a:r>
              <a:rPr lang="ru-RU" sz="2800" dirty="0" err="1" smtClean="0">
                <a:solidFill>
                  <a:schemeClr val="bg2">
                    <a:lumMod val="25000"/>
                  </a:schemeClr>
                </a:solidFill>
                <a:latin typeface="Georgia" pitchFamily="18" charset="0"/>
              </a:rPr>
              <a:t>й</a:t>
            </a:r>
            <a:r>
              <a:rPr lang="ru-RU" sz="2800" dirty="0" smtClean="0">
                <a:solidFill>
                  <a:schemeClr val="bg2">
                    <a:lumMod val="25000"/>
                  </a:schemeClr>
                </a:solidFill>
                <a:latin typeface="Georgia" pitchFamily="18" charset="0"/>
              </a:rPr>
              <a:t> на </a:t>
            </a:r>
            <a:r>
              <a:rPr lang="ru-RU" sz="2800" dirty="0" err="1" smtClean="0">
                <a:solidFill>
                  <a:schemeClr val="bg2">
                    <a:lumMod val="25000"/>
                  </a:schemeClr>
                </a:solidFill>
                <a:latin typeface="Georgia" pitchFamily="18" charset="0"/>
              </a:rPr>
              <a:t>основі</a:t>
            </a:r>
            <a:r>
              <a:rPr lang="ru-RU" sz="2800" dirty="0" smtClean="0">
                <a:solidFill>
                  <a:schemeClr val="bg2">
                    <a:lumMod val="25000"/>
                  </a:schemeClr>
                </a:solidFill>
                <a:latin typeface="Georgia" pitchFamily="18" charset="0"/>
              </a:rPr>
              <a:t> </a:t>
            </a:r>
            <a:r>
              <a:rPr lang="uk-UA" sz="2800" dirty="0" smtClean="0">
                <a:solidFill>
                  <a:schemeClr val="bg2">
                    <a:lumMod val="25000"/>
                  </a:schemeClr>
                </a:solidFill>
                <a:latin typeface="Georgia" pitchFamily="18" charset="0"/>
              </a:rPr>
              <a:t>яких </a:t>
            </a:r>
            <a:r>
              <a:rPr lang="uk-UA" sz="2800" dirty="0" smtClean="0">
                <a:solidFill>
                  <a:schemeClr val="bg2">
                    <a:lumMod val="25000"/>
                  </a:schemeClr>
                </a:solidFill>
                <a:latin typeface="Georgia" pitchFamily="18" charset="0"/>
              </a:rPr>
              <a:t>здійснюється </a:t>
            </a:r>
            <a:r>
              <a:rPr lang="uk-UA" sz="2800" dirty="0" smtClean="0">
                <a:solidFill>
                  <a:schemeClr val="bg2">
                    <a:lumMod val="25000"/>
                  </a:schemeClr>
                </a:solidFill>
                <a:latin typeface="Georgia" pitchFamily="18" charset="0"/>
              </a:rPr>
              <a:t>інформаційно-бібліографічне </a:t>
            </a:r>
            <a:r>
              <a:rPr lang="uk-UA" sz="2800" dirty="0" smtClean="0">
                <a:solidFill>
                  <a:schemeClr val="bg2">
                    <a:lumMod val="25000"/>
                  </a:schemeClr>
                </a:solidFill>
                <a:latin typeface="Georgia" pitchFamily="18" charset="0"/>
              </a:rPr>
              <a:t>обслуговування користувачів;</a:t>
            </a:r>
          </a:p>
          <a:p>
            <a:r>
              <a:rPr lang="ru-RU" sz="2800" dirty="0" err="1" smtClean="0">
                <a:solidFill>
                  <a:schemeClr val="bg2">
                    <a:lumMod val="25000"/>
                  </a:schemeClr>
                </a:solidFill>
                <a:latin typeface="Georgia" pitchFamily="18" charset="0"/>
              </a:rPr>
              <a:t>документи</a:t>
            </a:r>
            <a:r>
              <a:rPr lang="ru-RU" sz="2800" dirty="0" smtClean="0">
                <a:solidFill>
                  <a:schemeClr val="bg2">
                    <a:lumMod val="25000"/>
                  </a:schemeClr>
                </a:solidFill>
                <a:latin typeface="Georgia" pitchFamily="18" charset="0"/>
              </a:rPr>
              <a:t>, </a:t>
            </a:r>
            <a:r>
              <a:rPr lang="ru-RU" sz="2800" dirty="0" err="1" smtClean="0">
                <a:solidFill>
                  <a:schemeClr val="bg2">
                    <a:lumMod val="25000"/>
                  </a:schemeClr>
                </a:solidFill>
                <a:latin typeface="Georgia" pitchFamily="18" charset="0"/>
              </a:rPr>
              <a:t>що</a:t>
            </a:r>
            <a:r>
              <a:rPr lang="ru-RU" sz="2800" dirty="0" smtClean="0">
                <a:solidFill>
                  <a:schemeClr val="bg2">
                    <a:lumMod val="25000"/>
                  </a:schemeClr>
                </a:solidFill>
                <a:latin typeface="Georgia" pitchFamily="18" charset="0"/>
              </a:rPr>
              <a:t> </a:t>
            </a:r>
            <a:r>
              <a:rPr lang="ru-RU" sz="2800" dirty="0" err="1" smtClean="0">
                <a:solidFill>
                  <a:schemeClr val="bg2">
                    <a:lumMod val="25000"/>
                  </a:schemeClr>
                </a:solidFill>
                <a:latin typeface="Georgia" pitchFamily="18" charset="0"/>
              </a:rPr>
              <a:t>є</a:t>
            </a:r>
            <a:r>
              <a:rPr lang="ru-RU" sz="2800" dirty="0" smtClean="0">
                <a:solidFill>
                  <a:schemeClr val="bg2">
                    <a:lumMod val="25000"/>
                  </a:schemeClr>
                </a:solidFill>
                <a:latin typeface="Georgia" pitchFamily="18" charset="0"/>
              </a:rPr>
              <a:t> </a:t>
            </a:r>
            <a:r>
              <a:rPr lang="ru-RU" sz="2800" dirty="0" err="1" smtClean="0">
                <a:solidFill>
                  <a:schemeClr val="bg2">
                    <a:lumMod val="25000"/>
                  </a:schemeClr>
                </a:solidFill>
                <a:latin typeface="Georgia" pitchFamily="18" charset="0"/>
              </a:rPr>
              <a:t>носіями</a:t>
            </a:r>
            <a:r>
              <a:rPr lang="ru-RU" sz="2800" dirty="0" smtClean="0">
                <a:solidFill>
                  <a:schemeClr val="bg2">
                    <a:lumMod val="25000"/>
                  </a:schemeClr>
                </a:solidFill>
                <a:latin typeface="Georgia" pitchFamily="18" charset="0"/>
              </a:rPr>
              <a:t> </a:t>
            </a:r>
            <a:r>
              <a:rPr lang="ru-RU" sz="2800" dirty="0" err="1" smtClean="0">
                <a:solidFill>
                  <a:schemeClr val="bg2">
                    <a:lumMod val="25000"/>
                  </a:schemeClr>
                </a:solidFill>
                <a:latin typeface="Georgia" pitchFamily="18" charset="0"/>
              </a:rPr>
              <a:t>знання</a:t>
            </a:r>
            <a:r>
              <a:rPr lang="ru-RU" sz="2800" dirty="0" smtClean="0">
                <a:solidFill>
                  <a:schemeClr val="bg2">
                    <a:lumMod val="25000"/>
                  </a:schemeClr>
                </a:solidFill>
                <a:latin typeface="Georgia" pitchFamily="18" charset="0"/>
              </a:rPr>
              <a:t>, </a:t>
            </a:r>
            <a:r>
              <a:rPr lang="ru-RU" sz="2800" dirty="0" err="1" smtClean="0">
                <a:solidFill>
                  <a:schemeClr val="bg2">
                    <a:lumMod val="25000"/>
                  </a:schemeClr>
                </a:solidFill>
                <a:latin typeface="Georgia" pitchFamily="18" charset="0"/>
              </a:rPr>
              <a:t>які</a:t>
            </a:r>
            <a:r>
              <a:rPr lang="ru-RU" sz="2800" dirty="0" smtClean="0">
                <a:solidFill>
                  <a:schemeClr val="bg2">
                    <a:lumMod val="25000"/>
                  </a:schemeClr>
                </a:solidFill>
                <a:latin typeface="Georgia" pitchFamily="18" charset="0"/>
              </a:rPr>
              <a:t> </a:t>
            </a:r>
            <a:r>
              <a:rPr lang="ru-RU" sz="2800" dirty="0" err="1" smtClean="0">
                <a:solidFill>
                  <a:schemeClr val="bg2">
                    <a:lumMod val="25000"/>
                  </a:schemeClr>
                </a:solidFill>
                <a:latin typeface="Georgia" pitchFamily="18" charset="0"/>
              </a:rPr>
              <a:t>має</a:t>
            </a:r>
            <a:r>
              <a:rPr lang="ru-RU" sz="2800" dirty="0" smtClean="0">
                <a:solidFill>
                  <a:schemeClr val="bg2">
                    <a:lumMod val="25000"/>
                  </a:schemeClr>
                </a:solidFill>
                <a:latin typeface="Georgia" pitchFamily="18" charset="0"/>
              </a:rPr>
              <a:t> у </a:t>
            </a:r>
            <a:r>
              <a:rPr lang="ru-RU" sz="2800" dirty="0" err="1" smtClean="0">
                <a:solidFill>
                  <a:schemeClr val="bg2">
                    <a:lumMod val="25000"/>
                  </a:schemeClr>
                </a:solidFill>
                <a:latin typeface="Georgia" pitchFamily="18" charset="0"/>
              </a:rPr>
              <a:t>сво</a:t>
            </a:r>
            <a:r>
              <a:rPr lang="uk-UA" sz="2800" dirty="0" err="1" smtClean="0">
                <a:solidFill>
                  <a:schemeClr val="bg2">
                    <a:lumMod val="25000"/>
                  </a:schemeClr>
                </a:solidFill>
                <a:latin typeface="Georgia" pitchFamily="18" charset="0"/>
              </a:rPr>
              <a:t>єму</a:t>
            </a:r>
            <a:r>
              <a:rPr lang="uk-UA" sz="2800" dirty="0" smtClean="0">
                <a:solidFill>
                  <a:schemeClr val="bg2">
                    <a:lumMod val="25000"/>
                  </a:schemeClr>
                </a:solidFill>
                <a:latin typeface="Georgia" pitchFamily="18" charset="0"/>
              </a:rPr>
              <a:t> </a:t>
            </a:r>
            <a:r>
              <a:rPr lang="uk-UA" sz="2800" dirty="0" smtClean="0">
                <a:solidFill>
                  <a:schemeClr val="bg2">
                    <a:lumMod val="25000"/>
                  </a:schemeClr>
                </a:solidFill>
                <a:latin typeface="Georgia" pitchFamily="18" charset="0"/>
              </a:rPr>
              <a:t>фонді бібліотека;</a:t>
            </a:r>
          </a:p>
          <a:p>
            <a:r>
              <a:rPr lang="ru-RU" sz="2800" dirty="0" err="1" smtClean="0">
                <a:solidFill>
                  <a:schemeClr val="bg2">
                    <a:lumMod val="25000"/>
                  </a:schemeClr>
                </a:solidFill>
                <a:latin typeface="Georgia" pitchFamily="18" charset="0"/>
              </a:rPr>
              <a:t>допоміжні</a:t>
            </a:r>
            <a:r>
              <a:rPr lang="ru-RU" sz="2800" dirty="0" smtClean="0">
                <a:solidFill>
                  <a:schemeClr val="bg2">
                    <a:lumMod val="25000"/>
                  </a:schemeClr>
                </a:solidFill>
                <a:latin typeface="Georgia" pitchFamily="18" charset="0"/>
              </a:rPr>
              <a:t> </a:t>
            </a:r>
            <a:r>
              <a:rPr lang="ru-RU" sz="2800" dirty="0" err="1" smtClean="0">
                <a:solidFill>
                  <a:schemeClr val="bg2">
                    <a:lumMod val="25000"/>
                  </a:schemeClr>
                </a:solidFill>
                <a:latin typeface="Georgia" pitchFamily="18" charset="0"/>
              </a:rPr>
              <a:t>технічні</a:t>
            </a:r>
            <a:r>
              <a:rPr lang="ru-RU" sz="2800" dirty="0" smtClean="0">
                <a:solidFill>
                  <a:schemeClr val="bg2">
                    <a:lumMod val="25000"/>
                  </a:schemeClr>
                </a:solidFill>
                <a:latin typeface="Georgia" pitchFamily="18" charset="0"/>
              </a:rPr>
              <a:t> </a:t>
            </a:r>
            <a:r>
              <a:rPr lang="ru-RU" sz="2800" dirty="0" err="1" smtClean="0">
                <a:solidFill>
                  <a:schemeClr val="bg2">
                    <a:lumMod val="25000"/>
                  </a:schemeClr>
                </a:solidFill>
                <a:latin typeface="Georgia" pitchFamily="18" charset="0"/>
              </a:rPr>
              <a:t>засоби</a:t>
            </a:r>
            <a:r>
              <a:rPr lang="ru-RU" sz="2800" dirty="0" smtClean="0">
                <a:solidFill>
                  <a:schemeClr val="bg2">
                    <a:lumMod val="25000"/>
                  </a:schemeClr>
                </a:solidFill>
                <a:latin typeface="Georgia" pitchFamily="18" charset="0"/>
              </a:rPr>
              <a:t> (</a:t>
            </a:r>
            <a:r>
              <a:rPr lang="ru-RU" sz="2800" dirty="0" err="1" smtClean="0">
                <a:solidFill>
                  <a:schemeClr val="bg2">
                    <a:lumMod val="25000"/>
                  </a:schemeClr>
                </a:solidFill>
                <a:latin typeface="Georgia" pitchFamily="18" charset="0"/>
              </a:rPr>
              <a:t>комп’ютери</a:t>
            </a:r>
            <a:r>
              <a:rPr lang="ru-RU" sz="2800" dirty="0" smtClean="0">
                <a:solidFill>
                  <a:schemeClr val="bg2">
                    <a:lumMod val="25000"/>
                  </a:schemeClr>
                </a:solidFill>
                <a:latin typeface="Georgia" pitchFamily="18" charset="0"/>
              </a:rPr>
              <a:t> </a:t>
            </a:r>
            <a:r>
              <a:rPr lang="ru-RU" sz="2800" dirty="0" err="1" smtClean="0">
                <a:solidFill>
                  <a:schemeClr val="bg2">
                    <a:lumMod val="25000"/>
                  </a:schemeClr>
                </a:solidFill>
                <a:latin typeface="Georgia" pitchFamily="18" charset="0"/>
              </a:rPr>
              <a:t>тощо</a:t>
            </a:r>
            <a:r>
              <a:rPr lang="ru-RU" sz="2800" dirty="0" smtClean="0">
                <a:solidFill>
                  <a:schemeClr val="bg2">
                    <a:lumMod val="25000"/>
                  </a:schemeClr>
                </a:solidFill>
                <a:latin typeface="Georgia" pitchFamily="18" charset="0"/>
              </a:rPr>
              <a:t>).</a:t>
            </a:r>
            <a:endParaRPr lang="uk-UA" sz="2800" dirty="0">
              <a:solidFill>
                <a:schemeClr val="bg2">
                  <a:lumMod val="25000"/>
                </a:schemeClr>
              </a:solidFill>
              <a:latin typeface="Georgia" pitchFamily="18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b="1" dirty="0" err="1" smtClean="0">
                <a:solidFill>
                  <a:schemeClr val="accent1">
                    <a:lumMod val="75000"/>
                  </a:schemeClr>
                </a:solidFill>
                <a:latin typeface="Georgia" pitchFamily="18" charset="0"/>
              </a:rPr>
              <a:t>Загальна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Georgia" pitchFamily="18" charset="0"/>
              </a:rPr>
              <a:t> 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latin typeface="Georgia" pitchFamily="18" charset="0"/>
              </a:rPr>
              <a:t> </a:t>
            </a:r>
            <a:r>
              <a:rPr lang="ru-RU" b="1" dirty="0" err="1" smtClean="0">
                <a:solidFill>
                  <a:schemeClr val="accent1">
                    <a:lumMod val="75000"/>
                  </a:schemeClr>
                </a:solidFill>
                <a:latin typeface="Georgia" pitchFamily="18" charset="0"/>
              </a:rPr>
              <a:t>побудова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Georgia" pitchFamily="18" charset="0"/>
              </a:rPr>
              <a:t> </a:t>
            </a:r>
            <a:r>
              <a:rPr lang="ru-RU" b="1" dirty="0" err="1" smtClean="0">
                <a:solidFill>
                  <a:schemeClr val="accent1">
                    <a:lumMod val="75000"/>
                  </a:schemeClr>
                </a:solidFill>
                <a:latin typeface="Georgia" pitchFamily="18" charset="0"/>
              </a:rPr>
              <a:t>моделі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Georgia" pitchFamily="18" charset="0"/>
              </a:rPr>
              <a:t> </a:t>
            </a:r>
            <a:r>
              <a:rPr lang="ru-RU" b="1" dirty="0" err="1" smtClean="0">
                <a:solidFill>
                  <a:schemeClr val="accent1">
                    <a:lumMod val="75000"/>
                  </a:schemeClr>
                </a:solidFill>
                <a:latin typeface="Georgia" pitchFamily="18" charset="0"/>
              </a:rPr>
              <a:t>передбачає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latin typeface="Georgia" pitchFamily="18" charset="0"/>
              </a:rPr>
              <a:t> 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Georgia" pitchFamily="18" charset="0"/>
              </a:rPr>
              <a:t> </a:t>
            </a:r>
            <a:r>
              <a:rPr lang="ru-RU" b="1" dirty="0" err="1" smtClean="0">
                <a:solidFill>
                  <a:schemeClr val="accent1">
                    <a:lumMod val="75000"/>
                  </a:schemeClr>
                </a:solidFill>
                <a:latin typeface="Georgia" pitchFamily="18" charset="0"/>
              </a:rPr>
              <a:t>такі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latin typeface="Georgia" pitchFamily="18" charset="0"/>
              </a:rPr>
              <a:t> 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Georgia" pitchFamily="18" charset="0"/>
              </a:rPr>
              <a:t> </a:t>
            </a:r>
            <a:r>
              <a:rPr lang="ru-RU" b="1" dirty="0" err="1" smtClean="0">
                <a:solidFill>
                  <a:schemeClr val="accent1">
                    <a:lumMod val="75000"/>
                  </a:schemeClr>
                </a:solidFill>
                <a:latin typeface="Georgia" pitchFamily="18" charset="0"/>
              </a:rPr>
              <a:t>визна</a:t>
            </a:r>
            <a:r>
              <a:rPr lang="uk-UA" b="1" dirty="0" err="1" smtClean="0">
                <a:solidFill>
                  <a:schemeClr val="accent1">
                    <a:lumMod val="75000"/>
                  </a:schemeClr>
                </a:solidFill>
                <a:latin typeface="Georgia" pitchFamily="18" charset="0"/>
              </a:rPr>
              <a:t>чення</a:t>
            </a:r>
            <a:r>
              <a:rPr lang="uk-UA" b="1" dirty="0" smtClean="0">
                <a:solidFill>
                  <a:schemeClr val="accent1">
                    <a:lumMod val="75000"/>
                  </a:schemeClr>
                </a:solidFill>
                <a:latin typeface="Georgia" pitchFamily="18" charset="0"/>
              </a:rPr>
              <a:t>:</a:t>
            </a:r>
            <a:endParaRPr lang="uk-UA" b="1" dirty="0">
              <a:solidFill>
                <a:schemeClr val="accent1">
                  <a:lumMod val="75000"/>
                </a:schemeClr>
              </a:solidFill>
              <a:latin typeface="Georgi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uk-UA" dirty="0" smtClean="0">
                <a:solidFill>
                  <a:schemeClr val="bg2">
                    <a:lumMod val="25000"/>
                  </a:schemeClr>
                </a:solidFill>
                <a:latin typeface="Georgia" pitchFamily="18" charset="0"/>
              </a:rPr>
              <a:t>1</a:t>
            </a:r>
            <a:r>
              <a:rPr lang="uk-UA" dirty="0" smtClean="0">
                <a:solidFill>
                  <a:schemeClr val="bg2">
                    <a:lumMod val="25000"/>
                  </a:schemeClr>
                </a:solidFill>
                <a:latin typeface="Georgia" pitchFamily="18" charset="0"/>
              </a:rPr>
              <a:t>. функціональну сутність спеціаліста;</a:t>
            </a:r>
          </a:p>
          <a:p>
            <a:pPr>
              <a:buNone/>
            </a:pPr>
            <a:r>
              <a:rPr lang="ru-RU" dirty="0" smtClean="0">
                <a:solidFill>
                  <a:schemeClr val="bg2">
                    <a:lumMod val="25000"/>
                  </a:schemeClr>
                </a:solidFill>
                <a:latin typeface="Georgia" pitchFamily="18" charset="0"/>
              </a:rPr>
              <a:t>2. широту </a:t>
            </a:r>
            <a:r>
              <a:rPr lang="ru-RU" dirty="0" err="1" smtClean="0">
                <a:solidFill>
                  <a:schemeClr val="bg2">
                    <a:lumMod val="25000"/>
                  </a:schemeClr>
                </a:solidFill>
                <a:latin typeface="Georgia" pitchFamily="18" charset="0"/>
              </a:rPr>
              <a:t>обсягів</a:t>
            </a:r>
            <a:r>
              <a:rPr lang="ru-RU" dirty="0" smtClean="0">
                <a:solidFill>
                  <a:schemeClr val="bg2">
                    <a:lumMod val="25000"/>
                  </a:schemeClr>
                </a:solidFill>
                <a:latin typeface="Georgia" pitchFamily="18" charset="0"/>
              </a:rPr>
              <a:t> </a:t>
            </a:r>
            <a:r>
              <a:rPr lang="ru-RU" dirty="0" err="1" smtClean="0">
                <a:solidFill>
                  <a:schemeClr val="bg2">
                    <a:lumMod val="25000"/>
                  </a:schemeClr>
                </a:solidFill>
                <a:latin typeface="Georgia" pitchFamily="18" charset="0"/>
              </a:rPr>
              <a:t>його</a:t>
            </a:r>
            <a:r>
              <a:rPr lang="ru-RU" dirty="0" smtClean="0">
                <a:solidFill>
                  <a:schemeClr val="bg2">
                    <a:lumMod val="25000"/>
                  </a:schemeClr>
                </a:solidFill>
                <a:latin typeface="Georgia" pitchFamily="18" charset="0"/>
              </a:rPr>
              <a:t> </a:t>
            </a:r>
            <a:r>
              <a:rPr lang="ru-RU" dirty="0" err="1" smtClean="0">
                <a:solidFill>
                  <a:schemeClr val="bg2">
                    <a:lumMod val="25000"/>
                  </a:schemeClr>
                </a:solidFill>
                <a:latin typeface="Georgia" pitchFamily="18" charset="0"/>
              </a:rPr>
              <a:t>професійного</a:t>
            </a:r>
            <a:r>
              <a:rPr lang="ru-RU" dirty="0" smtClean="0">
                <a:solidFill>
                  <a:schemeClr val="bg2">
                    <a:lumMod val="25000"/>
                  </a:schemeClr>
                </a:solidFill>
                <a:latin typeface="Georgia" pitchFamily="18" charset="0"/>
              </a:rPr>
              <a:t> </a:t>
            </a:r>
            <a:r>
              <a:rPr lang="ru-RU" dirty="0" err="1" smtClean="0">
                <a:solidFill>
                  <a:schemeClr val="bg2">
                    <a:lumMod val="25000"/>
                  </a:schemeClr>
                </a:solidFill>
                <a:latin typeface="Georgia" pitchFamily="18" charset="0"/>
              </a:rPr>
              <a:t>профілю</a:t>
            </a:r>
            <a:r>
              <a:rPr lang="ru-RU" dirty="0" smtClean="0">
                <a:solidFill>
                  <a:schemeClr val="bg2">
                    <a:lumMod val="25000"/>
                  </a:schemeClr>
                </a:solidFill>
                <a:latin typeface="Georgia" pitchFamily="18" charset="0"/>
              </a:rPr>
              <a:t>;</a:t>
            </a:r>
          </a:p>
          <a:p>
            <a:pPr>
              <a:buNone/>
            </a:pPr>
            <a:r>
              <a:rPr lang="uk-UA" dirty="0" smtClean="0">
                <a:solidFill>
                  <a:schemeClr val="bg2">
                    <a:lumMod val="25000"/>
                  </a:schemeClr>
                </a:solidFill>
                <a:latin typeface="Georgia" pitchFamily="18" charset="0"/>
              </a:rPr>
              <a:t>3. професійні характеристики;</a:t>
            </a:r>
          </a:p>
          <a:p>
            <a:pPr>
              <a:buNone/>
            </a:pPr>
            <a:r>
              <a:rPr lang="ru-RU" dirty="0" smtClean="0">
                <a:solidFill>
                  <a:schemeClr val="bg2">
                    <a:lumMod val="25000"/>
                  </a:schemeClr>
                </a:solidFill>
                <a:latin typeface="Georgia" pitchFamily="18" charset="0"/>
              </a:rPr>
              <a:t>4. </a:t>
            </a:r>
            <a:r>
              <a:rPr lang="ru-RU" dirty="0" err="1" smtClean="0">
                <a:solidFill>
                  <a:schemeClr val="bg2">
                    <a:lumMod val="25000"/>
                  </a:schemeClr>
                </a:solidFill>
                <a:latin typeface="Georgia" pitchFamily="18" charset="0"/>
              </a:rPr>
              <a:t>експертні</a:t>
            </a:r>
            <a:r>
              <a:rPr lang="ru-RU" dirty="0" smtClean="0">
                <a:solidFill>
                  <a:schemeClr val="bg2">
                    <a:lumMod val="25000"/>
                  </a:schemeClr>
                </a:solidFill>
                <a:latin typeface="Georgia" pitchFamily="18" charset="0"/>
              </a:rPr>
              <a:t> </a:t>
            </a:r>
            <a:r>
              <a:rPr lang="ru-RU" dirty="0" err="1" smtClean="0">
                <a:solidFill>
                  <a:schemeClr val="bg2">
                    <a:lumMod val="25000"/>
                  </a:schemeClr>
                </a:solidFill>
                <a:latin typeface="Georgia" pitchFamily="18" charset="0"/>
              </a:rPr>
              <a:t>оцінки</a:t>
            </a:r>
            <a:r>
              <a:rPr lang="ru-RU" dirty="0" smtClean="0">
                <a:solidFill>
                  <a:schemeClr val="bg2">
                    <a:lumMod val="25000"/>
                  </a:schemeClr>
                </a:solidFill>
                <a:latin typeface="Georgia" pitchFamily="18" charset="0"/>
              </a:rPr>
              <a:t> та </a:t>
            </a:r>
            <a:r>
              <a:rPr lang="ru-RU" dirty="0" err="1" smtClean="0">
                <a:solidFill>
                  <a:schemeClr val="bg2">
                    <a:lumMod val="25000"/>
                  </a:schemeClr>
                </a:solidFill>
                <a:latin typeface="Georgia" pitchFamily="18" charset="0"/>
              </a:rPr>
              <a:t>прогнози</a:t>
            </a:r>
            <a:r>
              <a:rPr lang="ru-RU" dirty="0" smtClean="0">
                <a:solidFill>
                  <a:schemeClr val="bg2">
                    <a:lumMod val="25000"/>
                  </a:schemeClr>
                </a:solidFill>
                <a:latin typeface="Georgia" pitchFamily="18" charset="0"/>
              </a:rPr>
              <a:t> </a:t>
            </a:r>
            <a:r>
              <a:rPr lang="ru-RU" dirty="0" err="1" smtClean="0">
                <a:solidFill>
                  <a:schemeClr val="bg2">
                    <a:lumMod val="25000"/>
                  </a:schemeClr>
                </a:solidFill>
                <a:latin typeface="Georgia" pitchFamily="18" charset="0"/>
              </a:rPr>
              <a:t>розвитку</a:t>
            </a:r>
            <a:r>
              <a:rPr lang="ru-RU" dirty="0" smtClean="0">
                <a:solidFill>
                  <a:schemeClr val="bg2">
                    <a:lumMod val="25000"/>
                  </a:schemeClr>
                </a:solidFill>
                <a:latin typeface="Georgia" pitchFamily="18" charset="0"/>
              </a:rPr>
              <a:t> </a:t>
            </a:r>
            <a:r>
              <a:rPr lang="ru-RU" dirty="0" err="1" smtClean="0">
                <a:solidFill>
                  <a:schemeClr val="bg2">
                    <a:lumMod val="25000"/>
                  </a:schemeClr>
                </a:solidFill>
                <a:latin typeface="Georgia" pitchFamily="18" charset="0"/>
              </a:rPr>
              <a:t>цієї</a:t>
            </a:r>
            <a:r>
              <a:rPr lang="ru-RU" dirty="0" smtClean="0">
                <a:solidFill>
                  <a:schemeClr val="bg2">
                    <a:lumMod val="25000"/>
                  </a:schemeClr>
                </a:solidFill>
                <a:latin typeface="Georgia" pitchFamily="18" charset="0"/>
              </a:rPr>
              <a:t> </a:t>
            </a:r>
            <a:r>
              <a:rPr lang="ru-RU" dirty="0" err="1" smtClean="0">
                <a:solidFill>
                  <a:schemeClr val="bg2">
                    <a:lumMod val="25000"/>
                  </a:schemeClr>
                </a:solidFill>
                <a:latin typeface="Georgia" pitchFamily="18" charset="0"/>
              </a:rPr>
              <a:t>діяльності</a:t>
            </a:r>
            <a:r>
              <a:rPr lang="ru-RU" dirty="0" smtClean="0">
                <a:solidFill>
                  <a:schemeClr val="bg2">
                    <a:lumMod val="25000"/>
                  </a:schemeClr>
                </a:solidFill>
                <a:latin typeface="Georgia" pitchFamily="18" charset="0"/>
              </a:rPr>
              <a:t> </a:t>
            </a:r>
            <a:r>
              <a:rPr lang="ru-RU" dirty="0" smtClean="0">
                <a:solidFill>
                  <a:schemeClr val="bg2">
                    <a:lumMod val="25000"/>
                  </a:schemeClr>
                </a:solidFill>
                <a:latin typeface="Georgia" pitchFamily="18" charset="0"/>
              </a:rPr>
              <a:t>у </a:t>
            </a:r>
            <a:r>
              <a:rPr lang="ru-RU" dirty="0" err="1" smtClean="0">
                <a:solidFill>
                  <a:schemeClr val="bg2">
                    <a:lumMod val="25000"/>
                  </a:schemeClr>
                </a:solidFill>
                <a:latin typeface="Georgia" pitchFamily="18" charset="0"/>
              </a:rPr>
              <a:t>найближчій</a:t>
            </a:r>
            <a:r>
              <a:rPr lang="ru-RU" dirty="0" smtClean="0">
                <a:solidFill>
                  <a:schemeClr val="bg2">
                    <a:lumMod val="25000"/>
                  </a:schemeClr>
                </a:solidFill>
                <a:latin typeface="Georgia" pitchFamily="18" charset="0"/>
              </a:rPr>
              <a:t> </a:t>
            </a:r>
            <a:r>
              <a:rPr lang="ru-RU" dirty="0" err="1" smtClean="0">
                <a:solidFill>
                  <a:schemeClr val="bg2">
                    <a:lumMod val="25000"/>
                  </a:schemeClr>
                </a:solidFill>
                <a:latin typeface="Georgia" pitchFamily="18" charset="0"/>
              </a:rPr>
              <a:t>і</a:t>
            </a:r>
            <a:r>
              <a:rPr lang="ru-RU" dirty="0" smtClean="0">
                <a:solidFill>
                  <a:schemeClr val="bg2">
                    <a:lumMod val="25000"/>
                  </a:schemeClr>
                </a:solidFill>
                <a:latin typeface="Georgia" pitchFamily="18" charset="0"/>
              </a:rPr>
              <a:t> </a:t>
            </a:r>
            <a:r>
              <a:rPr lang="ru-RU" dirty="0" err="1" smtClean="0">
                <a:solidFill>
                  <a:schemeClr val="bg2">
                    <a:lumMod val="25000"/>
                  </a:schemeClr>
                </a:solidFill>
                <a:latin typeface="Georgia" pitchFamily="18" charset="0"/>
              </a:rPr>
              <a:t>віддаленій</a:t>
            </a:r>
            <a:r>
              <a:rPr lang="ru-RU" dirty="0" smtClean="0">
                <a:solidFill>
                  <a:schemeClr val="bg2">
                    <a:lumMod val="25000"/>
                  </a:schemeClr>
                </a:solidFill>
                <a:latin typeface="Georgia" pitchFamily="18" charset="0"/>
              </a:rPr>
              <a:t> перспективах;</a:t>
            </a:r>
          </a:p>
          <a:p>
            <a:pPr>
              <a:buNone/>
            </a:pPr>
            <a:r>
              <a:rPr lang="uk-UA" dirty="0" smtClean="0">
                <a:solidFill>
                  <a:schemeClr val="bg2">
                    <a:lumMod val="25000"/>
                  </a:schemeClr>
                </a:solidFill>
                <a:latin typeface="Georgia" pitchFamily="18" charset="0"/>
              </a:rPr>
              <a:t>5. організацію системи підвищення кваліфікації </a:t>
            </a:r>
            <a:r>
              <a:rPr lang="uk-UA" dirty="0" smtClean="0">
                <a:solidFill>
                  <a:schemeClr val="bg2">
                    <a:lumMod val="25000"/>
                  </a:schemeClr>
                </a:solidFill>
                <a:latin typeface="Georgia" pitchFamily="18" charset="0"/>
              </a:rPr>
              <a:t>та перепідготовки </a:t>
            </a:r>
            <a:r>
              <a:rPr lang="uk-UA" dirty="0" smtClean="0">
                <a:solidFill>
                  <a:schemeClr val="bg2">
                    <a:lumMod val="25000"/>
                  </a:schemeClr>
                </a:solidFill>
                <a:latin typeface="Georgia" pitchFamily="18" charset="0"/>
              </a:rPr>
              <a:t>бібліотечних кадрів </a:t>
            </a:r>
            <a:r>
              <a:rPr lang="uk-UA" dirty="0" smtClean="0">
                <a:solidFill>
                  <a:schemeClr val="bg2">
                    <a:lumMod val="25000"/>
                  </a:schemeClr>
                </a:solidFill>
                <a:latin typeface="Georgia" pitchFamily="18" charset="0"/>
              </a:rPr>
              <a:t>бібліотек З</a:t>
            </a:r>
            <a:r>
              <a:rPr lang="ru-RU" dirty="0" smtClean="0">
                <a:solidFill>
                  <a:schemeClr val="bg2">
                    <a:lumMod val="25000"/>
                  </a:schemeClr>
                </a:solidFill>
                <a:latin typeface="Georgia" pitchFamily="18" charset="0"/>
              </a:rPr>
              <a:t>ВО</a:t>
            </a:r>
            <a:r>
              <a:rPr lang="uk-UA" dirty="0" smtClean="0">
                <a:solidFill>
                  <a:schemeClr val="bg2">
                    <a:lumMod val="25000"/>
                  </a:schemeClr>
                </a:solidFill>
                <a:latin typeface="Georgia" pitchFamily="18" charset="0"/>
              </a:rPr>
              <a:t>.</a:t>
            </a:r>
            <a:endParaRPr lang="uk-UA" dirty="0" smtClean="0">
              <a:solidFill>
                <a:schemeClr val="bg2">
                  <a:lumMod val="25000"/>
                </a:schemeClr>
              </a:solidFill>
              <a:latin typeface="Georgia" pitchFamily="18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96908"/>
          </a:xfrm>
        </p:spPr>
        <p:txBody>
          <a:bodyPr>
            <a:normAutofit/>
          </a:bodyPr>
          <a:lstStyle/>
          <a:p>
            <a:pPr algn="ctr"/>
            <a:r>
              <a:rPr lang="uk-UA" sz="3200" b="1" dirty="0" smtClean="0">
                <a:solidFill>
                  <a:schemeClr val="accent1">
                    <a:lumMod val="75000"/>
                  </a:schemeClr>
                </a:solidFill>
                <a:latin typeface="Georgia" panose="02040502050405020303" pitchFamily="18" charset="0"/>
              </a:rPr>
              <a:t>Висновки</a:t>
            </a:r>
            <a:endParaRPr lang="ru-RU" sz="3200" b="1" dirty="0">
              <a:solidFill>
                <a:schemeClr val="accent1">
                  <a:lumMod val="75000"/>
                </a:schemeClr>
              </a:solidFill>
              <a:latin typeface="Georgia" panose="02040502050405020303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142984"/>
            <a:ext cx="7758138" cy="5330968"/>
          </a:xfrm>
        </p:spPr>
        <p:txBody>
          <a:bodyPr>
            <a:normAutofit/>
          </a:bodyPr>
          <a:lstStyle/>
          <a:p>
            <a:pPr algn="just"/>
            <a:r>
              <a:rPr lang="uk-UA" dirty="0">
                <a:solidFill>
                  <a:schemeClr val="bg2">
                    <a:lumMod val="25000"/>
                  </a:schemeClr>
                </a:solidFill>
                <a:latin typeface="Georgia" pitchFamily="18" charset="0"/>
              </a:rPr>
              <a:t>У сучасних умовах, коли реальні можливості розширення штату обмежені, а обсяг і складність завдань, що стоять перед бібліотеками вищої школи, зростають, очевидно, необхідно подумати про обґрунтований підбір кадрів як важливий засіб підвищення функціональної ефективності роботи бібліотеки вищого навчального закладу і її окремих підрозділів. Необхідно також вирішити проблему підготовки й перепідготовки кадрів з урахуванням специфіки роботи даних бібліотек і створення системи підвищення інформаційно-бібліографічної кваліфікації спеціалістів бібліотек ЗВО.</a:t>
            </a:r>
            <a:endParaRPr lang="ru-RU" dirty="0">
              <a:solidFill>
                <a:schemeClr val="bg2">
                  <a:lumMod val="25000"/>
                </a:schemeClr>
              </a:solidFill>
              <a:latin typeface="Georgia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26090704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uk-UA" sz="4400" b="1" dirty="0" smtClean="0">
                <a:solidFill>
                  <a:srgbClr val="FF0000"/>
                </a:solidFill>
                <a:latin typeface="Georgia" panose="02040502050405020303" pitchFamily="18" charset="0"/>
              </a:rPr>
              <a:t>Дякую </a:t>
            </a:r>
            <a:r>
              <a:rPr lang="uk-UA" sz="4400" b="1" smtClean="0">
                <a:solidFill>
                  <a:srgbClr val="FF0000"/>
                </a:solidFill>
                <a:latin typeface="Georgia" panose="02040502050405020303" pitchFamily="18" charset="0"/>
              </a:rPr>
              <a:t>за увагу!</a:t>
            </a:r>
            <a:endParaRPr lang="ru-RU" sz="4400" b="1" dirty="0">
              <a:solidFill>
                <a:srgbClr val="FF0000"/>
              </a:solidFill>
              <a:latin typeface="Georgia" panose="02040502050405020303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uk-UA" sz="2800" b="1" dirty="0" smtClean="0">
                <a:solidFill>
                  <a:schemeClr val="accent1"/>
                </a:solidFill>
                <a:latin typeface="Georgia" pitchFamily="18" charset="0"/>
              </a:rPr>
              <a:t>Інформація для контактів</a:t>
            </a:r>
            <a:r>
              <a:rPr lang="en-US" sz="2800" b="1" dirty="0" smtClean="0">
                <a:solidFill>
                  <a:schemeClr val="accent1"/>
                </a:solidFill>
                <a:latin typeface="Georgia" pitchFamily="18" charset="0"/>
              </a:rPr>
              <a:t>:</a:t>
            </a:r>
            <a:endParaRPr lang="ru-RU" sz="2800" b="1" dirty="0" smtClean="0">
              <a:solidFill>
                <a:schemeClr val="accent1"/>
              </a:solidFill>
              <a:latin typeface="Georgia" pitchFamily="18" charset="0"/>
            </a:endParaRPr>
          </a:p>
          <a:p>
            <a:pPr>
              <a:buNone/>
            </a:pPr>
            <a:r>
              <a:rPr lang="uk-UA" sz="2800" b="1" dirty="0" smtClean="0">
                <a:solidFill>
                  <a:schemeClr val="accent1"/>
                </a:solidFill>
                <a:latin typeface="Georgia" pitchFamily="18" charset="0"/>
              </a:rPr>
              <a:t>Наукова бібліотека ДНУ</a:t>
            </a:r>
            <a:endParaRPr lang="uk-UA" sz="2800" b="1" dirty="0">
              <a:solidFill>
                <a:schemeClr val="accent1"/>
              </a:solidFill>
              <a:latin typeface="Georgia" pitchFamily="18" charset="0"/>
            </a:endParaRPr>
          </a:p>
          <a:p>
            <a:pPr>
              <a:buNone/>
            </a:pPr>
            <a:r>
              <a:rPr lang="uk-UA" sz="2800" b="1" dirty="0" smtClean="0">
                <a:solidFill>
                  <a:schemeClr val="accent1"/>
                </a:solidFill>
                <a:latin typeface="Georgia" pitchFamily="18" charset="0"/>
              </a:rPr>
              <a:t>Науково-методичний відділ</a:t>
            </a:r>
            <a:endParaRPr lang="ru-RU" sz="2800" b="1" dirty="0" smtClean="0">
              <a:solidFill>
                <a:schemeClr val="accent1"/>
              </a:solidFill>
              <a:latin typeface="Georgia" pitchFamily="18" charset="0"/>
            </a:endParaRPr>
          </a:p>
          <a:p>
            <a:pPr>
              <a:buNone/>
            </a:pPr>
            <a:r>
              <a:rPr lang="ru-RU" sz="2800" b="1" dirty="0" smtClean="0">
                <a:solidFill>
                  <a:schemeClr val="accent1"/>
                </a:solidFill>
                <a:latin typeface="Georgia" pitchFamily="18" charset="0"/>
              </a:rPr>
              <a:t>e-</a:t>
            </a:r>
            <a:r>
              <a:rPr lang="ru-RU" sz="2800" b="1" dirty="0" err="1" smtClean="0">
                <a:solidFill>
                  <a:schemeClr val="accent1"/>
                </a:solidFill>
                <a:latin typeface="Georgia" pitchFamily="18" charset="0"/>
              </a:rPr>
              <a:t>mail</a:t>
            </a:r>
            <a:r>
              <a:rPr lang="ru-RU" sz="2800" b="1" dirty="0">
                <a:solidFill>
                  <a:schemeClr val="accent1"/>
                </a:solidFill>
                <a:latin typeface="Georgia" pitchFamily="18" charset="0"/>
              </a:rPr>
              <a:t>: </a:t>
            </a:r>
            <a:r>
              <a:rPr lang="ru-RU" sz="2800" b="1" dirty="0" err="1">
                <a:solidFill>
                  <a:schemeClr val="accent1"/>
                </a:solidFill>
                <a:latin typeface="Georgia" pitchFamily="18" charset="0"/>
              </a:rPr>
              <a:t>makev</a:t>
            </a:r>
            <a:r>
              <a:rPr lang="en-US" sz="2800" b="1" dirty="0" err="1">
                <a:solidFill>
                  <a:schemeClr val="accent1"/>
                </a:solidFill>
                <a:latin typeface="Georgia" pitchFamily="18" charset="0"/>
              </a:rPr>
              <a:t>irin</a:t>
            </a:r>
            <a:r>
              <a:rPr lang="ru-RU" sz="2800" b="1" dirty="0">
                <a:solidFill>
                  <a:schemeClr val="accent1"/>
                </a:solidFill>
                <a:latin typeface="Georgia" pitchFamily="18" charset="0"/>
              </a:rPr>
              <a:t>a@</a:t>
            </a:r>
            <a:r>
              <a:rPr lang="en-US" sz="2800" b="1" dirty="0" err="1">
                <a:solidFill>
                  <a:schemeClr val="accent1"/>
                </a:solidFill>
                <a:latin typeface="Georgia" pitchFamily="18" charset="0"/>
              </a:rPr>
              <a:t>i</a:t>
            </a:r>
            <a:r>
              <a:rPr lang="ru-RU" sz="2800" b="1" dirty="0" smtClean="0">
                <a:solidFill>
                  <a:schemeClr val="accent1"/>
                </a:solidFill>
                <a:latin typeface="Georgia" pitchFamily="18" charset="0"/>
              </a:rPr>
              <a:t>.</a:t>
            </a:r>
            <a:r>
              <a:rPr lang="en-US" sz="2800" b="1" dirty="0" err="1" smtClean="0">
                <a:solidFill>
                  <a:schemeClr val="accent1"/>
                </a:solidFill>
                <a:latin typeface="Georgia" pitchFamily="18" charset="0"/>
              </a:rPr>
              <a:t>ua</a:t>
            </a:r>
            <a:endParaRPr lang="ru-RU" sz="2800" b="1" dirty="0" smtClean="0">
              <a:solidFill>
                <a:schemeClr val="accent1"/>
              </a:solidFill>
              <a:latin typeface="Georgia" pitchFamily="18" charset="0"/>
            </a:endParaRPr>
          </a:p>
          <a:p>
            <a:pPr>
              <a:buNone/>
            </a:pPr>
            <a:endParaRPr lang="uk-UA" dirty="0">
              <a:solidFill>
                <a:schemeClr val="accent1"/>
              </a:solidFill>
              <a:latin typeface="Georgia" pitchFamily="18" charset="0"/>
            </a:endParaRPr>
          </a:p>
        </p:txBody>
      </p:sp>
      <p:pic>
        <p:nvPicPr>
          <p:cNvPr id="4" name="Picture 2" descr="00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86380" y="3929066"/>
            <a:ext cx="3381375" cy="2524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10417819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67544" y="692696"/>
            <a:ext cx="7715200" cy="4873752"/>
          </a:xfrm>
        </p:spPr>
        <p:txBody>
          <a:bodyPr>
            <a:noAutofit/>
          </a:bodyPr>
          <a:lstStyle/>
          <a:p>
            <a:pPr algn="just"/>
            <a:r>
              <a:rPr lang="uk-UA" sz="2800" dirty="0">
                <a:solidFill>
                  <a:schemeClr val="bg2">
                    <a:lumMod val="25000"/>
                  </a:schemeClr>
                </a:solidFill>
                <a:latin typeface="Georgia" panose="02040502050405020303" pitchFamily="18" charset="0"/>
              </a:rPr>
              <a:t>У теорії і практиці бібліотечної справи термін «модель спеціаліста» ще не має однозначного формулювання, хоча в суспільно-публіцистичних виданнях він досить часто використовується у зрозумілому для всіх, щонайменше на інтуїтивному рівні, значенні. Однак без відповідного формулювання цього поняття стає неможливим раціональний підхід до змісту підготовки й перепідготовки бібліотекарів, адекватних форм і методів навчання, ефективних технологій. </a:t>
            </a:r>
            <a:endParaRPr lang="ru-RU" sz="2800" dirty="0">
              <a:solidFill>
                <a:schemeClr val="bg2">
                  <a:lumMod val="25000"/>
                </a:schemeClr>
              </a:solidFill>
              <a:latin typeface="Georgia" panose="02040502050405020303" pitchFamily="18" charset="0"/>
            </a:endParaRPr>
          </a:p>
          <a:p>
            <a:pPr algn="just"/>
            <a:endParaRPr lang="ru-RU" sz="2800" dirty="0">
              <a:solidFill>
                <a:schemeClr val="bg2">
                  <a:lumMod val="25000"/>
                </a:schemeClr>
              </a:solidFill>
              <a:latin typeface="Georgia" panose="020405020504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428080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332656"/>
            <a:ext cx="7859216" cy="6141296"/>
          </a:xfrm>
        </p:spPr>
        <p:txBody>
          <a:bodyPr>
            <a:normAutofit/>
          </a:bodyPr>
          <a:lstStyle/>
          <a:p>
            <a:pPr algn="just"/>
            <a:endParaRPr lang="uk-UA" sz="2800" dirty="0" smtClean="0">
              <a:solidFill>
                <a:schemeClr val="bg2">
                  <a:lumMod val="25000"/>
                </a:schemeClr>
              </a:solidFill>
              <a:latin typeface="Georgia" panose="02040502050405020303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uk-UA" sz="2800" dirty="0" smtClean="0">
                <a:solidFill>
                  <a:schemeClr val="bg2">
                    <a:lumMod val="25000"/>
                  </a:schemeClr>
                </a:solidFill>
                <a:latin typeface="Georgia" panose="02040502050405020303" pitchFamily="18" charset="0"/>
              </a:rPr>
              <a:t>На </a:t>
            </a:r>
            <a:r>
              <a:rPr lang="uk-UA" sz="2800" dirty="0">
                <a:solidFill>
                  <a:schemeClr val="bg2">
                    <a:lumMod val="25000"/>
                  </a:schemeClr>
                </a:solidFill>
                <a:latin typeface="Georgia" panose="02040502050405020303" pitchFamily="18" charset="0"/>
              </a:rPr>
              <a:t>нашу думку, під моделлю спеціаліста слід розуміти однозначну внутрішньо несуперечливу сукупність найбільш загальних соціальних вимог до рівня його професійної компетентності, світоглядних і морально-етичних позицій і переконань, загальної і професійної культури й особистісних якостей.</a:t>
            </a:r>
            <a:endParaRPr lang="ru-RU" sz="2800" dirty="0">
              <a:solidFill>
                <a:schemeClr val="bg2">
                  <a:lumMod val="25000"/>
                </a:schemeClr>
              </a:solidFill>
              <a:latin typeface="Georgia" panose="02040502050405020303" pitchFamily="18" charset="0"/>
            </a:endParaRPr>
          </a:p>
          <a:p>
            <a:pPr algn="just"/>
            <a:endParaRPr lang="ru-RU" dirty="0" smtClean="0">
              <a:solidFill>
                <a:schemeClr val="bg2">
                  <a:lumMod val="25000"/>
                </a:schemeClr>
              </a:solidFill>
              <a:latin typeface="Georgia" panose="020405020504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388260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1738536" cy="144016"/>
          </a:xfrm>
        </p:spPr>
        <p:txBody>
          <a:bodyPr>
            <a:normAutofit fontScale="90000"/>
          </a:bodyPr>
          <a:lstStyle/>
          <a:p>
            <a:r>
              <a:rPr lang="uk-UA" sz="1800" dirty="0" smtClean="0">
                <a:latin typeface="Georgia" panose="02040502050405020303" pitchFamily="18" charset="0"/>
              </a:rPr>
              <a:t/>
            </a:r>
            <a:br>
              <a:rPr lang="uk-UA" sz="1800" dirty="0" smtClean="0">
                <a:latin typeface="Georgia" panose="02040502050405020303" pitchFamily="18" charset="0"/>
              </a:rPr>
            </a:br>
            <a:r>
              <a:rPr lang="uk-UA" sz="1800" dirty="0">
                <a:latin typeface="Georgia" panose="02040502050405020303" pitchFamily="18" charset="0"/>
              </a:rPr>
              <a:t/>
            </a:r>
            <a:br>
              <a:rPr lang="uk-UA" sz="1800" dirty="0">
                <a:latin typeface="Georgia" panose="02040502050405020303" pitchFamily="18" charset="0"/>
              </a:rPr>
            </a:br>
            <a:endParaRPr lang="ru-RU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476672"/>
            <a:ext cx="7467600" cy="5997280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uk-UA" dirty="0">
                <a:solidFill>
                  <a:schemeClr val="bg2">
                    <a:lumMod val="25000"/>
                  </a:schemeClr>
                </a:solidFill>
              </a:rPr>
              <a:t>При побудові моделі спеціаліста бібліотеки ЗВО, крім принципів доцільності, повноти, </a:t>
            </a:r>
            <a:r>
              <a:rPr lang="uk-UA" dirty="0" err="1">
                <a:solidFill>
                  <a:schemeClr val="bg2">
                    <a:lumMod val="25000"/>
                  </a:schemeClr>
                </a:solidFill>
              </a:rPr>
              <a:t>алгоритмічності</a:t>
            </a:r>
            <a:r>
              <a:rPr lang="uk-UA" dirty="0">
                <a:solidFill>
                  <a:schemeClr val="bg2">
                    <a:lumMod val="25000"/>
                  </a:schemeClr>
                </a:solidFill>
              </a:rPr>
              <a:t>, слід також дотримуватись таких принципів, як: </a:t>
            </a:r>
            <a:endParaRPr lang="uk-UA" dirty="0" smtClean="0">
              <a:solidFill>
                <a:schemeClr val="bg2">
                  <a:lumMod val="25000"/>
                </a:schemeClr>
              </a:solidFill>
            </a:endParaRPr>
          </a:p>
          <a:p>
            <a:pPr algn="just">
              <a:buNone/>
            </a:pPr>
            <a:r>
              <a:rPr lang="uk-UA" dirty="0" smtClean="0">
                <a:solidFill>
                  <a:schemeClr val="bg2">
                    <a:lumMod val="25000"/>
                  </a:schemeClr>
                </a:solidFill>
              </a:rPr>
              <a:t>	• </a:t>
            </a:r>
            <a:r>
              <a:rPr lang="uk-UA" dirty="0">
                <a:solidFill>
                  <a:schemeClr val="bg2">
                    <a:lumMod val="25000"/>
                  </a:schemeClr>
                </a:solidFill>
              </a:rPr>
              <a:t>універсальності, що припускає використання єдиних понять і термінів як безпосередньо в бібліотеках, так і у сфері науки та освіти;</a:t>
            </a:r>
            <a:endParaRPr lang="ru-RU" dirty="0">
              <a:solidFill>
                <a:schemeClr val="bg2">
                  <a:lumMod val="25000"/>
                </a:schemeClr>
              </a:solidFill>
            </a:endParaRPr>
          </a:p>
          <a:p>
            <a:pPr algn="just">
              <a:buNone/>
            </a:pPr>
            <a:r>
              <a:rPr lang="uk-UA" dirty="0" smtClean="0">
                <a:solidFill>
                  <a:schemeClr val="bg2">
                    <a:lumMod val="25000"/>
                  </a:schemeClr>
                </a:solidFill>
              </a:rPr>
              <a:t>	• </a:t>
            </a:r>
            <a:r>
              <a:rPr lang="uk-UA" dirty="0">
                <a:solidFill>
                  <a:schemeClr val="bg2">
                    <a:lumMod val="25000"/>
                  </a:schemeClr>
                </a:solidFill>
              </a:rPr>
              <a:t>комплексності відбиття в моделі різних професійних якостей, знань і вмінь працівників;</a:t>
            </a:r>
            <a:endParaRPr lang="ru-RU" dirty="0">
              <a:solidFill>
                <a:schemeClr val="bg2">
                  <a:lumMod val="25000"/>
                </a:schemeClr>
              </a:solidFill>
            </a:endParaRPr>
          </a:p>
          <a:p>
            <a:pPr algn="just">
              <a:buNone/>
            </a:pPr>
            <a:r>
              <a:rPr lang="uk-UA" dirty="0" smtClean="0">
                <a:solidFill>
                  <a:schemeClr val="bg2">
                    <a:lumMod val="25000"/>
                  </a:schemeClr>
                </a:solidFill>
              </a:rPr>
              <a:t>	• </a:t>
            </a:r>
            <a:r>
              <a:rPr lang="uk-UA" dirty="0">
                <a:solidFill>
                  <a:schemeClr val="bg2">
                    <a:lumMod val="25000"/>
                  </a:schemeClr>
                </a:solidFill>
              </a:rPr>
              <a:t>практичної спрямованості, що означає, що головні вимоги до фахівця задаються виходячи з потреб бібліотек вищої школи у виконанні певних функцій;</a:t>
            </a:r>
            <a:endParaRPr lang="ru-RU" dirty="0">
              <a:solidFill>
                <a:schemeClr val="bg2">
                  <a:lumMod val="25000"/>
                </a:schemeClr>
              </a:solidFill>
            </a:endParaRPr>
          </a:p>
          <a:p>
            <a:pPr algn="just">
              <a:buNone/>
            </a:pPr>
            <a:r>
              <a:rPr lang="uk-UA" dirty="0" smtClean="0">
                <a:solidFill>
                  <a:schemeClr val="bg2">
                    <a:lumMod val="25000"/>
                  </a:schemeClr>
                </a:solidFill>
              </a:rPr>
              <a:t>	• </a:t>
            </a:r>
            <a:r>
              <a:rPr lang="uk-UA" dirty="0">
                <a:solidFill>
                  <a:schemeClr val="bg2">
                    <a:lumMod val="25000"/>
                  </a:schemeClr>
                </a:solidFill>
              </a:rPr>
              <a:t>орієнтації, пов’язаний з урахуванням перспектив розвитку бібліотечної справи, який відбиває тенденції, зумовлені процесами інформатизації суспільства.</a:t>
            </a:r>
            <a:endParaRPr lang="ru-RU" dirty="0">
              <a:solidFill>
                <a:schemeClr val="bg2">
                  <a:lumMod val="25000"/>
                </a:schemeClr>
              </a:solidFill>
            </a:endParaRPr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05139505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857232"/>
            <a:ext cx="7901014" cy="5616720"/>
          </a:xfrm>
        </p:spPr>
        <p:txBody>
          <a:bodyPr>
            <a:normAutofit/>
          </a:bodyPr>
          <a:lstStyle/>
          <a:p>
            <a:pPr algn="just"/>
            <a:endParaRPr lang="ru-RU" sz="3200" dirty="0" smtClean="0">
              <a:solidFill>
                <a:schemeClr val="bg2">
                  <a:lumMod val="25000"/>
                </a:schemeClr>
              </a:solidFill>
              <a:latin typeface="Georgia" pitchFamily="18" charset="0"/>
            </a:endParaRPr>
          </a:p>
          <a:p>
            <a:r>
              <a:rPr lang="ru-RU" sz="3600" dirty="0" err="1" smtClean="0">
                <a:solidFill>
                  <a:schemeClr val="bg2">
                    <a:lumMod val="25000"/>
                  </a:schemeClr>
                </a:solidFill>
                <a:latin typeface="Georgia" pitchFamily="18" charset="0"/>
              </a:rPr>
              <a:t>Перераховані</a:t>
            </a:r>
            <a:r>
              <a:rPr lang="ru-RU" sz="3600" dirty="0" smtClean="0">
                <a:solidFill>
                  <a:schemeClr val="bg2">
                    <a:lumMod val="25000"/>
                  </a:schemeClr>
                </a:solidFill>
                <a:latin typeface="Georgia" pitchFamily="18" charset="0"/>
              </a:rPr>
              <a:t> </a:t>
            </a:r>
            <a:r>
              <a:rPr lang="en-US" sz="3600" dirty="0" smtClean="0">
                <a:solidFill>
                  <a:schemeClr val="bg2">
                    <a:lumMod val="25000"/>
                  </a:schemeClr>
                </a:solidFill>
                <a:latin typeface="Georgia" pitchFamily="18" charset="0"/>
              </a:rPr>
              <a:t> </a:t>
            </a:r>
            <a:r>
              <a:rPr lang="ru-RU" sz="3600" dirty="0" err="1" smtClean="0">
                <a:solidFill>
                  <a:schemeClr val="bg2">
                    <a:lumMod val="25000"/>
                  </a:schemeClr>
                </a:solidFill>
                <a:latin typeface="Georgia" pitchFamily="18" charset="0"/>
              </a:rPr>
              <a:t>принципи</a:t>
            </a:r>
            <a:r>
              <a:rPr lang="ru-RU" sz="3600" dirty="0" smtClean="0">
                <a:solidFill>
                  <a:schemeClr val="bg2">
                    <a:lumMod val="25000"/>
                  </a:schemeClr>
                </a:solidFill>
                <a:latin typeface="Georgia" pitchFamily="18" charset="0"/>
              </a:rPr>
              <a:t> </a:t>
            </a:r>
            <a:r>
              <a:rPr lang="ru-RU" sz="3600" dirty="0" err="1" smtClean="0">
                <a:solidFill>
                  <a:schemeClr val="bg2">
                    <a:lumMod val="25000"/>
                  </a:schemeClr>
                </a:solidFill>
                <a:latin typeface="Georgia" pitchFamily="18" charset="0"/>
              </a:rPr>
              <a:t>мають</a:t>
            </a:r>
            <a:r>
              <a:rPr lang="ru-RU" sz="3600" dirty="0" smtClean="0">
                <a:solidFill>
                  <a:schemeClr val="bg2">
                    <a:lumMod val="25000"/>
                  </a:schemeClr>
                </a:solidFill>
                <a:latin typeface="Georgia" pitchFamily="18" charset="0"/>
              </a:rPr>
              <a:t> </a:t>
            </a:r>
            <a:r>
              <a:rPr lang="ru-RU" sz="3600" dirty="0" smtClean="0">
                <a:solidFill>
                  <a:schemeClr val="bg2">
                    <a:lumMod val="25000"/>
                  </a:schemeClr>
                </a:solidFill>
                <a:latin typeface="Georgia" pitchFamily="18" charset="0"/>
              </a:rPr>
              <a:t>бути</a:t>
            </a:r>
            <a:r>
              <a:rPr lang="en-US" sz="3600" dirty="0" smtClean="0">
                <a:solidFill>
                  <a:schemeClr val="bg2">
                    <a:lumMod val="25000"/>
                  </a:schemeClr>
                </a:solidFill>
                <a:latin typeface="Georgia" pitchFamily="18" charset="0"/>
              </a:rPr>
              <a:t> </a:t>
            </a:r>
            <a:r>
              <a:rPr lang="ru-RU" sz="3600" dirty="0" smtClean="0">
                <a:solidFill>
                  <a:schemeClr val="bg2">
                    <a:lumMod val="25000"/>
                  </a:schemeClr>
                </a:solidFill>
                <a:latin typeface="Georgia" pitchFamily="18" charset="0"/>
              </a:rPr>
              <a:t> </a:t>
            </a:r>
            <a:r>
              <a:rPr lang="ru-RU" sz="3600" dirty="0" err="1" smtClean="0">
                <a:solidFill>
                  <a:schemeClr val="bg2">
                    <a:lumMod val="25000"/>
                  </a:schemeClr>
                </a:solidFill>
                <a:latin typeface="Georgia" pitchFamily="18" charset="0"/>
              </a:rPr>
              <a:t>закладені</a:t>
            </a:r>
            <a:r>
              <a:rPr lang="ru-RU" sz="3600" dirty="0" smtClean="0">
                <a:solidFill>
                  <a:schemeClr val="bg2">
                    <a:lumMod val="25000"/>
                  </a:schemeClr>
                </a:solidFill>
                <a:latin typeface="Georgia" pitchFamily="18" charset="0"/>
              </a:rPr>
              <a:t> </a:t>
            </a:r>
            <a:r>
              <a:rPr lang="en-US" sz="3600" dirty="0" smtClean="0">
                <a:solidFill>
                  <a:schemeClr val="bg2">
                    <a:lumMod val="25000"/>
                  </a:schemeClr>
                </a:solidFill>
                <a:latin typeface="Georgia" pitchFamily="18" charset="0"/>
              </a:rPr>
              <a:t> </a:t>
            </a:r>
            <a:r>
              <a:rPr lang="ru-RU" sz="3600" dirty="0" smtClean="0">
                <a:solidFill>
                  <a:schemeClr val="bg2">
                    <a:lumMod val="25000"/>
                  </a:schemeClr>
                </a:solidFill>
                <a:latin typeface="Georgia" pitchFamily="18" charset="0"/>
              </a:rPr>
              <a:t>в основу </a:t>
            </a:r>
            <a:r>
              <a:rPr lang="ru-RU" sz="3600" dirty="0" err="1" smtClean="0">
                <a:solidFill>
                  <a:schemeClr val="bg2">
                    <a:lumMod val="25000"/>
                  </a:schemeClr>
                </a:solidFill>
                <a:latin typeface="Georgia" pitchFamily="18" charset="0"/>
              </a:rPr>
              <a:t>технології</a:t>
            </a:r>
            <a:r>
              <a:rPr lang="ru-RU" sz="3600" dirty="0" smtClean="0">
                <a:solidFill>
                  <a:schemeClr val="bg2">
                    <a:lumMod val="25000"/>
                  </a:schemeClr>
                </a:solidFill>
                <a:latin typeface="Georgia" pitchFamily="18" charset="0"/>
              </a:rPr>
              <a:t> </a:t>
            </a:r>
            <a:r>
              <a:rPr lang="en-US" sz="3600" dirty="0" smtClean="0">
                <a:solidFill>
                  <a:schemeClr val="bg2">
                    <a:lumMod val="25000"/>
                  </a:schemeClr>
                </a:solidFill>
                <a:latin typeface="Georgia" pitchFamily="18" charset="0"/>
              </a:rPr>
              <a:t> </a:t>
            </a:r>
            <a:r>
              <a:rPr lang="ru-RU" sz="3600" dirty="0" err="1" smtClean="0">
                <a:solidFill>
                  <a:schemeClr val="bg2">
                    <a:lumMod val="25000"/>
                  </a:schemeClr>
                </a:solidFill>
                <a:latin typeface="Georgia" pitchFamily="18" charset="0"/>
              </a:rPr>
              <a:t>побудови</a:t>
            </a:r>
            <a:r>
              <a:rPr lang="ru-RU" sz="3600" dirty="0" smtClean="0">
                <a:solidFill>
                  <a:schemeClr val="bg2">
                    <a:lumMod val="25000"/>
                  </a:schemeClr>
                </a:solidFill>
                <a:latin typeface="Georgia" pitchFamily="18" charset="0"/>
              </a:rPr>
              <a:t> </a:t>
            </a:r>
            <a:r>
              <a:rPr lang="ru-RU" sz="3600" dirty="0" err="1" smtClean="0">
                <a:solidFill>
                  <a:schemeClr val="bg2">
                    <a:lumMod val="25000"/>
                  </a:schemeClr>
                </a:solidFill>
                <a:latin typeface="Georgia" pitchFamily="18" charset="0"/>
              </a:rPr>
              <a:t>моделі</a:t>
            </a:r>
            <a:r>
              <a:rPr lang="ru-RU" sz="3600" dirty="0" smtClean="0">
                <a:solidFill>
                  <a:schemeClr val="bg2">
                    <a:lumMod val="25000"/>
                  </a:schemeClr>
                </a:solidFill>
                <a:latin typeface="Georgia" pitchFamily="18" charset="0"/>
              </a:rPr>
              <a:t> </a:t>
            </a:r>
            <a:r>
              <a:rPr lang="ru-RU" sz="3600" dirty="0" err="1" smtClean="0">
                <a:solidFill>
                  <a:schemeClr val="bg2">
                    <a:lumMod val="25000"/>
                  </a:schemeClr>
                </a:solidFill>
                <a:latin typeface="Georgia" pitchFamily="18" charset="0"/>
              </a:rPr>
              <a:t>спеціаліста</a:t>
            </a:r>
            <a:r>
              <a:rPr lang="ru-RU" sz="3600" dirty="0" smtClean="0">
                <a:solidFill>
                  <a:schemeClr val="bg2">
                    <a:lumMod val="25000"/>
                  </a:schemeClr>
                </a:solidFill>
                <a:latin typeface="Georgia" pitchFamily="18" charset="0"/>
              </a:rPr>
              <a:t> </a:t>
            </a:r>
            <a:r>
              <a:rPr lang="en-US" sz="3600" dirty="0" smtClean="0">
                <a:solidFill>
                  <a:schemeClr val="bg2">
                    <a:lumMod val="25000"/>
                  </a:schemeClr>
                </a:solidFill>
                <a:latin typeface="Georgia" pitchFamily="18" charset="0"/>
              </a:rPr>
              <a:t> </a:t>
            </a:r>
            <a:r>
              <a:rPr lang="ru-RU" sz="3600" dirty="0" err="1" smtClean="0">
                <a:solidFill>
                  <a:schemeClr val="bg2">
                    <a:lumMod val="25000"/>
                  </a:schemeClr>
                </a:solidFill>
                <a:latin typeface="Georgia" pitchFamily="18" charset="0"/>
              </a:rPr>
              <a:t>бібліотеки</a:t>
            </a:r>
            <a:r>
              <a:rPr lang="ru-RU" sz="3600" dirty="0" smtClean="0">
                <a:solidFill>
                  <a:schemeClr val="bg2">
                    <a:lumMod val="25000"/>
                  </a:schemeClr>
                </a:solidFill>
                <a:latin typeface="Georgia" pitchFamily="18" charset="0"/>
              </a:rPr>
              <a:t> </a:t>
            </a:r>
            <a:r>
              <a:rPr lang="en-US" sz="3600" dirty="0" smtClean="0">
                <a:solidFill>
                  <a:schemeClr val="bg2">
                    <a:lumMod val="25000"/>
                  </a:schemeClr>
                </a:solidFill>
                <a:latin typeface="Georgia" pitchFamily="18" charset="0"/>
              </a:rPr>
              <a:t> </a:t>
            </a:r>
            <a:r>
              <a:rPr lang="ru-RU" sz="3600" dirty="0" smtClean="0">
                <a:solidFill>
                  <a:schemeClr val="bg2">
                    <a:lumMod val="25000"/>
                  </a:schemeClr>
                </a:solidFill>
                <a:latin typeface="Georgia" pitchFamily="18" charset="0"/>
              </a:rPr>
              <a:t>ЗВО, </a:t>
            </a:r>
            <a:r>
              <a:rPr lang="ru-RU" sz="3600" dirty="0" err="1" smtClean="0">
                <a:solidFill>
                  <a:schemeClr val="bg2">
                    <a:lumMod val="25000"/>
                  </a:schemeClr>
                </a:solidFill>
                <a:latin typeface="Georgia" pitchFamily="18" charset="0"/>
              </a:rPr>
              <a:t>відповідно</a:t>
            </a:r>
            <a:r>
              <a:rPr lang="ru-RU" sz="3600" dirty="0" smtClean="0">
                <a:solidFill>
                  <a:schemeClr val="bg2">
                    <a:lumMod val="25000"/>
                  </a:schemeClr>
                </a:solidFill>
                <a:latin typeface="Georgia" pitchFamily="18" charset="0"/>
              </a:rPr>
              <a:t> </a:t>
            </a:r>
            <a:r>
              <a:rPr lang="en-US" sz="3600" dirty="0" smtClean="0">
                <a:solidFill>
                  <a:schemeClr val="bg2">
                    <a:lumMod val="25000"/>
                  </a:schemeClr>
                </a:solidFill>
                <a:latin typeface="Georgia" pitchFamily="18" charset="0"/>
              </a:rPr>
              <a:t> </a:t>
            </a:r>
            <a:r>
              <a:rPr lang="ru-RU" sz="3600" dirty="0" smtClean="0">
                <a:solidFill>
                  <a:schemeClr val="bg2">
                    <a:lumMod val="25000"/>
                  </a:schemeClr>
                </a:solidFill>
                <a:latin typeface="Georgia" pitchFamily="18" charset="0"/>
              </a:rPr>
              <a:t>до </a:t>
            </a:r>
            <a:r>
              <a:rPr lang="en-US" sz="3600" dirty="0" smtClean="0">
                <a:solidFill>
                  <a:schemeClr val="bg2">
                    <a:lumMod val="25000"/>
                  </a:schemeClr>
                </a:solidFill>
                <a:latin typeface="Georgia" pitchFamily="18" charset="0"/>
              </a:rPr>
              <a:t> </a:t>
            </a:r>
            <a:r>
              <a:rPr lang="ru-RU" sz="3600" dirty="0" smtClean="0">
                <a:solidFill>
                  <a:schemeClr val="bg2">
                    <a:lumMod val="25000"/>
                  </a:schemeClr>
                </a:solidFill>
                <a:latin typeface="Georgia" pitchFamily="18" charset="0"/>
              </a:rPr>
              <a:t>них </a:t>
            </a:r>
            <a:r>
              <a:rPr lang="ru-RU" sz="3600" dirty="0" err="1" smtClean="0">
                <a:solidFill>
                  <a:schemeClr val="bg2">
                    <a:lumMod val="25000"/>
                  </a:schemeClr>
                </a:solidFill>
                <a:latin typeface="Georgia" pitchFamily="18" charset="0"/>
              </a:rPr>
              <a:t>розроблятися</a:t>
            </a:r>
            <a:r>
              <a:rPr lang="ru-RU" sz="3600" dirty="0" smtClean="0">
                <a:solidFill>
                  <a:schemeClr val="bg2">
                    <a:lumMod val="25000"/>
                  </a:schemeClr>
                </a:solidFill>
                <a:latin typeface="Georgia" pitchFamily="18" charset="0"/>
              </a:rPr>
              <a:t> </a:t>
            </a:r>
            <a:r>
              <a:rPr lang="en-US" sz="3600" dirty="0" smtClean="0">
                <a:solidFill>
                  <a:schemeClr val="bg2">
                    <a:lumMod val="25000"/>
                  </a:schemeClr>
                </a:solidFill>
                <a:latin typeface="Georgia" pitchFamily="18" charset="0"/>
              </a:rPr>
              <a:t> </a:t>
            </a:r>
            <a:r>
              <a:rPr lang="ru-RU" sz="3600" dirty="0" err="1" smtClean="0">
                <a:solidFill>
                  <a:schemeClr val="bg2">
                    <a:lumMod val="25000"/>
                  </a:schemeClr>
                </a:solidFill>
                <a:latin typeface="Georgia" pitchFamily="18" charset="0"/>
              </a:rPr>
              <a:t>її</a:t>
            </a:r>
            <a:r>
              <a:rPr lang="ru-RU" sz="3600" dirty="0" smtClean="0">
                <a:solidFill>
                  <a:schemeClr val="bg2">
                    <a:lumMod val="25000"/>
                  </a:schemeClr>
                </a:solidFill>
                <a:latin typeface="Georgia" pitchFamily="18" charset="0"/>
              </a:rPr>
              <a:t> </a:t>
            </a:r>
            <a:r>
              <a:rPr lang="en-US" sz="3600" dirty="0" smtClean="0">
                <a:solidFill>
                  <a:schemeClr val="bg2">
                    <a:lumMod val="25000"/>
                  </a:schemeClr>
                </a:solidFill>
                <a:latin typeface="Georgia" pitchFamily="18" charset="0"/>
              </a:rPr>
              <a:t> </a:t>
            </a:r>
            <a:r>
              <a:rPr lang="ru-RU" sz="3600" dirty="0" smtClean="0">
                <a:solidFill>
                  <a:schemeClr val="bg2">
                    <a:lumMod val="25000"/>
                  </a:schemeClr>
                </a:solidFill>
                <a:latin typeface="Georgia" pitchFamily="18" charset="0"/>
              </a:rPr>
              <a:t>структура</a:t>
            </a:r>
            <a:r>
              <a:rPr lang="ru-RU" sz="3600" dirty="0" smtClean="0">
                <a:solidFill>
                  <a:schemeClr val="bg2">
                    <a:lumMod val="25000"/>
                  </a:schemeClr>
                </a:solidFill>
                <a:latin typeface="Georgia" pitchFamily="18" charset="0"/>
              </a:rPr>
              <a:t>, </a:t>
            </a:r>
            <a:r>
              <a:rPr lang="en-US" sz="3600" dirty="0" smtClean="0">
                <a:solidFill>
                  <a:schemeClr val="bg2">
                    <a:lumMod val="25000"/>
                  </a:schemeClr>
                </a:solidFill>
                <a:latin typeface="Georgia" pitchFamily="18" charset="0"/>
              </a:rPr>
              <a:t> </a:t>
            </a:r>
            <a:r>
              <a:rPr lang="ru-RU" sz="3600" dirty="0" err="1" smtClean="0">
                <a:solidFill>
                  <a:schemeClr val="bg2">
                    <a:lumMod val="25000"/>
                  </a:schemeClr>
                </a:solidFill>
                <a:latin typeface="Georgia" pitchFamily="18" charset="0"/>
              </a:rPr>
              <a:t>визначатися</a:t>
            </a:r>
            <a:r>
              <a:rPr lang="ru-RU" sz="3600" dirty="0" smtClean="0">
                <a:solidFill>
                  <a:schemeClr val="bg2">
                    <a:lumMod val="25000"/>
                  </a:schemeClr>
                </a:solidFill>
                <a:latin typeface="Georgia" pitchFamily="18" charset="0"/>
              </a:rPr>
              <a:t> </a:t>
            </a:r>
            <a:r>
              <a:rPr lang="en-US" sz="3600" dirty="0" smtClean="0">
                <a:solidFill>
                  <a:schemeClr val="bg2">
                    <a:lumMod val="25000"/>
                  </a:schemeClr>
                </a:solidFill>
                <a:latin typeface="Georgia" pitchFamily="18" charset="0"/>
              </a:rPr>
              <a:t> </a:t>
            </a:r>
            <a:r>
              <a:rPr lang="ru-RU" sz="3600" dirty="0" err="1" smtClean="0">
                <a:solidFill>
                  <a:schemeClr val="bg2">
                    <a:lumMod val="25000"/>
                  </a:schemeClr>
                </a:solidFill>
                <a:latin typeface="Georgia" pitchFamily="18" charset="0"/>
              </a:rPr>
              <a:t>зв’язки</a:t>
            </a:r>
            <a:r>
              <a:rPr lang="ru-RU" sz="3600" dirty="0" smtClean="0">
                <a:solidFill>
                  <a:schemeClr val="bg2">
                    <a:lumMod val="25000"/>
                  </a:schemeClr>
                </a:solidFill>
                <a:latin typeface="Georgia" pitchFamily="18" charset="0"/>
              </a:rPr>
              <a:t> </a:t>
            </a:r>
            <a:r>
              <a:rPr lang="ru-RU" sz="3600" dirty="0" err="1" smtClean="0">
                <a:solidFill>
                  <a:schemeClr val="bg2">
                    <a:lumMod val="25000"/>
                  </a:schemeClr>
                </a:solidFill>
                <a:latin typeface="Georgia" pitchFamily="18" charset="0"/>
              </a:rPr>
              <a:t>між</a:t>
            </a:r>
            <a:r>
              <a:rPr lang="ru-RU" sz="3600" dirty="0" smtClean="0">
                <a:solidFill>
                  <a:schemeClr val="bg2">
                    <a:lumMod val="25000"/>
                  </a:schemeClr>
                </a:solidFill>
                <a:latin typeface="Georgia" pitchFamily="18" charset="0"/>
              </a:rPr>
              <a:t> </a:t>
            </a:r>
            <a:r>
              <a:rPr lang="en-US" sz="3600" dirty="0" smtClean="0">
                <a:solidFill>
                  <a:schemeClr val="bg2">
                    <a:lumMod val="25000"/>
                  </a:schemeClr>
                </a:solidFill>
                <a:latin typeface="Georgia" pitchFamily="18" charset="0"/>
              </a:rPr>
              <a:t> </a:t>
            </a:r>
            <a:r>
              <a:rPr lang="ru-RU" sz="3600" dirty="0" err="1" smtClean="0">
                <a:solidFill>
                  <a:schemeClr val="bg2">
                    <a:lumMod val="25000"/>
                  </a:schemeClr>
                </a:solidFill>
                <a:latin typeface="Georgia" pitchFamily="18" charset="0"/>
              </a:rPr>
              <a:t>елементами</a:t>
            </a:r>
            <a:r>
              <a:rPr lang="ru-RU" sz="3600" dirty="0" smtClean="0">
                <a:solidFill>
                  <a:schemeClr val="bg2">
                    <a:lumMod val="25000"/>
                  </a:schemeClr>
                </a:solidFill>
                <a:latin typeface="Georgia" pitchFamily="18" charset="0"/>
              </a:rPr>
              <a:t>.</a:t>
            </a:r>
            <a:endParaRPr lang="ru-RU" sz="3600" dirty="0">
              <a:solidFill>
                <a:schemeClr val="bg2">
                  <a:lumMod val="25000"/>
                </a:schemeClr>
              </a:solidFill>
              <a:latin typeface="Georg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898498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836712"/>
            <a:ext cx="7467600" cy="580926"/>
          </a:xfrm>
        </p:spPr>
        <p:txBody>
          <a:bodyPr>
            <a:normAutofit fontScale="90000"/>
          </a:bodyPr>
          <a:lstStyle/>
          <a:p>
            <a:pPr algn="ctr"/>
            <a:r>
              <a:rPr lang="uk-UA" dirty="0" smtClean="0"/>
              <a:t/>
            </a:r>
            <a:br>
              <a:rPr lang="uk-UA" dirty="0" smtClean="0"/>
            </a:br>
            <a:r>
              <a:rPr lang="uk-UA" dirty="0"/>
              <a:t/>
            </a:r>
            <a:br>
              <a:rPr lang="uk-UA" dirty="0"/>
            </a:br>
            <a:r>
              <a:rPr lang="uk-UA" b="1" dirty="0" smtClean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uk-UA" b="1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uk-UA" b="1" dirty="0" smtClean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uk-UA" b="1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uk-UA" b="1" dirty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uk-UA" b="1" dirty="0">
                <a:solidFill>
                  <a:schemeClr val="accent1">
                    <a:lumMod val="75000"/>
                  </a:schemeClr>
                </a:solidFill>
              </a:rPr>
            </a:br>
            <a:r>
              <a:rPr lang="uk-UA" b="1" dirty="0" smtClean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uk-UA" b="1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uk-UA" sz="3100" b="1" dirty="0" smtClean="0">
                <a:solidFill>
                  <a:schemeClr val="accent1">
                    <a:lumMod val="75000"/>
                  </a:schemeClr>
                </a:solidFill>
                <a:latin typeface="Georgia" panose="02040502050405020303" pitchFamily="18" charset="0"/>
              </a:rPr>
              <a:t>Основні компоненти моделі спеціаліста</a:t>
            </a:r>
            <a:r>
              <a:rPr lang="uk-UA" b="1" dirty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uk-UA" b="1" dirty="0">
                <a:solidFill>
                  <a:schemeClr val="accent1">
                    <a:lumMod val="75000"/>
                  </a:schemeClr>
                </a:solidFill>
              </a:rPr>
            </a:br>
            <a:endParaRPr lang="ru-RU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196752"/>
            <a:ext cx="7467600" cy="5277200"/>
          </a:xfrm>
        </p:spPr>
        <p:txBody>
          <a:bodyPr>
            <a:normAutofit/>
          </a:bodyPr>
          <a:lstStyle/>
          <a:p>
            <a:r>
              <a:rPr lang="uk-UA" dirty="0">
                <a:solidFill>
                  <a:schemeClr val="bg2">
                    <a:lumMod val="25000"/>
                  </a:schemeClr>
                </a:solidFill>
                <a:latin typeface="Georgia" panose="02040502050405020303" pitchFamily="18" charset="0"/>
              </a:rPr>
              <a:t>Перший компонент передбачає професійну діяльність, оскільки саме в ній відбувається процес формування особистості. Сутність розвитку особистості у процесі діяльності полягає у якісній зміні останньої, у якій людина постає як суб’єкт. Це окреслює вирішальне значення </a:t>
            </a:r>
            <a:r>
              <a:rPr lang="uk-UA" dirty="0" smtClean="0">
                <a:solidFill>
                  <a:schemeClr val="bg2">
                    <a:lumMod val="25000"/>
                  </a:schemeClr>
                </a:solidFill>
                <a:latin typeface="Georgia" panose="02040502050405020303" pitchFamily="18" charset="0"/>
              </a:rPr>
              <a:t>діяльності </a:t>
            </a:r>
            <a:r>
              <a:rPr lang="uk-UA" dirty="0">
                <a:solidFill>
                  <a:schemeClr val="bg2">
                    <a:lumMod val="25000"/>
                  </a:schemeClr>
                </a:solidFill>
                <a:latin typeface="Georgia" panose="02040502050405020303" pitchFamily="18" charset="0"/>
              </a:rPr>
              <a:t>в розвитку особистості. </a:t>
            </a:r>
            <a:endParaRPr lang="uk-UA" dirty="0" smtClean="0">
              <a:solidFill>
                <a:schemeClr val="bg2">
                  <a:lumMod val="25000"/>
                </a:schemeClr>
              </a:solidFill>
              <a:latin typeface="Georgia" panose="02040502050405020303" pitchFamily="18" charset="0"/>
            </a:endParaRPr>
          </a:p>
          <a:p>
            <a:r>
              <a:rPr lang="uk-UA" dirty="0">
                <a:solidFill>
                  <a:schemeClr val="bg2">
                    <a:lumMod val="25000"/>
                  </a:schemeClr>
                </a:solidFill>
              </a:rPr>
              <a:t>Іншим компонентом є професійна культура – система професійних знань, навичок, умінь, </a:t>
            </a:r>
            <a:r>
              <a:rPr lang="uk-UA" dirty="0" smtClean="0">
                <a:solidFill>
                  <a:schemeClr val="bg2">
                    <a:lumMod val="25000"/>
                  </a:schemeClr>
                </a:solidFill>
              </a:rPr>
              <a:t>які відповідають </a:t>
            </a:r>
            <a:r>
              <a:rPr lang="uk-UA" dirty="0">
                <a:solidFill>
                  <a:schemeClr val="bg2">
                    <a:lumMod val="25000"/>
                  </a:schemeClr>
                </a:solidFill>
              </a:rPr>
              <a:t>вимогам професіональної діяльності, функціям і обов’язкам </a:t>
            </a:r>
            <a:r>
              <a:rPr lang="uk-UA" dirty="0" err="1" smtClean="0">
                <a:solidFill>
                  <a:schemeClr val="bg2">
                    <a:lumMod val="25000"/>
                  </a:schemeClr>
                </a:solidFill>
              </a:rPr>
              <a:t>бібліотекаря</a:t>
            </a:r>
            <a:r>
              <a:rPr lang="uk-UA" dirty="0" smtClean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uk-UA" dirty="0">
                <a:solidFill>
                  <a:schemeClr val="bg2">
                    <a:lumMod val="25000"/>
                  </a:schemeClr>
                </a:solidFill>
              </a:rPr>
              <a:t>ЗВО, що закріплено в його кваліфікаційній характеристиці.</a:t>
            </a:r>
            <a:endParaRPr lang="ru-RU" dirty="0">
              <a:solidFill>
                <a:schemeClr val="bg2">
                  <a:lumMod val="25000"/>
                </a:schemeClr>
              </a:solidFill>
            </a:endParaRPr>
          </a:p>
          <a:p>
            <a:endParaRPr lang="ru-RU" dirty="0">
              <a:solidFill>
                <a:schemeClr val="bg2">
                  <a:lumMod val="25000"/>
                </a:schemeClr>
              </a:solidFill>
              <a:latin typeface="Georgia" panose="020405020504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393615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500042"/>
            <a:ext cx="7901014" cy="5973910"/>
          </a:xfrm>
        </p:spPr>
        <p:txBody>
          <a:bodyPr>
            <a:normAutofit/>
          </a:bodyPr>
          <a:lstStyle/>
          <a:p>
            <a:r>
              <a:rPr lang="uk-UA" dirty="0" smtClean="0">
                <a:solidFill>
                  <a:schemeClr val="bg2">
                    <a:lumMod val="25000"/>
                  </a:schemeClr>
                </a:solidFill>
              </a:rPr>
              <a:t>Третій компонент – інформаційна культура, яка передбачає комплекс знань і умінь у сфері цифрових технологій, електронних ресурсів Інтернету, освоєння інформаційних засобів і технологій.</a:t>
            </a:r>
            <a:endParaRPr lang="ru-RU" dirty="0" smtClean="0">
              <a:solidFill>
                <a:schemeClr val="bg2">
                  <a:lumMod val="25000"/>
                </a:schemeClr>
              </a:solidFill>
            </a:endParaRPr>
          </a:p>
          <a:p>
            <a:r>
              <a:rPr lang="uk-UA" dirty="0" smtClean="0">
                <a:solidFill>
                  <a:schemeClr val="bg2">
                    <a:lumMod val="25000"/>
                  </a:schemeClr>
                </a:solidFill>
              </a:rPr>
              <a:t>Четвертий компонент – це здатність самостійно вчитися, набувати професійних знань, навичок, умінь, оволодівати новими технологіями, удосконалювати кваліфікацію.</a:t>
            </a:r>
            <a:endParaRPr lang="ru-RU" dirty="0" smtClean="0">
              <a:solidFill>
                <a:schemeClr val="bg2">
                  <a:lumMod val="25000"/>
                </a:schemeClr>
              </a:solidFill>
            </a:endParaRPr>
          </a:p>
          <a:p>
            <a:r>
              <a:rPr lang="uk-UA" dirty="0" smtClean="0">
                <a:solidFill>
                  <a:schemeClr val="bg2">
                    <a:lumMod val="25000"/>
                  </a:schemeClr>
                </a:solidFill>
              </a:rPr>
              <a:t>П’ятим компонентом є індивідуально-психологічні особливості людини, які передбачають поєднання різних структурно-функціональних компонентів психіки й визначають індивідуальність, стиль діяльності, поведінки та виявляються як особливі.</a:t>
            </a:r>
            <a:endParaRPr lang="ru-RU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785794"/>
            <a:ext cx="7686700" cy="5688158"/>
          </a:xfrm>
        </p:spPr>
        <p:txBody>
          <a:bodyPr/>
          <a:lstStyle/>
          <a:p>
            <a:r>
              <a:rPr lang="uk-UA" dirty="0">
                <a:solidFill>
                  <a:schemeClr val="bg2">
                    <a:lumMod val="25000"/>
                  </a:schemeClr>
                </a:solidFill>
                <a:latin typeface="Georgia" panose="02040502050405020303" pitchFamily="18" charset="0"/>
              </a:rPr>
              <a:t>Також необхідно враховувати соціально значущі якості, які мають бути у фахівця бібліотеки вищого навчального закладу: відповідальність перед справою й людьми, сумлінність, </a:t>
            </a:r>
            <a:r>
              <a:rPr lang="uk-UA" dirty="0" err="1">
                <a:solidFill>
                  <a:schemeClr val="bg2">
                    <a:lumMod val="25000"/>
                  </a:schemeClr>
                </a:solidFill>
                <a:latin typeface="Georgia" panose="02040502050405020303" pitchFamily="18" charset="0"/>
              </a:rPr>
              <a:t>соціопривабливість</a:t>
            </a:r>
            <a:r>
              <a:rPr lang="uk-UA" dirty="0">
                <a:solidFill>
                  <a:schemeClr val="bg2">
                    <a:lumMod val="25000"/>
                  </a:schemeClr>
                </a:solidFill>
                <a:latin typeface="Georgia" panose="02040502050405020303" pitchFamily="18" charset="0"/>
              </a:rPr>
              <a:t>, єдність слова й діла, широка культура тощо. </a:t>
            </a:r>
            <a:endParaRPr lang="ru-RU" dirty="0">
              <a:solidFill>
                <a:schemeClr val="bg2">
                  <a:lumMod val="25000"/>
                </a:schemeClr>
              </a:solidFill>
              <a:latin typeface="Georgia" panose="02040502050405020303" pitchFamily="18" charset="0"/>
            </a:endParaRPr>
          </a:p>
          <a:p>
            <a:r>
              <a:rPr lang="uk-UA" dirty="0">
                <a:solidFill>
                  <a:schemeClr val="bg2">
                    <a:lumMod val="25000"/>
                  </a:schemeClr>
                </a:solidFill>
                <a:latin typeface="Georgia" panose="02040502050405020303" pitchFamily="18" charset="0"/>
              </a:rPr>
              <a:t>Таким чином, особистісний аспект припускає розкриття можливостей людини, формування його мотивів і інтересів, виховання потреб у процесі цілеспрямованої взаємодії усередині бібліотечного колективу.</a:t>
            </a:r>
            <a:endParaRPr lang="ru-RU" dirty="0">
              <a:solidFill>
                <a:schemeClr val="bg2">
                  <a:lumMod val="25000"/>
                </a:schemeClr>
              </a:solidFill>
              <a:latin typeface="Georgia" panose="020405020504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4362268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uk-UA" b="1" dirty="0" smtClean="0">
                <a:solidFill>
                  <a:schemeClr val="accent1">
                    <a:lumMod val="75000"/>
                  </a:schemeClr>
                </a:solidFill>
              </a:rPr>
              <a:t>вимоги </a:t>
            </a:r>
            <a:r>
              <a:rPr lang="uk-UA" b="1" dirty="0">
                <a:solidFill>
                  <a:schemeClr val="accent1">
                    <a:lumMod val="75000"/>
                  </a:schemeClr>
                </a:solidFill>
              </a:rPr>
              <a:t>до моделі спеціаліста: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285860"/>
            <a:ext cx="7758138" cy="5188092"/>
          </a:xfrm>
        </p:spPr>
        <p:txBody>
          <a:bodyPr>
            <a:normAutofit fontScale="92500" lnSpcReduction="20000"/>
          </a:bodyPr>
          <a:lstStyle/>
          <a:p>
            <a:pPr>
              <a:buFont typeface="Wingdings" pitchFamily="2" charset="2"/>
              <a:buChar char="Ø"/>
            </a:pPr>
            <a:r>
              <a:rPr lang="uk-UA" dirty="0" smtClean="0">
                <a:solidFill>
                  <a:schemeClr val="bg2">
                    <a:lumMod val="25000"/>
                  </a:schemeClr>
                </a:solidFill>
                <a:latin typeface="Georgia" panose="02040502050405020303" pitchFamily="18" charset="0"/>
              </a:rPr>
              <a:t> </a:t>
            </a:r>
            <a:r>
              <a:rPr lang="uk-UA" dirty="0">
                <a:solidFill>
                  <a:schemeClr val="bg2">
                    <a:lumMod val="25000"/>
                  </a:schemeClr>
                </a:solidFill>
                <a:latin typeface="Georgia" panose="02040502050405020303" pitchFamily="18" charset="0"/>
              </a:rPr>
              <a:t>розуміння сутності й соціального значення своєї спеціальності;</a:t>
            </a:r>
            <a:endParaRPr lang="ru-RU" dirty="0">
              <a:solidFill>
                <a:schemeClr val="bg2">
                  <a:lumMod val="25000"/>
                </a:schemeClr>
              </a:solidFill>
              <a:latin typeface="Georgia" panose="02040502050405020303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uk-UA" dirty="0" smtClean="0">
                <a:solidFill>
                  <a:schemeClr val="bg2">
                    <a:lumMod val="25000"/>
                  </a:schemeClr>
                </a:solidFill>
                <a:latin typeface="Georgia" panose="02040502050405020303" pitchFamily="18" charset="0"/>
              </a:rPr>
              <a:t>слідування </a:t>
            </a:r>
            <a:r>
              <a:rPr lang="uk-UA" dirty="0">
                <a:solidFill>
                  <a:schemeClr val="bg2">
                    <a:lumMod val="25000"/>
                  </a:schemeClr>
                </a:solidFill>
                <a:latin typeface="Georgia" panose="02040502050405020303" pitchFamily="18" charset="0"/>
              </a:rPr>
              <a:t>етичним і правовим нормам суспільства;</a:t>
            </a:r>
            <a:endParaRPr lang="ru-RU" dirty="0">
              <a:solidFill>
                <a:schemeClr val="bg2">
                  <a:lumMod val="25000"/>
                </a:schemeClr>
              </a:solidFill>
              <a:latin typeface="Georgia" panose="02040502050405020303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uk-UA" dirty="0" smtClean="0">
                <a:solidFill>
                  <a:schemeClr val="bg2">
                    <a:lumMod val="25000"/>
                  </a:schemeClr>
                </a:solidFill>
                <a:latin typeface="Georgia" panose="02040502050405020303" pitchFamily="18" charset="0"/>
              </a:rPr>
              <a:t>наявність </a:t>
            </a:r>
            <a:r>
              <a:rPr lang="uk-UA" dirty="0">
                <a:solidFill>
                  <a:schemeClr val="bg2">
                    <a:lumMod val="25000"/>
                  </a:schemeClr>
                </a:solidFill>
                <a:latin typeface="Georgia" panose="02040502050405020303" pitchFamily="18" charset="0"/>
              </a:rPr>
              <a:t>аксіологічних устремлінь, тобто ідеалів, цінностей, пріоритетів, мотивацій тощо;</a:t>
            </a:r>
            <a:endParaRPr lang="ru-RU" dirty="0">
              <a:solidFill>
                <a:schemeClr val="bg2">
                  <a:lumMod val="25000"/>
                </a:schemeClr>
              </a:solidFill>
              <a:latin typeface="Georgia" panose="02040502050405020303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uk-UA" dirty="0" smtClean="0">
                <a:solidFill>
                  <a:schemeClr val="bg2">
                    <a:lumMod val="25000"/>
                  </a:schemeClr>
                </a:solidFill>
                <a:latin typeface="Georgia" panose="02040502050405020303" pitchFamily="18" charset="0"/>
              </a:rPr>
              <a:t>знання </a:t>
            </a:r>
            <a:r>
              <a:rPr lang="uk-UA" dirty="0">
                <a:solidFill>
                  <a:schemeClr val="bg2">
                    <a:lumMod val="25000"/>
                  </a:schemeClr>
                </a:solidFill>
                <a:latin typeface="Georgia" panose="02040502050405020303" pitchFamily="18" charset="0"/>
              </a:rPr>
              <a:t>законів міжособистісного спілкування й уміння застосовувати їх на практиці;</a:t>
            </a:r>
            <a:endParaRPr lang="ru-RU" dirty="0">
              <a:solidFill>
                <a:schemeClr val="bg2">
                  <a:lumMod val="25000"/>
                </a:schemeClr>
              </a:solidFill>
              <a:latin typeface="Georgia" panose="02040502050405020303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uk-UA" dirty="0" smtClean="0">
                <a:solidFill>
                  <a:schemeClr val="bg2">
                    <a:lumMod val="25000"/>
                  </a:schemeClr>
                </a:solidFill>
                <a:latin typeface="Georgia" panose="02040502050405020303" pitchFamily="18" charset="0"/>
              </a:rPr>
              <a:t>здатність </a:t>
            </a:r>
            <a:r>
              <a:rPr lang="uk-UA" dirty="0">
                <a:solidFill>
                  <a:schemeClr val="bg2">
                    <a:lumMod val="25000"/>
                  </a:schemeClr>
                </a:solidFill>
                <a:latin typeface="Georgia" panose="02040502050405020303" pitchFamily="18" charset="0"/>
              </a:rPr>
              <a:t>приймати рішення й нести за них відповідальність;</a:t>
            </a:r>
            <a:endParaRPr lang="ru-RU" dirty="0">
              <a:solidFill>
                <a:schemeClr val="bg2">
                  <a:lumMod val="25000"/>
                </a:schemeClr>
              </a:solidFill>
              <a:latin typeface="Georgia" panose="02040502050405020303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uk-UA" dirty="0" smtClean="0">
                <a:solidFill>
                  <a:schemeClr val="bg2">
                    <a:lumMod val="25000"/>
                  </a:schemeClr>
                </a:solidFill>
                <a:latin typeface="Georgia" panose="02040502050405020303" pitchFamily="18" charset="0"/>
              </a:rPr>
              <a:t>наявність </a:t>
            </a:r>
            <a:r>
              <a:rPr lang="uk-UA" dirty="0">
                <a:solidFill>
                  <a:schemeClr val="bg2">
                    <a:lumMod val="25000"/>
                  </a:schemeClr>
                </a:solidFill>
                <a:latin typeface="Georgia" panose="02040502050405020303" pitchFamily="18" charset="0"/>
              </a:rPr>
              <a:t>суто людських, гуманних спонукань – почуття справедливості, співчуття, готовність допомогти, любов до родини та ін.;</a:t>
            </a:r>
            <a:endParaRPr lang="ru-RU" dirty="0">
              <a:solidFill>
                <a:schemeClr val="bg2">
                  <a:lumMod val="25000"/>
                </a:schemeClr>
              </a:solidFill>
              <a:latin typeface="Georgia" panose="02040502050405020303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uk-UA" dirty="0" smtClean="0">
                <a:solidFill>
                  <a:schemeClr val="bg2">
                    <a:lumMod val="25000"/>
                  </a:schemeClr>
                </a:solidFill>
                <a:latin typeface="Georgia" panose="02040502050405020303" pitchFamily="18" charset="0"/>
              </a:rPr>
              <a:t>«</a:t>
            </a:r>
            <a:r>
              <a:rPr lang="uk-UA" dirty="0">
                <a:solidFill>
                  <a:schemeClr val="bg2">
                    <a:lumMod val="25000"/>
                  </a:schemeClr>
                </a:solidFill>
                <a:latin typeface="Georgia" panose="02040502050405020303" pitchFamily="18" charset="0"/>
              </a:rPr>
              <a:t>невиробничі» резерви особистості – патріотизм, дотримування законів валеології, уміння створити сприятливий психологічний клімат у колективі, участь у суспільному житті, працездатність і інші.</a:t>
            </a:r>
            <a:endParaRPr lang="ru-RU" dirty="0">
              <a:solidFill>
                <a:schemeClr val="bg2">
                  <a:lumMod val="25000"/>
                </a:schemeClr>
              </a:solidFill>
              <a:latin typeface="Georgia" panose="02040502050405020303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0624930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109</TotalTime>
  <Words>691</Words>
  <Application>Microsoft Office PowerPoint</Application>
  <PresentationFormat>Экран (4:3)</PresentationFormat>
  <Paragraphs>52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Эркер</vt:lpstr>
      <vt:lpstr>Макеєва Ірина Наукова бібліотека  ДНУ імені О. Гончара</vt:lpstr>
      <vt:lpstr>Слайд 2</vt:lpstr>
      <vt:lpstr>Слайд 3</vt:lpstr>
      <vt:lpstr>  </vt:lpstr>
      <vt:lpstr>Слайд 5</vt:lpstr>
      <vt:lpstr>      Основні компоненти моделі спеціаліста </vt:lpstr>
      <vt:lpstr>Слайд 7</vt:lpstr>
      <vt:lpstr>Слайд 8</vt:lpstr>
      <vt:lpstr>вимоги до моделі спеціаліста:  </vt:lpstr>
      <vt:lpstr>Специфіка  бібліотечної діяльності</vt:lpstr>
      <vt:lpstr>Мета професійної діяльності спеціаліста</vt:lpstr>
      <vt:lpstr>Засоби професійної діяльності спеціаліста бібліотеки ЗВО</vt:lpstr>
      <vt:lpstr>Загальна  побудова моделі передбачає  такі  визначення:</vt:lpstr>
      <vt:lpstr>Висновки</vt:lpstr>
      <vt:lpstr>Дякую за увагу!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Макеева Ирина  Научная библиотека ДНУ им. О. Гончара</dc:title>
  <dc:creator>Roughty</dc:creator>
  <cp:lastModifiedBy>Windows User</cp:lastModifiedBy>
  <cp:revision>34</cp:revision>
  <dcterms:created xsi:type="dcterms:W3CDTF">2020-09-29T08:17:52Z</dcterms:created>
  <dcterms:modified xsi:type="dcterms:W3CDTF">2020-10-04T06:52:00Z</dcterms:modified>
</cp:coreProperties>
</file>