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Didact Gothic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1">
          <p15:clr>
            <a:srgbClr val="747775"/>
          </p15:clr>
        </p15:guide>
        <p15:guide id="2" pos="2913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1" orient="horz"/>
        <p:guide pos="2913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DidactGothic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641f8a55d_0_118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28641f8a55d_0_1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8641f8a55d_0_12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28641f8a55d_0_1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8641f8a55d_0_126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g28641f8a55d_0_1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8641f8a55d_0_12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28641f8a55d_0_1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8641f8a55d_0_128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28641f8a55d_0_1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8641f8a55d_0_129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g28641f8a55d_0_1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8641f8a55d_0_13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28641f8a55d_0_1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8641f8a55d_0_130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g28641f8a55d_0_1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8802d08599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28802d0859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8641f8a55d_0_13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28641f8a55d_0_1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8641f8a55d_0_13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g28641f8a55d_0_1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8641f8a55d_0_11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g28641f8a55d_0_1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86879ac1e6_2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g286879ac1e6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8802d0859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28802d0859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8641f8a55d_0_120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28641f8a55d_0_1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8641f8a55d_0_12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g28641f8a55d_0_1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8641f8a55d_0_12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28641f8a55d_0_1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8641f8a55d_0_12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28641f8a55d_0_1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8641f8a55d_0_12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28641f8a55d_0_1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8641f8a55d_0_12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28641f8a55d_0_1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8641f8a55d_0_12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g28641f8a55d_0_1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Relationship Id="rId4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g"/><Relationship Id="rId4" Type="http://schemas.openxmlformats.org/officeDocument/2006/relationships/image" Target="../media/image16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Relationship Id="rId4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g"/><Relationship Id="rId4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jpg"/><Relationship Id="rId4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16.pn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49175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0" y="613975"/>
            <a:ext cx="9144000" cy="206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73333"/>
              <a:buNone/>
            </a:pPr>
            <a:r>
              <a:t/>
            </a:r>
            <a:endParaRPr b="1" sz="30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73333"/>
              <a:buNone/>
            </a:pPr>
            <a:r>
              <a:t/>
            </a:r>
            <a:endParaRPr b="1" sz="30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73333"/>
              <a:buNone/>
            </a:pPr>
            <a:r>
              <a:rPr b="1" lang="uk" sz="3000">
                <a:latin typeface="Didact Gothic"/>
                <a:ea typeface="Didact Gothic"/>
                <a:cs typeface="Didact Gothic"/>
                <a:sym typeface="Didact Gothic"/>
              </a:rPr>
              <a:t>Комунікаційні аспекти </a:t>
            </a:r>
            <a:endParaRPr b="1" sz="30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b="1" lang="uk" sz="3000">
                <a:latin typeface="Didact Gothic"/>
                <a:ea typeface="Didact Gothic"/>
                <a:cs typeface="Didact Gothic"/>
                <a:sym typeface="Didact Gothic"/>
              </a:rPr>
              <a:t>медійної, видавничої, редакторської діяльності університетських бібліотек</a:t>
            </a:r>
            <a:endParaRPr b="1" sz="30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8235"/>
              <a:buFont typeface="Arial"/>
              <a:buNone/>
            </a:pPr>
            <a:r>
              <a:rPr b="1" lang="uk" sz="1888">
                <a:latin typeface="Didact Gothic"/>
                <a:ea typeface="Didact Gothic"/>
                <a:cs typeface="Didact Gothic"/>
                <a:sym typeface="Didact Gothic"/>
              </a:rPr>
              <a:t>Актуальні політики медіавиробництва, видавничої і редакторської діяльності: досвід</a:t>
            </a:r>
            <a:endParaRPr b="1" sz="1888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8235"/>
              <a:buFont typeface="Arial"/>
              <a:buNone/>
            </a:pPr>
            <a:r>
              <a:rPr b="1" lang="uk" sz="1888">
                <a:latin typeface="Didact Gothic"/>
                <a:ea typeface="Didact Gothic"/>
                <a:cs typeface="Didact Gothic"/>
                <a:sym typeface="Didact Gothic"/>
              </a:rPr>
              <a:t>створення інформаційних ресурсів у науковій бібліотеці університету</a:t>
            </a:r>
            <a:endParaRPr b="1" sz="1888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8235"/>
              <a:buFont typeface="Arial"/>
              <a:buNone/>
            </a:pPr>
            <a:r>
              <a:t/>
            </a:r>
            <a:endParaRPr b="1" sz="1888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4646025" y="3143100"/>
            <a:ext cx="3920100" cy="16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215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Людмила Савенкова</a:t>
            </a:r>
            <a:endParaRPr sz="2215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45720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215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Олена Харитоненко</a:t>
            </a:r>
            <a:endParaRPr sz="2215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45720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215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Тетяна Білорусцева</a:t>
            </a:r>
            <a:endParaRPr sz="2215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45720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215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Марієнко Альона</a:t>
            </a:r>
            <a:endParaRPr sz="2215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>
            <a:off x="314275" y="613975"/>
            <a:ext cx="8478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>
            <a:off x="321875" y="2624000"/>
            <a:ext cx="8427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13"/>
          <p:cNvCxnSpPr/>
          <p:nvPr/>
        </p:nvCxnSpPr>
        <p:spPr>
          <a:xfrm>
            <a:off x="8793175" y="2376475"/>
            <a:ext cx="0" cy="2674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314325" y="5050975"/>
            <a:ext cx="84885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06750" y="-1143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504750" y="199175"/>
            <a:ext cx="813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цікавлять Вашу редакцію чи Ваше видавництво зустрічі з освітянами, науковцями, студентами, організовані на базі бібліотеки?</a:t>
            </a:r>
            <a:endParaRPr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639300" y="4381500"/>
            <a:ext cx="786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Негативно відповіли 14,3 % опитаних. Всі решта або вже мали такий досвід, або зацікавлені і налаштовані подумати про це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64" name="Google Shape;164;p22"/>
          <p:cNvSpPr/>
          <p:nvPr/>
        </p:nvSpPr>
        <p:spPr>
          <a:xfrm>
            <a:off x="1866001" y="1407150"/>
            <a:ext cx="54120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Діаграма відповідей у Формах. Назва запитання: Чи цікавлять Вашу редакцію чи Ваше видавництво зустрічі з освітянами, науковцями, студентами, організовані на базі бібліотеки?. Кількість відповідей: 21 відповідь." id="165" name="Google Shape;165;p22"/>
          <p:cNvPicPr preferRelativeResize="0"/>
          <p:nvPr/>
        </p:nvPicPr>
        <p:blipFill rotWithShape="1">
          <a:blip r:embed="rId4">
            <a:alphaModFix/>
          </a:blip>
          <a:srcRect b="6597" l="16945" r="2325" t="35528"/>
          <a:stretch/>
        </p:blipFill>
        <p:spPr>
          <a:xfrm>
            <a:off x="2012960" y="1767000"/>
            <a:ext cx="5118100" cy="165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2"/>
          <p:cNvSpPr/>
          <p:nvPr/>
        </p:nvSpPr>
        <p:spPr>
          <a:xfrm>
            <a:off x="4383450" y="10732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2"/>
          <p:cNvSpPr/>
          <p:nvPr/>
        </p:nvSpPr>
        <p:spPr>
          <a:xfrm flipH="1" rot="10800000">
            <a:off x="4383450" y="37363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3925" y="-95475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/>
          <p:nvPr/>
        </p:nvSpPr>
        <p:spPr>
          <a:xfrm>
            <a:off x="363425" y="1402550"/>
            <a:ext cx="8195700" cy="1644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3"/>
          <p:cNvSpPr txBox="1"/>
          <p:nvPr/>
        </p:nvSpPr>
        <p:spPr>
          <a:xfrm>
            <a:off x="847075" y="127250"/>
            <a:ext cx="300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бачите ви бібліотеку (зокрема, університетську) як засіб для просування своїх ресурсів і своєї медіапродукції?</a:t>
            </a:r>
            <a:endParaRPr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descr="Діаграма відповідей у Формах. Назва запитання: Чи бачите ви бібліотеку (зокрема, університетську) як засіб для просування своїх ресурсів і своєї медіапродукції?. Кількість відповідей: 21 відповідь." id="175" name="Google Shape;175;p23"/>
          <p:cNvPicPr preferRelativeResize="0"/>
          <p:nvPr/>
        </p:nvPicPr>
        <p:blipFill rotWithShape="1">
          <a:blip r:embed="rId4">
            <a:alphaModFix/>
          </a:blip>
          <a:srcRect b="6641" l="15007" r="18819" t="32031"/>
          <a:stretch/>
        </p:blipFill>
        <p:spPr>
          <a:xfrm>
            <a:off x="5033829" y="1484075"/>
            <a:ext cx="3392970" cy="148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 txBox="1"/>
          <p:nvPr/>
        </p:nvSpPr>
        <p:spPr>
          <a:xfrm>
            <a:off x="5230325" y="35408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Схвально відповіли 66,7 % (28,6 % - “так”, і 38,1 % - “подумаю”)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5230313" y="3335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зацікавлені Ви у висвітленні важливих подій університетів?</a:t>
            </a:r>
            <a:endParaRPr i="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78" name="Google Shape;178;p23"/>
          <p:cNvSpPr txBox="1"/>
          <p:nvPr/>
        </p:nvSpPr>
        <p:spPr>
          <a:xfrm>
            <a:off x="390025" y="3391675"/>
            <a:ext cx="39141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57,2 % засвідчили свою байдужість до подібних тем. 19 % цікавляться життям ЗВО і університетських бібліотек через те, що так, такі публікації привертають увагу.</a:t>
            </a:r>
            <a:endParaRPr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23,8 %  беруться за такі теми, оскільки освітянська галузь має велике значення для розвитку держави.</a:t>
            </a:r>
            <a:endParaRPr b="1" i="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descr="Діаграма відповідей у Формах. Назва запитання: Чи зацікавлені Ви у висвітленні важливих подій університетів?. Кількість відповідей: 21 відповідь." id="179" name="Google Shape;179;p23"/>
          <p:cNvPicPr preferRelativeResize="0"/>
          <p:nvPr/>
        </p:nvPicPr>
        <p:blipFill rotWithShape="1">
          <a:blip r:embed="rId5">
            <a:alphaModFix/>
          </a:blip>
          <a:srcRect b="7204" l="17771" r="2995" t="26270"/>
          <a:stretch/>
        </p:blipFill>
        <p:spPr>
          <a:xfrm>
            <a:off x="515600" y="1484075"/>
            <a:ext cx="4056900" cy="148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3"/>
          <p:cNvSpPr/>
          <p:nvPr/>
        </p:nvSpPr>
        <p:spPr>
          <a:xfrm>
            <a:off x="2236675" y="1207244"/>
            <a:ext cx="220800" cy="1953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3"/>
          <p:cNvSpPr/>
          <p:nvPr/>
        </p:nvSpPr>
        <p:spPr>
          <a:xfrm flipH="1" rot="10800000">
            <a:off x="2236675" y="3046844"/>
            <a:ext cx="220800" cy="1953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3"/>
          <p:cNvSpPr/>
          <p:nvPr/>
        </p:nvSpPr>
        <p:spPr>
          <a:xfrm>
            <a:off x="6619913" y="1207244"/>
            <a:ext cx="220800" cy="1953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3"/>
          <p:cNvSpPr/>
          <p:nvPr/>
        </p:nvSpPr>
        <p:spPr>
          <a:xfrm flipH="1" rot="10800000">
            <a:off x="6619913" y="3046844"/>
            <a:ext cx="220800" cy="1953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4"/>
          <p:cNvSpPr/>
          <p:nvPr/>
        </p:nvSpPr>
        <p:spPr>
          <a:xfrm>
            <a:off x="2023475" y="555763"/>
            <a:ext cx="5028000" cy="685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4"/>
          <p:cNvSpPr/>
          <p:nvPr/>
        </p:nvSpPr>
        <p:spPr>
          <a:xfrm>
            <a:off x="620225" y="2002688"/>
            <a:ext cx="7834500" cy="2622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4"/>
          <p:cNvSpPr txBox="1"/>
          <p:nvPr/>
        </p:nvSpPr>
        <p:spPr>
          <a:xfrm>
            <a:off x="746825" y="2155238"/>
            <a:ext cx="75813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➤ </a:t>
            </a:r>
            <a:r>
              <a:rPr b="1" i="0" lang="uk" sz="15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ВАЖЛИВЕ РЕЗЮМЕ ОБГОВОРЕНЬ:</a:t>
            </a:r>
            <a:endParaRPr b="1" sz="15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“Якщо університети та бібліотеки стануть більш відкритими для журналістів, це допоможе в роботі”.</a:t>
            </a:r>
            <a:endParaRPr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➤ ВИСНОВОК НА ОСНОВІ АНКЕТУВАННЯ ТА ІНТЕРВ’Ю:</a:t>
            </a:r>
            <a:endParaRPr b="1" sz="15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респонденти не замислювалися раніше про можливості співпраці з університетськими бібліотеками, але здебільшого оцінюють можливості такої взаємодії позитивно.</a:t>
            </a:r>
            <a:endParaRPr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2023475" y="667813"/>
            <a:ext cx="502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sz="18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РЕЗЮМЕ ДО ПЕРШОЇ ЧАСТИНИ ДОСЛІДЖЕННЯ</a:t>
            </a:r>
            <a:endParaRPr b="1" i="0" sz="18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193" name="Google Shape;193;p24"/>
          <p:cNvCxnSpPr>
            <a:stCxn id="190" idx="0"/>
          </p:cNvCxnSpPr>
          <p:nvPr/>
        </p:nvCxnSpPr>
        <p:spPr>
          <a:xfrm rot="10800000">
            <a:off x="4537475" y="1241588"/>
            <a:ext cx="0" cy="761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5"/>
          <p:cNvSpPr txBox="1"/>
          <p:nvPr/>
        </p:nvSpPr>
        <p:spPr>
          <a:xfrm>
            <a:off x="2368450" y="519350"/>
            <a:ext cx="4513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uk" sz="2000">
                <a:latin typeface="Didact Gothic"/>
                <a:ea typeface="Didact Gothic"/>
                <a:cs typeface="Didact Gothic"/>
                <a:sym typeface="Didact Gothic"/>
              </a:rPr>
              <a:t>ДРУГА ЧАСТИНА ДОСЛІДЖЕННЯ</a:t>
            </a:r>
            <a:endParaRPr b="1" i="0" sz="20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uk" sz="2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Робота з різними групами реципієнтів</a:t>
            </a:r>
            <a:endParaRPr b="1" sz="20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20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00" name="Google Shape;200;p25"/>
          <p:cNvSpPr/>
          <p:nvPr/>
        </p:nvSpPr>
        <p:spPr>
          <a:xfrm>
            <a:off x="1189750" y="1967925"/>
            <a:ext cx="6870600" cy="2597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1" name="Google Shape;201;p25"/>
          <p:cNvCxnSpPr/>
          <p:nvPr/>
        </p:nvCxnSpPr>
        <p:spPr>
          <a:xfrm>
            <a:off x="1136700" y="305800"/>
            <a:ext cx="6870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2" name="Google Shape;202;p25"/>
          <p:cNvGrpSpPr/>
          <p:nvPr/>
        </p:nvGrpSpPr>
        <p:grpSpPr>
          <a:xfrm>
            <a:off x="1501600" y="2266650"/>
            <a:ext cx="6246876" cy="1937099"/>
            <a:chOff x="1496775" y="2419050"/>
            <a:chExt cx="6246876" cy="1937099"/>
          </a:xfrm>
        </p:grpSpPr>
        <p:pic>
          <p:nvPicPr>
            <p:cNvPr id="203" name="Google Shape;203;p25"/>
            <p:cNvPicPr preferRelativeResize="0"/>
            <p:nvPr/>
          </p:nvPicPr>
          <p:blipFill rotWithShape="1">
            <a:blip r:embed="rId4">
              <a:alphaModFix/>
            </a:blip>
            <a:srcRect b="16177" l="0" r="0" t="0"/>
            <a:stretch/>
          </p:blipFill>
          <p:spPr>
            <a:xfrm>
              <a:off x="5299588" y="2420272"/>
              <a:ext cx="2444062" cy="1935877"/>
            </a:xfrm>
            <a:prstGeom prst="rect">
              <a:avLst/>
            </a:prstGeom>
            <a:noFill/>
            <a:ln>
              <a:noFill/>
            </a:ln>
            <a:effectLst>
              <a:outerShdw blurRad="171450" rotWithShape="0" algn="bl" dir="3180000" dist="66675">
                <a:srgbClr val="000000">
                  <a:alpha val="61000"/>
                </a:srgbClr>
              </a:outerShdw>
            </a:effectLst>
          </p:spPr>
        </p:pic>
        <p:pic>
          <p:nvPicPr>
            <p:cNvPr id="204" name="Google Shape;204;p25"/>
            <p:cNvPicPr preferRelativeResize="0"/>
            <p:nvPr/>
          </p:nvPicPr>
          <p:blipFill rotWithShape="1">
            <a:blip r:embed="rId5">
              <a:alphaModFix/>
            </a:blip>
            <a:srcRect b="16317" l="29509" r="32276" t="0"/>
            <a:stretch/>
          </p:blipFill>
          <p:spPr>
            <a:xfrm>
              <a:off x="3754383" y="2419050"/>
              <a:ext cx="1545204" cy="1935880"/>
            </a:xfrm>
            <a:prstGeom prst="rect">
              <a:avLst/>
            </a:prstGeom>
            <a:noFill/>
            <a:ln>
              <a:noFill/>
            </a:ln>
            <a:effectLst>
              <a:outerShdw blurRad="171450" rotWithShape="0" algn="bl" dir="3180000" dist="66675">
                <a:srgbClr val="000000">
                  <a:alpha val="61000"/>
                </a:srgbClr>
              </a:outerShdw>
            </a:effectLst>
          </p:spPr>
        </p:pic>
        <p:pic>
          <p:nvPicPr>
            <p:cNvPr id="205" name="Google Shape;205;p25"/>
            <p:cNvPicPr preferRelativeResize="0"/>
            <p:nvPr/>
          </p:nvPicPr>
          <p:blipFill rotWithShape="1">
            <a:blip r:embed="rId6">
              <a:alphaModFix/>
            </a:blip>
            <a:srcRect b="0" l="0" r="19955" t="0"/>
            <a:stretch/>
          </p:blipFill>
          <p:spPr>
            <a:xfrm>
              <a:off x="1496775" y="2419050"/>
              <a:ext cx="2257608" cy="1935880"/>
            </a:xfrm>
            <a:prstGeom prst="rect">
              <a:avLst/>
            </a:prstGeom>
            <a:noFill/>
            <a:ln>
              <a:noFill/>
            </a:ln>
            <a:effectLst>
              <a:outerShdw blurRad="171450" rotWithShape="0" algn="bl" dir="3180000" dist="66675">
                <a:srgbClr val="000000">
                  <a:alpha val="61000"/>
                </a:srgbClr>
              </a:outerShdw>
            </a:effectLst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/>
          <p:nvPr/>
        </p:nvSpPr>
        <p:spPr>
          <a:xfrm>
            <a:off x="752175" y="1511675"/>
            <a:ext cx="7776300" cy="35361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114300" rotWithShape="0" algn="bl" dir="2700000" dist="95250">
              <a:srgbClr val="000000">
                <a:alpha val="27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 </a:t>
            </a:r>
            <a:endParaRPr/>
          </a:p>
        </p:txBody>
      </p:sp>
      <p:sp>
        <p:nvSpPr>
          <p:cNvPr id="212" name="Google Shape;212;p26"/>
          <p:cNvSpPr/>
          <p:nvPr/>
        </p:nvSpPr>
        <p:spPr>
          <a:xfrm>
            <a:off x="859520" y="297675"/>
            <a:ext cx="7564500" cy="695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142875" rotWithShape="0" algn="bl" dir="2400000" dist="95250">
              <a:srgbClr val="000000">
                <a:alpha val="2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 </a:t>
            </a:r>
            <a:endParaRPr/>
          </a:p>
        </p:txBody>
      </p:sp>
      <p:sp>
        <p:nvSpPr>
          <p:cNvPr id="213" name="Google Shape;213;p26"/>
          <p:cNvSpPr/>
          <p:nvPr/>
        </p:nvSpPr>
        <p:spPr>
          <a:xfrm>
            <a:off x="4041800" y="1043375"/>
            <a:ext cx="1174800" cy="695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4" name="Google Shape;214;p26"/>
          <p:cNvCxnSpPr/>
          <p:nvPr/>
        </p:nvCxnSpPr>
        <p:spPr>
          <a:xfrm>
            <a:off x="1225375" y="2633450"/>
            <a:ext cx="68103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5" name="Google Shape;215;p26"/>
          <p:cNvSpPr txBox="1"/>
          <p:nvPr/>
        </p:nvSpPr>
        <p:spPr>
          <a:xfrm>
            <a:off x="1225375" y="1986175"/>
            <a:ext cx="39912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👍</a:t>
            </a:r>
            <a:r>
              <a:rPr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5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Зворотний зв’язок медійників із</a:t>
            </a:r>
            <a:r>
              <a:rPr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5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читачами</a:t>
            </a:r>
            <a:r>
              <a:rPr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.</a:t>
            </a:r>
            <a:endParaRPr i="0" sz="15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16" name="Google Shape;216;p26"/>
          <p:cNvSpPr txBox="1"/>
          <p:nvPr/>
        </p:nvSpPr>
        <p:spPr>
          <a:xfrm>
            <a:off x="1225375" y="2880275"/>
            <a:ext cx="68103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✅</a:t>
            </a:r>
            <a:r>
              <a:rPr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5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Зворотний зв’язок бібліотекарів із читачами для оцінювання власних послуг, медіапродуктів.</a:t>
            </a:r>
            <a:endParaRPr i="0" sz="15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1225375" y="3928850"/>
            <a:ext cx="6810300" cy="11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 sz="16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❗</a:t>
            </a:r>
            <a:r>
              <a:rPr lang="uk" sz="15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5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Ефективність роботи всіх медійників і бібліотеркарів залежить від уміння працювати з різними реципієнськими авдиторіями і зважати на їхні особливості при підготовці контенту.</a:t>
            </a:r>
            <a:endParaRPr i="0" sz="15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18" name="Google Shape;218;p26"/>
          <p:cNvSpPr txBox="1"/>
          <p:nvPr/>
        </p:nvSpPr>
        <p:spPr>
          <a:xfrm>
            <a:off x="3781150" y="373875"/>
            <a:ext cx="1687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" sz="2200" u="none" cap="none" strike="noStrike">
                <a:solidFill>
                  <a:srgbClr val="000000"/>
                </a:solidFill>
                <a:latin typeface="Didact Gothic"/>
                <a:ea typeface="Didact Gothic"/>
                <a:cs typeface="Didact Gothic"/>
                <a:sym typeface="Didact Gothic"/>
              </a:rPr>
              <a:t>БІБЛІОТЕКА</a:t>
            </a:r>
            <a:endParaRPr b="1" i="0" sz="22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19" name="Google Shape;219;p26"/>
          <p:cNvCxnSpPr/>
          <p:nvPr/>
        </p:nvCxnSpPr>
        <p:spPr>
          <a:xfrm>
            <a:off x="1225375" y="3776450"/>
            <a:ext cx="68103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7"/>
          <p:cNvSpPr/>
          <p:nvPr/>
        </p:nvSpPr>
        <p:spPr>
          <a:xfrm>
            <a:off x="5171350" y="3113850"/>
            <a:ext cx="3744900" cy="1847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7"/>
          <p:cNvSpPr/>
          <p:nvPr/>
        </p:nvSpPr>
        <p:spPr>
          <a:xfrm>
            <a:off x="359650" y="3113850"/>
            <a:ext cx="3744900" cy="1847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7"/>
          <p:cNvSpPr txBox="1"/>
          <p:nvPr/>
        </p:nvSpPr>
        <p:spPr>
          <a:xfrm>
            <a:off x="2391700" y="76200"/>
            <a:ext cx="4466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" sz="1800" u="none" cap="none" strike="noStrike">
                <a:solidFill>
                  <a:srgbClr val="000000"/>
                </a:solidFill>
                <a:latin typeface="Didact Gothic"/>
                <a:ea typeface="Didact Gothic"/>
                <a:cs typeface="Didact Gothic"/>
                <a:sym typeface="Didact Gothic"/>
              </a:rPr>
              <a:t>Ефективність ВДС / Запитай бібліотекаря</a:t>
            </a:r>
            <a:endParaRPr b="1" i="0" sz="18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28" name="Google Shape;228;p27"/>
          <p:cNvSpPr txBox="1"/>
          <p:nvPr/>
        </p:nvSpPr>
        <p:spPr>
          <a:xfrm>
            <a:off x="359650" y="3240200"/>
            <a:ext cx="37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СПОСТЕРЕЖЕННЯ.</a:t>
            </a:r>
            <a:endParaRPr b="1"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Традиційно досить почесне місце в цьому списку посідають прохання щодо визначення УДК. Решта запитів мають епізодичний характер, серед них: наявність документа у фондах, редагування бібліографічних списків, уточнення вихідних даних, електронна доставка документа, консультації щодо реєстрації в наукометричних базах, подяки тощо.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29" name="Google Shape;229;p27"/>
          <p:cNvSpPr txBox="1"/>
          <p:nvPr/>
        </p:nvSpPr>
        <p:spPr>
          <a:xfrm>
            <a:off x="5235550" y="3055400"/>
            <a:ext cx="37296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ВИСНОВОК.</a:t>
            </a:r>
            <a:endParaRPr b="1"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Користувачі не вповні розуміють, про що саме можна запитувати, з якими запитаннями варто звертатися до бібліотекаря. Вочевидь, ВДС бібліотеки безперечно виграє, якщо одразу ж в меню цього розділу читач отримує максимум інформації про те, які можливості перед ним відкриває сайт бібліотеки і якими послугами він може скористатися. </a:t>
            </a:r>
            <a:endParaRPr i="0" sz="12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30" name="Google Shape;230;p27"/>
          <p:cNvSpPr/>
          <p:nvPr/>
        </p:nvSpPr>
        <p:spPr>
          <a:xfrm>
            <a:off x="2391700" y="743050"/>
            <a:ext cx="4466700" cy="2063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 rotWithShape="1">
          <a:blip r:embed="rId4">
            <a:alphaModFix/>
          </a:blip>
          <a:srcRect b="1424" l="719" r="660" t="1014"/>
          <a:stretch/>
        </p:blipFill>
        <p:spPr>
          <a:xfrm>
            <a:off x="2588894" y="840640"/>
            <a:ext cx="4072312" cy="1868072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7"/>
          <p:cNvSpPr/>
          <p:nvPr/>
        </p:nvSpPr>
        <p:spPr>
          <a:xfrm flipH="1" rot="5400000">
            <a:off x="4454500" y="3775350"/>
            <a:ext cx="341100" cy="524100"/>
          </a:xfrm>
          <a:prstGeom prst="up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rotWithShape="0" algn="bl" dir="5400000" dist="19050">
              <a:srgbClr val="000000">
                <a:alpha val="72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8"/>
          <p:cNvSpPr/>
          <p:nvPr/>
        </p:nvSpPr>
        <p:spPr>
          <a:xfrm>
            <a:off x="2685250" y="270550"/>
            <a:ext cx="3879600" cy="589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8"/>
          <p:cNvSpPr txBox="1"/>
          <p:nvPr/>
        </p:nvSpPr>
        <p:spPr>
          <a:xfrm>
            <a:off x="2975950" y="318850"/>
            <a:ext cx="329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uk" sz="1800">
                <a:latin typeface="Didact Gothic"/>
                <a:ea typeface="Didact Gothic"/>
                <a:cs typeface="Didact Gothic"/>
                <a:sym typeface="Didact Gothic"/>
              </a:rPr>
              <a:t>ОНОВЛЕННЯ НАШОГО САЙТУ</a:t>
            </a:r>
            <a:endParaRPr b="1" i="0" sz="18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40" name="Google Shape;240;p28"/>
          <p:cNvCxnSpPr>
            <a:stCxn id="241" idx="0"/>
          </p:cNvCxnSpPr>
          <p:nvPr/>
        </p:nvCxnSpPr>
        <p:spPr>
          <a:xfrm rot="10800000">
            <a:off x="4625050" y="859852"/>
            <a:ext cx="0" cy="409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2" name="Google Shape;242;p28"/>
          <p:cNvPicPr preferRelativeResize="0"/>
          <p:nvPr/>
        </p:nvPicPr>
        <p:blipFill rotWithShape="1">
          <a:blip r:embed="rId4">
            <a:alphaModFix/>
          </a:blip>
          <a:srcRect b="17320" l="0" r="0" t="11107"/>
          <a:stretch/>
        </p:blipFill>
        <p:spPr>
          <a:xfrm>
            <a:off x="1410363" y="1269650"/>
            <a:ext cx="6429376" cy="359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9"/>
          <p:cNvSpPr/>
          <p:nvPr/>
        </p:nvSpPr>
        <p:spPr>
          <a:xfrm>
            <a:off x="2685250" y="270550"/>
            <a:ext cx="3879600" cy="589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9"/>
          <p:cNvSpPr txBox="1"/>
          <p:nvPr/>
        </p:nvSpPr>
        <p:spPr>
          <a:xfrm>
            <a:off x="2975950" y="318850"/>
            <a:ext cx="329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uk" sz="1800">
                <a:latin typeface="Didact Gothic"/>
                <a:ea typeface="Didact Gothic"/>
                <a:cs typeface="Didact Gothic"/>
                <a:sym typeface="Didact Gothic"/>
              </a:rPr>
              <a:t>ОНОВЛЕННЯ НАШОГО САЙТУ</a:t>
            </a:r>
            <a:endParaRPr b="1" i="0" sz="18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50" name="Google Shape;250;p29"/>
          <p:cNvCxnSpPr/>
          <p:nvPr/>
        </p:nvCxnSpPr>
        <p:spPr>
          <a:xfrm rot="10800000">
            <a:off x="4625050" y="859852"/>
            <a:ext cx="0" cy="409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1" name="Google Shape;251;p29"/>
          <p:cNvPicPr preferRelativeResize="0"/>
          <p:nvPr/>
        </p:nvPicPr>
        <p:blipFill rotWithShape="1">
          <a:blip r:embed="rId4">
            <a:alphaModFix/>
          </a:blip>
          <a:srcRect b="25750" l="0" r="0" t="10619"/>
          <a:stretch/>
        </p:blipFill>
        <p:spPr>
          <a:xfrm>
            <a:off x="1133625" y="1269650"/>
            <a:ext cx="6982851" cy="359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0"/>
          <p:cNvSpPr/>
          <p:nvPr/>
        </p:nvSpPr>
        <p:spPr>
          <a:xfrm>
            <a:off x="5408850" y="657675"/>
            <a:ext cx="3169800" cy="4409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0"/>
          <p:cNvSpPr/>
          <p:nvPr/>
        </p:nvSpPr>
        <p:spPr>
          <a:xfrm>
            <a:off x="300600" y="2232400"/>
            <a:ext cx="4258800" cy="283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30"/>
          <p:cNvSpPr/>
          <p:nvPr/>
        </p:nvSpPr>
        <p:spPr>
          <a:xfrm>
            <a:off x="677275" y="864000"/>
            <a:ext cx="1321800" cy="106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0"/>
          <p:cNvSpPr txBox="1"/>
          <p:nvPr/>
        </p:nvSpPr>
        <p:spPr>
          <a:xfrm>
            <a:off x="211675" y="309875"/>
            <a:ext cx="363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" sz="1800" u="none" cap="none" strike="noStrike">
                <a:solidFill>
                  <a:srgbClr val="000000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Робота з різними групами читачів</a:t>
            </a:r>
            <a:endParaRPr b="1" i="0" sz="18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61" name="Google Shape;261;p30"/>
          <p:cNvSpPr txBox="1"/>
          <p:nvPr/>
        </p:nvSpPr>
        <p:spPr>
          <a:xfrm>
            <a:off x="668875" y="836850"/>
            <a:ext cx="1386300" cy="11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</a:t>
            </a: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убрики</a:t>
            </a:r>
            <a:endParaRPr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«Студентові»</a:t>
            </a:r>
            <a:endParaRPr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«Науковцю»</a:t>
            </a:r>
            <a:endParaRPr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«Викладачеві»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62" name="Google Shape;262;p30"/>
          <p:cNvSpPr txBox="1"/>
          <p:nvPr/>
        </p:nvSpPr>
        <p:spPr>
          <a:xfrm>
            <a:off x="376800" y="2281200"/>
            <a:ext cx="41826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😊 </a:t>
            </a:r>
            <a:r>
              <a:rPr b="1" i="0" lang="uk" sz="13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БЕЗБАР’ЄРНІСТЬ. </a:t>
            </a:r>
            <a:endParaRPr b="1" i="0" sz="13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1. К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онтакти бібліотекаря, до якого люди з інвалідністю можуть звернутися у разі потреби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2.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С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творення своєрідного альтернативного сайту, на якому інформація подається з урахуванням потреб людей із інвалідністю.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3.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С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творення багатовекторної і структурованої рубрики безбар’єрності, де враховані найрізноманітніші її форми. Наприклад, а) фізична (як обладнані приміщення), б) інформаційна (як адаптована інформація до можливостей сприймання), в) суспільна і громадянська, г) освітня, д) економічна. 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4.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П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оєднання безбар’єрності й толерантності, пояснення і виховні матеріали.</a:t>
            </a:r>
            <a:endParaRPr i="0" sz="12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63" name="Google Shape;263;p30"/>
          <p:cNvSpPr txBox="1"/>
          <p:nvPr/>
        </p:nvSpPr>
        <p:spPr>
          <a:xfrm>
            <a:off x="5522475" y="771575"/>
            <a:ext cx="3000000" cy="4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🆗</a:t>
            </a:r>
            <a:r>
              <a:rPr b="1" lang="uk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b="1" i="0" lang="uk" sz="13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«Л</a:t>
            </a:r>
            <a:r>
              <a:rPr b="1" lang="uk" sz="13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ЕГКА МОВА</a:t>
            </a:r>
            <a:r>
              <a:rPr b="1" i="0" lang="uk" sz="13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».</a:t>
            </a:r>
            <a:endParaRPr b="1" i="0" sz="13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І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нформація викладена максимально просто, із застосуванням елементарних лексики і синтаксису, поясненням усіх термінів і професіоналізмів.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Для кого?</a:t>
            </a:r>
            <a:endParaRPr b="1"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1) люди з ментальними порушеннями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2) мігранти / іноземні студенти, які тільки починають вивчати мову і їм легше сприймати інформацію через адаптовані тексти; 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3) люди, які мають ментальні відмінності через належність до різних соціальних груп (расових, національних, гендерних, вікових тощо); 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4) люди, які не розуміються на певній темі;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5) люди, які не звикли читати складні тексти або тексти, написані складною мовою.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64" name="Google Shape;264;p30"/>
          <p:cNvCxnSpPr/>
          <p:nvPr/>
        </p:nvCxnSpPr>
        <p:spPr>
          <a:xfrm>
            <a:off x="211675" y="277900"/>
            <a:ext cx="363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30"/>
          <p:cNvCxnSpPr/>
          <p:nvPr/>
        </p:nvCxnSpPr>
        <p:spPr>
          <a:xfrm rot="10800000">
            <a:off x="1134475" y="1937150"/>
            <a:ext cx="0" cy="292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30"/>
          <p:cNvCxnSpPr/>
          <p:nvPr/>
        </p:nvCxnSpPr>
        <p:spPr>
          <a:xfrm>
            <a:off x="4558375" y="3649900"/>
            <a:ext cx="854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1"/>
          <p:cNvSpPr/>
          <p:nvPr/>
        </p:nvSpPr>
        <p:spPr>
          <a:xfrm>
            <a:off x="3201875" y="364975"/>
            <a:ext cx="2758500" cy="523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31"/>
          <p:cNvSpPr/>
          <p:nvPr/>
        </p:nvSpPr>
        <p:spPr>
          <a:xfrm>
            <a:off x="272150" y="1413750"/>
            <a:ext cx="8683800" cy="318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31"/>
          <p:cNvSpPr txBox="1"/>
          <p:nvPr/>
        </p:nvSpPr>
        <p:spPr>
          <a:xfrm>
            <a:off x="3928150" y="364975"/>
            <a:ext cx="139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uk" sz="2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Висновки</a:t>
            </a:r>
            <a:endParaRPr i="0" sz="2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75" name="Google Shape;275;p31"/>
          <p:cNvSpPr txBox="1"/>
          <p:nvPr/>
        </p:nvSpPr>
        <p:spPr>
          <a:xfrm>
            <a:off x="366850" y="1413738"/>
            <a:ext cx="85164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ВЕКТОРИ ТРАНСФОРМАЦІЙ КОМУНІКАЦІЇ МІЖ УНІВЕРСИТЕТСЬКИМИ БІБЛІОТЕКАМИ І МЕДІА:</a:t>
            </a:r>
            <a:endParaRPr b="1"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рубрики «ЗМІ про нас», «Для ЗМІ» варто доповнювати матеріалами, які журналісти можуть використовувати у своїх публікаціях про бібліотеку й університет, не порушуючи авторських прав, етичних норм і правил установ. Назву рубрик, відповідно до Закону України «Про медіа» варто відредагувати, замінивши «ЗМІ» на «медіа»;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варто усвідомлювати також, що в сучасних реаліях процес взаємодії з журналістами і видавцями може бути двостороннім і взаємовигідним: медійники мають потребу звертатися до бібліотеки за фактографічними і бібліографічними довідками, доступом до наукових часописів, баз даних, бюлетенів та інформаційних листків, разом організовувати різні заходи, знаходити за допомогою ресурсів бібліотеки експертів для своїх досліджень, консультуватися з питань бібліотечної, аналітичної, інформаційної, наукової, освітньої діяльностей;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варто активніше працювати з медійною спільнотою, оскільки журналісти і видавці не в усій повноті усвідомлюють можливості і перспективність взаємодії з університетськими бібліотеками.</a:t>
            </a:r>
            <a:endParaRPr i="0" sz="12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76" name="Google Shape;276;p31"/>
          <p:cNvCxnSpPr/>
          <p:nvPr/>
        </p:nvCxnSpPr>
        <p:spPr>
          <a:xfrm rot="10800000">
            <a:off x="4572000" y="888150"/>
            <a:ext cx="0" cy="53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391950" y="1511675"/>
            <a:ext cx="8395800" cy="35361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114300" rotWithShape="0" algn="bl" dir="2700000" dist="95250">
              <a:srgbClr val="000000">
                <a:alpha val="27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 </a:t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507850" y="297675"/>
            <a:ext cx="8167200" cy="695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142875" rotWithShape="0" algn="bl" dir="2400000" dist="95250">
              <a:srgbClr val="000000">
                <a:alpha val="2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 </a:t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3763750" y="373875"/>
            <a:ext cx="1722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" sz="2200" u="none" cap="none" strike="noStrike">
                <a:solidFill>
                  <a:srgbClr val="000000"/>
                </a:solidFill>
                <a:latin typeface="Didact Gothic"/>
                <a:ea typeface="Didact Gothic"/>
                <a:cs typeface="Didact Gothic"/>
                <a:sym typeface="Didact Gothic"/>
              </a:rPr>
              <a:t>БІБЛІОТЕКА</a:t>
            </a:r>
            <a:endParaRPr b="1" i="0" sz="22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4041800" y="1043375"/>
            <a:ext cx="1174800" cy="695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0" name="Google Shape;70;p14"/>
          <p:cNvCxnSpPr/>
          <p:nvPr/>
        </p:nvCxnSpPr>
        <p:spPr>
          <a:xfrm>
            <a:off x="691975" y="2842975"/>
            <a:ext cx="78063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" name="Google Shape;71;p14"/>
          <p:cNvCxnSpPr/>
          <p:nvPr/>
        </p:nvCxnSpPr>
        <p:spPr>
          <a:xfrm>
            <a:off x="691975" y="3909775"/>
            <a:ext cx="78063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" name="Google Shape;72;p14"/>
          <p:cNvSpPr txBox="1"/>
          <p:nvPr/>
        </p:nvSpPr>
        <p:spPr>
          <a:xfrm>
            <a:off x="743325" y="1621925"/>
            <a:ext cx="79317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📊 </a:t>
            </a:r>
            <a:r>
              <a:rPr b="1" i="0" lang="uk" sz="14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МЕДІАДІЯЛЬНІСТЬ</a:t>
            </a:r>
            <a:endParaRPr b="1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200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 sz="1200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П</a:t>
            </a:r>
            <a:r>
              <a:rPr i="0" lang="uk" sz="12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родукування власного медійного продукту (офіційний сайт, інтернет-ресурси, сторінки в соціальних мережах, блоги, наукові журналами, бюлетені, інформаційні листки, ресурси для навчання і самоосвіти)</a:t>
            </a:r>
            <a:r>
              <a:rPr lang="uk" sz="1200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комунікаційними стратегіями (зустрічі, акції, взаємодія з медіаредакціями і</a:t>
            </a:r>
            <a:r>
              <a:rPr lang="uk" sz="1200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видавництвами, різними типами читачів і авторів).</a:t>
            </a:r>
            <a:endParaRPr i="0" sz="1400" u="none" cap="none" strike="noStrike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743325" y="2842975"/>
            <a:ext cx="76128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📚 </a:t>
            </a:r>
            <a:r>
              <a:rPr b="1" i="0" lang="uk" sz="14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ВИДАВНИЧА ДІЯЛЬНІСТЬ</a:t>
            </a:r>
            <a:endParaRPr b="1" i="0" sz="1400" u="none" cap="none" strike="noStrike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 sz="1200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П</a:t>
            </a:r>
            <a:r>
              <a:rPr i="0" lang="uk" sz="12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родукування друкованих і електронних видань (покажчики, каталоги, колекції, списки літератури, літописи, методичні посібники, лібгайди)</a:t>
            </a:r>
            <a:r>
              <a:rPr lang="uk" sz="1200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rgbClr val="434343"/>
                </a:solidFill>
                <a:latin typeface="Didact Gothic"/>
                <a:ea typeface="Didact Gothic"/>
                <a:cs typeface="Didact Gothic"/>
                <a:sym typeface="Didact Gothic"/>
              </a:rPr>
              <a:t>оцифровування документів, створення й підтримка мобільних ресурсів.</a:t>
            </a:r>
            <a:endParaRPr i="0" sz="1400" u="none" cap="none" strike="noStrike">
              <a:solidFill>
                <a:srgbClr val="434343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743325" y="3909775"/>
            <a:ext cx="7885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📝 </a:t>
            </a:r>
            <a:r>
              <a:rPr b="1"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РЕДАКТОРСЬКА ДІЯЛЬНІСТЬ</a:t>
            </a:r>
            <a:endParaRPr b="1"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едагування наукових часописів, списків літератури, оформлення бібліографій,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рекомендації щодо пошуку, використання, представлення зображальних елементів із урахуванням дотримання авторських прав</a:t>
            </a:r>
            <a:endParaRPr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2"/>
          <p:cNvSpPr/>
          <p:nvPr/>
        </p:nvSpPr>
        <p:spPr>
          <a:xfrm>
            <a:off x="272150" y="1413750"/>
            <a:ext cx="8683800" cy="318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2" name="Google Shape;282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2"/>
          <p:cNvSpPr/>
          <p:nvPr/>
        </p:nvSpPr>
        <p:spPr>
          <a:xfrm>
            <a:off x="3201875" y="364975"/>
            <a:ext cx="2758500" cy="523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32"/>
          <p:cNvSpPr/>
          <p:nvPr/>
        </p:nvSpPr>
        <p:spPr>
          <a:xfrm>
            <a:off x="272150" y="1413750"/>
            <a:ext cx="8683800" cy="318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2"/>
          <p:cNvSpPr txBox="1"/>
          <p:nvPr/>
        </p:nvSpPr>
        <p:spPr>
          <a:xfrm>
            <a:off x="3928150" y="364975"/>
            <a:ext cx="139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uk" sz="2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Висновки</a:t>
            </a:r>
            <a:endParaRPr i="0" sz="2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286" name="Google Shape;286;p32"/>
          <p:cNvSpPr txBox="1"/>
          <p:nvPr/>
        </p:nvSpPr>
        <p:spPr>
          <a:xfrm>
            <a:off x="366850" y="1828788"/>
            <a:ext cx="8516400" cy="23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У контексті медіакомунікаційних стратегій у роботі з різними групами читачів бібліотеки можуть:</a:t>
            </a:r>
            <a:endParaRPr b="1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співпрацювати з видавцями і медійниками у справі вивчення читацьких запитів, смаків, уподобань;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враховувати думки і реакції читачів бібліотеки щодо інформативності та ефективності власних медіапродуктів бібліотеки;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застосовувати видавничі і медійні методики роботи з різними групами читачів, враховувати особливості сприймання, зокрема, більше уваги приділяти питанням безбар’єрності, обгрунтуванню толерантності, застосування «легкої мови»;</a:t>
            </a:r>
            <a:endParaRPr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uk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➤ 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у межах проєктів, пов’язаних із інформаційним забезпеченням дисциплін, розробити ефективні механізми залучення викладачів до ресурсного забезпечення своїх курсів.</a:t>
            </a:r>
            <a:endParaRPr b="1" sz="12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87" name="Google Shape;287;p32"/>
          <p:cNvCxnSpPr/>
          <p:nvPr/>
        </p:nvCxnSpPr>
        <p:spPr>
          <a:xfrm rot="10800000">
            <a:off x="4572000" y="888150"/>
            <a:ext cx="0" cy="531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8" name="Google Shape;288;p32"/>
          <p:cNvSpPr/>
          <p:nvPr/>
        </p:nvSpPr>
        <p:spPr>
          <a:xfrm>
            <a:off x="3201875" y="364975"/>
            <a:ext cx="2758500" cy="523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3"/>
          <p:cNvSpPr/>
          <p:nvPr/>
        </p:nvSpPr>
        <p:spPr>
          <a:xfrm>
            <a:off x="272150" y="1413750"/>
            <a:ext cx="8683800" cy="318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4" name="Google Shape;29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3"/>
          <p:cNvSpPr txBox="1"/>
          <p:nvPr/>
        </p:nvSpPr>
        <p:spPr>
          <a:xfrm>
            <a:off x="1385250" y="2003150"/>
            <a:ext cx="6373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uk" sz="6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Дякуємо за увагу!</a:t>
            </a:r>
            <a:endParaRPr i="0" sz="60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296" name="Google Shape;296;p33"/>
          <p:cNvCxnSpPr/>
          <p:nvPr/>
        </p:nvCxnSpPr>
        <p:spPr>
          <a:xfrm>
            <a:off x="721650" y="3325950"/>
            <a:ext cx="7395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6700" y="-129775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2520000" y="332800"/>
            <a:ext cx="4104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uk" sz="2000">
                <a:latin typeface="Didact Gothic"/>
                <a:ea typeface="Didact Gothic"/>
                <a:cs typeface="Didact Gothic"/>
                <a:sym typeface="Didact Gothic"/>
              </a:rPr>
              <a:t>ПЕРША ЧАСТИНА ДОСЛІДЖЕННЯ</a:t>
            </a:r>
            <a:endParaRPr b="1" sz="2000"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uk" sz="2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Бібліотеки і медіа</a:t>
            </a:r>
            <a:endParaRPr b="1" sz="200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72339" y="2654433"/>
            <a:ext cx="2303774" cy="2176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25463" y="2571752"/>
            <a:ext cx="1510647" cy="22595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" name="Google Shape;83;p15"/>
          <p:cNvCxnSpPr/>
          <p:nvPr/>
        </p:nvCxnSpPr>
        <p:spPr>
          <a:xfrm>
            <a:off x="1136700" y="229600"/>
            <a:ext cx="6870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Google Shape;84;p15"/>
          <p:cNvSpPr/>
          <p:nvPr/>
        </p:nvSpPr>
        <p:spPr>
          <a:xfrm>
            <a:off x="1851000" y="1533725"/>
            <a:ext cx="5442000" cy="3297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5075" y="-1143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/>
          <p:nvPr/>
        </p:nvSpPr>
        <p:spPr>
          <a:xfrm>
            <a:off x="5335625" y="0"/>
            <a:ext cx="3438600" cy="5143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2400000" dist="95250">
              <a:srgbClr val="000000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5403925" y="190500"/>
            <a:ext cx="32871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💡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Звернення медійників до бібліотеки за фактографічними чи бібліографічними довідками. Завдання може бути дуже актуальним через зростання ролі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фактчекінгу в журналістській діяльності.</a:t>
            </a:r>
            <a:endParaRPr i="0" sz="1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333050" y="1849250"/>
            <a:ext cx="2528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uk" sz="20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ОСНОВНІ НАПРЯМКИ ВЗАЄМОДІЇ</a:t>
            </a:r>
            <a:endParaRPr b="1" i="0" sz="20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5403925" y="2493025"/>
            <a:ext cx="3287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❓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Зацікавленість медійників у моніторингу новин науки. На тлі збільшення уваги суспільства до технологій.</a:t>
            </a:r>
            <a:endParaRPr i="0" sz="1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5403925" y="3570000"/>
            <a:ext cx="3287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📢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В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исвітлювалася в медіа діяльність бібліотеки чи університету.</a:t>
            </a:r>
            <a:endParaRPr i="0" sz="1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5403925" y="4428900"/>
            <a:ext cx="3287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📌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Б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ібліотека як комунікаційний центр медійників та експертів у різних галузях наук</a:t>
            </a:r>
            <a:endParaRPr i="0" sz="140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5403925" y="1520400"/>
            <a:ext cx="3287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✅</a:t>
            </a:r>
            <a:r>
              <a:rPr lang="uk" sz="1200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К</a:t>
            </a:r>
            <a:r>
              <a:rPr i="0" lang="uk" sz="12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онсультування з питань інформаційної, аналітичної, наукової, бібліотечної діяльностей.</a:t>
            </a:r>
            <a:endParaRPr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97" name="Google Shape;97;p16"/>
          <p:cNvCxnSpPr/>
          <p:nvPr/>
        </p:nvCxnSpPr>
        <p:spPr>
          <a:xfrm flipH="1" rot="10800000">
            <a:off x="2574125" y="593800"/>
            <a:ext cx="2762700" cy="1983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6"/>
          <p:cNvCxnSpPr/>
          <p:nvPr/>
        </p:nvCxnSpPr>
        <p:spPr>
          <a:xfrm flipH="1" rot="10800000">
            <a:off x="2573425" y="1861050"/>
            <a:ext cx="2759100" cy="702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6"/>
          <p:cNvCxnSpPr/>
          <p:nvPr/>
        </p:nvCxnSpPr>
        <p:spPr>
          <a:xfrm>
            <a:off x="2577100" y="2580075"/>
            <a:ext cx="2763300" cy="345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6"/>
          <p:cNvCxnSpPr/>
          <p:nvPr/>
        </p:nvCxnSpPr>
        <p:spPr>
          <a:xfrm>
            <a:off x="2606500" y="2563350"/>
            <a:ext cx="2733900" cy="1242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1" name="Google Shape;101;p16"/>
          <p:cNvCxnSpPr/>
          <p:nvPr/>
        </p:nvCxnSpPr>
        <p:spPr>
          <a:xfrm>
            <a:off x="2633675" y="2568775"/>
            <a:ext cx="2710800" cy="20742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/>
          <p:cNvSpPr txBox="1"/>
          <p:nvPr/>
        </p:nvSpPr>
        <p:spPr>
          <a:xfrm>
            <a:off x="295200" y="34375"/>
            <a:ext cx="8553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зверталися Ви коли-небудь до бібліотеки за фактографічною чи бібліографічною довідкою (наприклад, уточненням якихось даних щодо певних осіб, локацій, видань тощо) ? </a:t>
            </a:r>
            <a:endParaRPr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вважаєте за доцільне звертатися до бібліотеки за фактографічною чи бібліографічною довідками</a:t>
            </a:r>
            <a:endParaRPr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в майбутньому?</a:t>
            </a:r>
            <a:endParaRPr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295200" y="4113550"/>
            <a:ext cx="8553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У відповідь на це запитання 19 % респондентів однозначно відповіли, що не зверталися і їм це не потрібно, але 81 % визнають таку практику для себе прийнятною.</a:t>
            </a:r>
            <a:r>
              <a:rPr b="1" lang="uk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 </a:t>
            </a:r>
            <a:r>
              <a:rPr b="1" i="0" lang="uk" sz="1400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І на майбутнє майже 43 % опитаних думають про таку можливість. Це доволі оптимістичний прогноз.</a:t>
            </a:r>
            <a:endParaRPr b="1" i="0" sz="140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09" name="Google Shape;109;p17"/>
          <p:cNvSpPr/>
          <p:nvPr/>
        </p:nvSpPr>
        <p:spPr>
          <a:xfrm>
            <a:off x="1079625" y="1471950"/>
            <a:ext cx="69786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Діаграма відповідей у Формах. Назва запитання: Чи зверталися Ви коли-небудь до бібліотеки за фактографічною чи бібліографічною довідкою (наприклад, уточненням якихось даних щодо певних осіб, локацій, видань тощо)?. Кількість відповідей: 21 відповідь." id="110" name="Google Shape;110;p17"/>
          <p:cNvPicPr preferRelativeResize="0"/>
          <p:nvPr/>
        </p:nvPicPr>
        <p:blipFill rotWithShape="1">
          <a:blip r:embed="rId4">
            <a:alphaModFix/>
          </a:blip>
          <a:srcRect b="7323" l="18440" r="7143" t="31390"/>
          <a:stretch/>
        </p:blipFill>
        <p:spPr>
          <a:xfrm>
            <a:off x="1682550" y="1479950"/>
            <a:ext cx="5931300" cy="23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/>
          <p:nvPr/>
        </p:nvSpPr>
        <p:spPr>
          <a:xfrm>
            <a:off x="4380375" y="1138100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7"/>
          <p:cNvSpPr/>
          <p:nvPr/>
        </p:nvSpPr>
        <p:spPr>
          <a:xfrm flipH="1" rot="10800000">
            <a:off x="4383450" y="3801150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/>
          <p:nvPr/>
        </p:nvSpPr>
        <p:spPr>
          <a:xfrm>
            <a:off x="1082700" y="1388288"/>
            <a:ext cx="69786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 txBox="1"/>
          <p:nvPr/>
        </p:nvSpPr>
        <p:spPr>
          <a:xfrm>
            <a:off x="513150" y="159625"/>
            <a:ext cx="8117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цікавить Вас у бібліотеці (університетській бібліотеці) доступ до її ресурсів, фондів і колекцій, і до яких саме?</a:t>
            </a:r>
            <a:endParaRPr b="1" i="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descr="Діаграма відповідей у Формах. Назва запитання: Чи цікавить Вас у бібліотеці (університетській бібліотеці) доступ до її ресурсів, фондів і колекцій, і до яких саме? (Можливі кілька відповідей). Кількість відповідей: 21 відповідь." id="120" name="Google Shape;120;p18"/>
          <p:cNvPicPr preferRelativeResize="0"/>
          <p:nvPr/>
        </p:nvPicPr>
        <p:blipFill rotWithShape="1">
          <a:blip r:embed="rId4">
            <a:alphaModFix/>
          </a:blip>
          <a:srcRect b="9535" l="0" r="0" t="25989"/>
          <a:stretch/>
        </p:blipFill>
        <p:spPr>
          <a:xfrm>
            <a:off x="1272200" y="1464400"/>
            <a:ext cx="6608374" cy="21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8"/>
          <p:cNvSpPr txBox="1"/>
          <p:nvPr/>
        </p:nvSpPr>
        <p:spPr>
          <a:xfrm>
            <a:off x="513150" y="4213675"/>
            <a:ext cx="8117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Електронний каталог і електронна бібліотека зібрали найбільшу кількість голосів - 71,4 %. Унікальні колекції бібліотеки, репозитарій праць викладачів, наукові журнали і бази даних привернути увагу суттєво меншої кількості опитаних. </a:t>
            </a:r>
            <a:endParaRPr b="1" i="0" u="none" cap="none" strike="noStrike"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22" name="Google Shape;122;p18"/>
          <p:cNvSpPr/>
          <p:nvPr/>
        </p:nvSpPr>
        <p:spPr>
          <a:xfrm>
            <a:off x="4383450" y="105438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 flipH="1" rot="10800000">
            <a:off x="4383450" y="371748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9"/>
          <p:cNvSpPr txBox="1"/>
          <p:nvPr/>
        </p:nvSpPr>
        <p:spPr>
          <a:xfrm>
            <a:off x="562950" y="369475"/>
            <a:ext cx="801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шукали Ви коли-небудь експертів із певної теми, користуючись ресурсами бібліотек</a:t>
            </a:r>
            <a:endParaRPr>
              <a:solidFill>
                <a:schemeClr val="dk1"/>
              </a:solidFill>
              <a:latin typeface="Didact Gothic"/>
              <a:ea typeface="Didact Gothic"/>
              <a:cs typeface="Didact Gothic"/>
              <a:sym typeface="Didact Gothic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(зокрема, університетських)?</a:t>
            </a:r>
            <a:endParaRPr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562950" y="4252475"/>
            <a:ext cx="801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Як і в попередній випадках, 19 % відповіли запереченням. Натомість 28,6 % уже мали таку практику, а 52,4 % згодні подумати про таку перспективу.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31" name="Google Shape;131;p19"/>
          <p:cNvSpPr/>
          <p:nvPr/>
        </p:nvSpPr>
        <p:spPr>
          <a:xfrm>
            <a:off x="1291950" y="1405000"/>
            <a:ext cx="65601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Діаграма відповідей у Формах. Назва запитання: Чи шукали Ви коли-небудь експертів із певної теми, користуючись ресурсами бібліотек (зокрема, університетських)?. Кількість відповідей: 21 відповідь." id="132" name="Google Shape;132;p19"/>
          <p:cNvPicPr preferRelativeResize="0"/>
          <p:nvPr/>
        </p:nvPicPr>
        <p:blipFill rotWithShape="1">
          <a:blip r:embed="rId4">
            <a:alphaModFix/>
          </a:blip>
          <a:srcRect b="7690" l="16489" r="10999" t="32600"/>
          <a:stretch/>
        </p:blipFill>
        <p:spPr>
          <a:xfrm>
            <a:off x="1997625" y="1608438"/>
            <a:ext cx="5148749" cy="192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/>
          <p:nvPr/>
        </p:nvSpPr>
        <p:spPr>
          <a:xfrm>
            <a:off x="4383450" y="107108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9"/>
          <p:cNvSpPr/>
          <p:nvPr/>
        </p:nvSpPr>
        <p:spPr>
          <a:xfrm flipH="1" rot="10800000">
            <a:off x="4383450" y="373418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0"/>
          <p:cNvSpPr txBox="1"/>
          <p:nvPr/>
        </p:nvSpPr>
        <p:spPr>
          <a:xfrm>
            <a:off x="472050" y="115250"/>
            <a:ext cx="8199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0215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шукали Ви коли-небудь інформацію про новини науки на сайтах університетів чи бібліотек університетів?</a:t>
            </a:r>
            <a:endParaRPr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41" name="Google Shape;141;p20"/>
          <p:cNvSpPr txBox="1"/>
          <p:nvPr/>
        </p:nvSpPr>
        <p:spPr>
          <a:xfrm>
            <a:off x="150" y="4129725"/>
            <a:ext cx="9144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Такий пошук допомагає в роботі 33,3 % опитаних. Не бачать у ньому потреби ще майже 30 % респондентів. Однак решта цікавляться і готові сприймати цю інформацію, а ще 23,8 % визнали, що вже шукали, однак такий пошук не був ефективним. Ця відповідь, на наш погляд, є своєрідним стимулом для покращення роботи бібліотек із подібним контентом.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42" name="Google Shape;142;p20"/>
          <p:cNvSpPr/>
          <p:nvPr/>
        </p:nvSpPr>
        <p:spPr>
          <a:xfrm>
            <a:off x="1392300" y="1392650"/>
            <a:ext cx="63594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Діаграма відповідей у Формах. Назва запитання: Чи шукали Ви коли-небудь інформацію про новини науки на сайтах університетів чи бібліотек університетів?. Кількість відповідей: 21 відповідь." id="143" name="Google Shape;143;p20"/>
          <p:cNvPicPr preferRelativeResize="0"/>
          <p:nvPr/>
        </p:nvPicPr>
        <p:blipFill rotWithShape="1">
          <a:blip r:embed="rId4">
            <a:alphaModFix/>
          </a:blip>
          <a:srcRect b="5885" l="17770" r="6483" t="32351"/>
          <a:stretch/>
        </p:blipFill>
        <p:spPr>
          <a:xfrm>
            <a:off x="1786350" y="1544988"/>
            <a:ext cx="5571299" cy="205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/>
          <p:nvPr/>
        </p:nvSpPr>
        <p:spPr>
          <a:xfrm>
            <a:off x="4383450" y="10587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0"/>
          <p:cNvSpPr/>
          <p:nvPr/>
        </p:nvSpPr>
        <p:spPr>
          <a:xfrm flipH="1" rot="10800000">
            <a:off x="4383450" y="37218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50150" y="-128800"/>
            <a:ext cx="9550399" cy="537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/>
        </p:nvSpPr>
        <p:spPr>
          <a:xfrm>
            <a:off x="321900" y="231675"/>
            <a:ext cx="850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Чи можуть бути для вас цікавими консультації бібліотекарів щодо сучасних реалій організації наукової, освітньої, бібліотечної діяльності?</a:t>
            </a:r>
            <a:endParaRPr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321900" y="4289425"/>
            <a:ext cx="850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uk" u="none" cap="none" strike="noStrik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rPr>
              <a:t>38,1 % респондентів упевнені, що “так”, а ще 38, 1 % замислилися над доцільністю цього. Тобто 76,2 % усвідомлюють перспективність консультативної комунікації бібліотекарів і медійників.</a:t>
            </a:r>
            <a:endParaRPr b="1" i="0" u="none" cap="none" strike="noStrik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1719137" y="1392650"/>
            <a:ext cx="5705700" cy="2329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Діаграма відповідей у Формах. Назва запитання: Чи можуть бути для вас цікавими консультації бібліотекарів щодо сучасних реалій організації наукової, освітньої, бібліотечної діяльності?. Кількість відповідей: 21 відповідь." id="154" name="Google Shape;154;p21"/>
          <p:cNvPicPr preferRelativeResize="0"/>
          <p:nvPr/>
        </p:nvPicPr>
        <p:blipFill rotWithShape="1">
          <a:blip r:embed="rId4">
            <a:alphaModFix/>
          </a:blip>
          <a:srcRect b="5156" l="7253" r="16637" t="33669"/>
          <a:stretch/>
        </p:blipFill>
        <p:spPr>
          <a:xfrm>
            <a:off x="1933001" y="1608438"/>
            <a:ext cx="5277975" cy="192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/>
          <p:nvPr/>
        </p:nvSpPr>
        <p:spPr>
          <a:xfrm>
            <a:off x="4383450" y="10587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1"/>
          <p:cNvSpPr/>
          <p:nvPr/>
        </p:nvSpPr>
        <p:spPr>
          <a:xfrm flipH="1" rot="10800000">
            <a:off x="4383450" y="3721838"/>
            <a:ext cx="377100" cy="333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