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60" r:id="rId3"/>
    <p:sldId id="261" r:id="rId4"/>
    <p:sldId id="263" r:id="rId5"/>
    <p:sldId id="262" r:id="rId6"/>
    <p:sldId id="264" r:id="rId7"/>
    <p:sldId id="265" r:id="rId8"/>
    <p:sldId id="266" r:id="rId9"/>
  </p:sldIdLst>
  <p:sldSz cx="12192000" cy="6858000"/>
  <p:notesSz cx="6858000" cy="9144000"/>
  <p:embeddedFontLst>
    <p:embeddedFont>
      <p:font typeface="Arsenal" panose="020B0604020202020204" charset="0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80"/>
    <a:srgbClr val="FFA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2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рік</c:v>
                </c:pt>
              </c:strCache>
            </c:strRef>
          </c:tx>
          <c:explosion val="2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FAA-4292-A8FB-BAA90BA3E297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FAA-4292-A8FB-BAA90BA3E297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FAA-4292-A8FB-BAA90BA3E297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8FAA-4292-A8FB-BAA90BA3E297}"/>
              </c:ext>
            </c:extLst>
          </c:dPt>
          <c:dLbls>
            <c:dLbl>
              <c:idx val="0"/>
              <c:layout>
                <c:manualLayout>
                  <c:x val="3.5640898902235763E-2"/>
                  <c:y val="1.767617283133722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FAA-4292-A8FB-BAA90BA3E297}"/>
                </c:ext>
              </c:extLst>
            </c:dLbl>
            <c:dLbl>
              <c:idx val="1"/>
              <c:layout>
                <c:manualLayout>
                  <c:x val="-5.396654980171274E-2"/>
                  <c:y val="3.431218156553959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FAA-4292-A8FB-BAA90BA3E297}"/>
                </c:ext>
              </c:extLst>
            </c:dLbl>
            <c:dLbl>
              <c:idx val="2"/>
              <c:layout>
                <c:manualLayout>
                  <c:x val="-6.8179320650612163E-2"/>
                  <c:y val="2.9769072983524118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FAA-4292-A8FB-BAA90BA3E297}"/>
                </c:ext>
              </c:extLst>
            </c:dLbl>
            <c:dLbl>
              <c:idx val="3"/>
              <c:layout>
                <c:manualLayout>
                  <c:x val="0.11911742054141043"/>
                  <c:y val="9.6943029180176013E-3"/>
                </c:manualLayout>
              </c:layout>
              <c:tx>
                <c:rich>
                  <a:bodyPr/>
                  <a:lstStyle/>
                  <a:p>
                    <a:fld id="{07B3DA82-B537-43A4-819A-4CF62FC40000}" type="VALUE">
                      <a:rPr lang="en-US"/>
                      <a:pPr/>
                      <a:t>[ЗНАЧЕННЯ]</a:t>
                    </a:fld>
                    <a:r>
                      <a:rPr lang="en-US" baseline="0"/>
                      <a:t>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8FAA-4292-A8FB-BAA90BA3E297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Українська</c:v>
                </c:pt>
                <c:pt idx="1">
                  <c:v>Російська </c:v>
                </c:pt>
                <c:pt idx="2">
                  <c:v>Мови національних меншин та корінних народів </c:v>
                </c:pt>
                <c:pt idx="3">
                  <c:v>Іноземні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50.25</c:v>
                </c:pt>
                <c:pt idx="1">
                  <c:v>48.55</c:v>
                </c:pt>
                <c:pt idx="2">
                  <c:v>0.45</c:v>
                </c:pt>
                <c:pt idx="3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FAA-4292-A8FB-BAA90BA3E297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8954947641854044E-2"/>
          <c:y val="0.85657004448411389"/>
          <c:w val="0.81286579688487848"/>
          <c:h val="0.143369851575658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uk-UA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Українська</c:v>
                </c:pt>
                <c:pt idx="1">
                  <c:v>Мови національних меншин та корінних народів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0.50849999999999995</c:v>
                </c:pt>
                <c:pt idx="1">
                  <c:v>0.49149999999999999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0E-4E8A-A070-15B902CEBF7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Українська</c:v>
                </c:pt>
                <c:pt idx="1">
                  <c:v>Мови національних меншин та корінних народів</c:v>
                </c:pt>
              </c:strCache>
            </c:strRef>
          </c:cat>
          <c:val>
            <c:numRef>
              <c:f>Лист1!$C$2:$C$3</c:f>
              <c:numCache>
                <c:formatCode>0.00%</c:formatCode>
                <c:ptCount val="2"/>
                <c:pt idx="0">
                  <c:v>0.52280000000000004</c:v>
                </c:pt>
                <c:pt idx="1">
                  <c:v>0.47720000000000001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D0E-4E8A-A070-15B902CEBF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8289200"/>
        <c:axId val="488290376"/>
      </c:barChart>
      <c:catAx>
        <c:axId val="488289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88290376"/>
        <c:crosses val="autoZero"/>
        <c:auto val="1"/>
        <c:lblAlgn val="ctr"/>
        <c:lblOffset val="100"/>
        <c:noMultiLvlLbl val="0"/>
      </c:catAx>
      <c:valAx>
        <c:axId val="488290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8828920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106280985710119"/>
          <c:y val="4.3650793650793648E-2"/>
          <c:w val="0.61916867162438027"/>
          <c:h val="0.7735183102112236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Лист1!$A$2:$A$15</c:f>
              <c:strCache>
                <c:ptCount val="14"/>
                <c:pt idx="0">
                  <c:v>Болгарська</c:v>
                </c:pt>
                <c:pt idx="1">
                  <c:v>Іврит</c:v>
                </c:pt>
                <c:pt idx="2">
                  <c:v>Молдавська</c:v>
                </c:pt>
                <c:pt idx="3">
                  <c:v>Німецька</c:v>
                </c:pt>
                <c:pt idx="4">
                  <c:v>Польська</c:v>
                </c:pt>
                <c:pt idx="5">
                  <c:v>Румунська</c:v>
                </c:pt>
                <c:pt idx="6">
                  <c:v>Словацька</c:v>
                </c:pt>
                <c:pt idx="7">
                  <c:v>Угорська</c:v>
                </c:pt>
                <c:pt idx="8">
                  <c:v>Англійська</c:v>
                </c:pt>
                <c:pt idx="9">
                  <c:v>Іспанська</c:v>
                </c:pt>
                <c:pt idx="10">
                  <c:v>Французька</c:v>
                </c:pt>
                <c:pt idx="11">
                  <c:v>*Російська</c:v>
                </c:pt>
                <c:pt idx="12">
                  <c:v>**Мови, які маюь 0,01 % і менше</c:v>
                </c:pt>
                <c:pt idx="13">
                  <c:v>Інші мови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0</c:v>
                </c:pt>
                <c:pt idx="2" formatCode="0%">
                  <c:v>1.1999999999999999E-3</c:v>
                </c:pt>
                <c:pt idx="3" formatCode="0.00%">
                  <c:v>2.0000000000000001E-4</c:v>
                </c:pt>
                <c:pt idx="4" formatCode="0.00%">
                  <c:v>5.9999999999999995E-4</c:v>
                </c:pt>
                <c:pt idx="5" formatCode="0.00%">
                  <c:v>4.0000000000000002E-4</c:v>
                </c:pt>
                <c:pt idx="7" formatCode="0.00%">
                  <c:v>1.6000000000000001E-3</c:v>
                </c:pt>
                <c:pt idx="12" formatCode="0.00%">
                  <c:v>1E-4</c:v>
                </c:pt>
                <c:pt idx="13" formatCode="0.00%">
                  <c:v>2.9999999999999997E-4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B2-4F0E-9C2C-EA04F089093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Лист1!$A$2:$A$15</c:f>
              <c:strCache>
                <c:ptCount val="14"/>
                <c:pt idx="0">
                  <c:v>Болгарська</c:v>
                </c:pt>
                <c:pt idx="1">
                  <c:v>Іврит</c:v>
                </c:pt>
                <c:pt idx="2">
                  <c:v>Молдавська</c:v>
                </c:pt>
                <c:pt idx="3">
                  <c:v>Німецька</c:v>
                </c:pt>
                <c:pt idx="4">
                  <c:v>Польська</c:v>
                </c:pt>
                <c:pt idx="5">
                  <c:v>Румунська</c:v>
                </c:pt>
                <c:pt idx="6">
                  <c:v>Словацька</c:v>
                </c:pt>
                <c:pt idx="7">
                  <c:v>Угорська</c:v>
                </c:pt>
                <c:pt idx="8">
                  <c:v>Англійська</c:v>
                </c:pt>
                <c:pt idx="9">
                  <c:v>Іспанська</c:v>
                </c:pt>
                <c:pt idx="10">
                  <c:v>Французька</c:v>
                </c:pt>
                <c:pt idx="11">
                  <c:v>*Російська</c:v>
                </c:pt>
                <c:pt idx="12">
                  <c:v>**Мови, які маюь 0,01 % і менше</c:v>
                </c:pt>
                <c:pt idx="13">
                  <c:v>Інші мови</c:v>
                </c:pt>
              </c:strCache>
            </c:strRef>
          </c:cat>
          <c:val>
            <c:numRef>
              <c:f>Лист1!$C$2:$C$15</c:f>
              <c:numCache>
                <c:formatCode>0.00%</c:formatCode>
                <c:ptCount val="14"/>
                <c:pt idx="0">
                  <c:v>5.9999999999999995E-4</c:v>
                </c:pt>
                <c:pt idx="1">
                  <c:v>2.0000000000000001E-4</c:v>
                </c:pt>
                <c:pt idx="2">
                  <c:v>2.9999999999999997E-4</c:v>
                </c:pt>
                <c:pt idx="3">
                  <c:v>2.8999999999999998E-3</c:v>
                </c:pt>
                <c:pt idx="4">
                  <c:v>2.2000000000000001E-3</c:v>
                </c:pt>
                <c:pt idx="5">
                  <c:v>1.6000000000000001E-3</c:v>
                </c:pt>
                <c:pt idx="6">
                  <c:v>2.0000000000000001E-4</c:v>
                </c:pt>
                <c:pt idx="7">
                  <c:v>1.8E-3</c:v>
                </c:pt>
                <c:pt idx="8">
                  <c:v>5.7000000000000002E-3</c:v>
                </c:pt>
                <c:pt idx="9">
                  <c:v>2.9999999999999997E-4</c:v>
                </c:pt>
                <c:pt idx="10">
                  <c:v>1.6999999999999999E-3</c:v>
                </c:pt>
                <c:pt idx="12">
                  <c:v>1E-4</c:v>
                </c:pt>
                <c:pt idx="13">
                  <c:v>6.8999999999999999E-3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B2-4F0E-9C2C-EA04F089093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rgbClr val="00B050"/>
              </a:solidFill>
            </a:ln>
            <a:effectLst/>
          </c:spPr>
          <c:invertIfNegative val="0"/>
          <c:cat>
            <c:strRef>
              <c:f>Лист1!$A$2:$A$15</c:f>
              <c:strCache>
                <c:ptCount val="14"/>
                <c:pt idx="0">
                  <c:v>Болгарська</c:v>
                </c:pt>
                <c:pt idx="1">
                  <c:v>Іврит</c:v>
                </c:pt>
                <c:pt idx="2">
                  <c:v>Молдавська</c:v>
                </c:pt>
                <c:pt idx="3">
                  <c:v>Німецька</c:v>
                </c:pt>
                <c:pt idx="4">
                  <c:v>Польська</c:v>
                </c:pt>
                <c:pt idx="5">
                  <c:v>Румунська</c:v>
                </c:pt>
                <c:pt idx="6">
                  <c:v>Словацька</c:v>
                </c:pt>
                <c:pt idx="7">
                  <c:v>Угорська</c:v>
                </c:pt>
                <c:pt idx="8">
                  <c:v>Англійська</c:v>
                </c:pt>
                <c:pt idx="9">
                  <c:v>Іспанська</c:v>
                </c:pt>
                <c:pt idx="10">
                  <c:v>Французька</c:v>
                </c:pt>
                <c:pt idx="11">
                  <c:v>*Російська</c:v>
                </c:pt>
                <c:pt idx="12">
                  <c:v>**Мови, які маюь 0,01 % і менше</c:v>
                </c:pt>
                <c:pt idx="13">
                  <c:v>Інші мови</c:v>
                </c:pt>
              </c:strCache>
            </c:strRef>
          </c:cat>
          <c:val>
            <c:numRef>
              <c:f>Лист1!$D$2:$D$15</c:f>
              <c:numCache>
                <c:formatCode>0.00%</c:formatCode>
                <c:ptCount val="14"/>
                <c:pt idx="0">
                  <c:v>5.9999999999999995E-4</c:v>
                </c:pt>
                <c:pt idx="1">
                  <c:v>2.0000000000000001E-4</c:v>
                </c:pt>
                <c:pt idx="2">
                  <c:v>6.9999999999999999E-4</c:v>
                </c:pt>
                <c:pt idx="3">
                  <c:v>3.0999999999999999E-3</c:v>
                </c:pt>
                <c:pt idx="4">
                  <c:v>2.5000000000000001E-3</c:v>
                </c:pt>
                <c:pt idx="5">
                  <c:v>1.1999999999999999E-3</c:v>
                </c:pt>
                <c:pt idx="6">
                  <c:v>2.0000000000000001E-4</c:v>
                </c:pt>
                <c:pt idx="7">
                  <c:v>1.9E-3</c:v>
                </c:pt>
                <c:pt idx="8">
                  <c:v>6.1999999999999998E-3</c:v>
                </c:pt>
                <c:pt idx="9">
                  <c:v>2.9999999999999997E-4</c:v>
                </c:pt>
                <c:pt idx="10">
                  <c:v>1.8E-3</c:v>
                </c:pt>
                <c:pt idx="12">
                  <c:v>1E-4</c:v>
                </c:pt>
                <c:pt idx="13">
                  <c:v>8.9999999999999993E-3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BB2-4F0E-9C2C-EA04F08909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98726600"/>
        <c:axId val="498714376"/>
      </c:barChart>
      <c:catAx>
        <c:axId val="4987266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98714376"/>
        <c:crosses val="autoZero"/>
        <c:auto val="1"/>
        <c:lblAlgn val="ctr"/>
        <c:lblOffset val="100"/>
        <c:noMultiLvlLbl val="0"/>
      </c:catAx>
      <c:valAx>
        <c:axId val="49871437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round/>
            </a:ln>
            <a:effectLst/>
          </c:spPr>
        </c:majorGridlines>
        <c:numFmt formatCode="0.0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98726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uk-UA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767156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17297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9659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43406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38198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6829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9585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635941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26050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‹№›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‹№›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4" r:id="rId3"/>
    <p:sldLayoutId id="2147483655" r:id="rId4"/>
    <p:sldLayoutId id="2147483657" r:id="rId5"/>
    <p:sldLayoutId id="2147483658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1365813" y="1944399"/>
            <a:ext cx="930218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lvl="0">
              <a:buClr>
                <a:srgbClr val="003480"/>
              </a:buClr>
            </a:pPr>
            <a:r>
              <a:rPr lang="ru-RU" sz="48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Бібліотечно-інформаційне</a:t>
            </a:r>
            <a:r>
              <a:rPr lang="ru-RU" sz="48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</a:t>
            </a:r>
            <a:r>
              <a:rPr lang="ru-RU" sz="48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обслуговування</a:t>
            </a:r>
            <a:r>
              <a:rPr lang="ru-RU" sz="48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</a:t>
            </a:r>
            <a:r>
              <a:rPr lang="ru-RU" sz="48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національних</a:t>
            </a:r>
            <a:r>
              <a:rPr lang="ru-RU" sz="48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</a:t>
            </a:r>
            <a:r>
              <a:rPr lang="ru-RU" sz="48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меншин</a:t>
            </a:r>
            <a:r>
              <a:rPr lang="ru-RU" sz="48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та </a:t>
            </a:r>
            <a:r>
              <a:rPr lang="ru-RU" sz="48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корінних</a:t>
            </a:r>
            <a:r>
              <a:rPr lang="ru-RU" sz="48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</a:t>
            </a:r>
            <a:r>
              <a:rPr lang="ru-RU" sz="48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народів</a:t>
            </a:r>
            <a:r>
              <a:rPr lang="ru-RU" sz="48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</a:t>
            </a:r>
            <a:r>
              <a:rPr lang="ru-RU" sz="48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України</a:t>
            </a:r>
            <a:r>
              <a:rPr lang="ru-RU" sz="48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в </a:t>
            </a:r>
            <a:r>
              <a:rPr lang="ru-RU" sz="48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умовах</a:t>
            </a:r>
            <a:r>
              <a:rPr lang="ru-RU" sz="48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</a:t>
            </a:r>
            <a:r>
              <a:rPr lang="ru-RU" sz="48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викликів</a:t>
            </a:r>
            <a:r>
              <a:rPr lang="ru-RU" sz="48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</a:t>
            </a:r>
            <a:r>
              <a:rPr lang="ru-RU" sz="48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сучасності</a:t>
            </a:r>
            <a:endParaRPr lang="ru-RU" sz="4800" b="1" dirty="0">
              <a:solidFill>
                <a:srgbClr val="003480"/>
              </a:solidFill>
              <a:latin typeface="Mariupol Strong" panose="02010B00020201010004" pitchFamily="2" charset="0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1278032" y="4860696"/>
            <a:ext cx="5155061" cy="1419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>
              <a:lnSpc>
                <a:spcPct val="90000"/>
              </a:lnSpc>
              <a:buClr>
                <a:srgbClr val="003480"/>
              </a:buClr>
              <a:buSzPts val="1800"/>
            </a:pPr>
            <a:r>
              <a:rPr lang="uk-UA" sz="1800" b="1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Ірина ПЕТРОВА,</a:t>
            </a:r>
          </a:p>
          <a:p>
            <a:pPr algn="just">
              <a:lnSpc>
                <a:spcPct val="90000"/>
              </a:lnSpc>
              <a:buClr>
                <a:srgbClr val="003480"/>
              </a:buClr>
              <a:buSzPts val="1800"/>
            </a:pPr>
            <a:r>
              <a:rPr lang="ru-RU" sz="1800" b="0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(</a:t>
            </a:r>
            <a:r>
              <a:rPr lang="uk-UA" sz="1800" b="0" i="0" u="none" strike="noStrike" cap="none" dirty="0" err="1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Маріупольский</a:t>
            </a:r>
            <a:r>
              <a:rPr lang="uk-UA" sz="1800" b="0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 державний університет, Київ, Україна</a:t>
            </a:r>
            <a:r>
              <a:rPr lang="en-US" sz="1800" b="0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)</a:t>
            </a:r>
            <a:endParaRPr lang="uk-UA" sz="1800" dirty="0">
              <a:ea typeface="Arsenal"/>
            </a:endParaRPr>
          </a:p>
          <a:p>
            <a:pPr algn="just">
              <a:lnSpc>
                <a:spcPct val="90000"/>
              </a:lnSpc>
              <a:buClr>
                <a:srgbClr val="003480"/>
              </a:buClr>
              <a:buSzPts val="1800"/>
            </a:pPr>
            <a:endParaRPr lang="en-US" sz="1800" b="1" i="0" u="none" strike="noStrike" cap="none" dirty="0">
              <a:solidFill>
                <a:srgbClr val="00348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lvl="0" algn="just">
              <a:lnSpc>
                <a:spcPct val="90000"/>
              </a:lnSpc>
              <a:buClr>
                <a:srgbClr val="003480"/>
              </a:buClr>
              <a:buSzPts val="1800"/>
            </a:pPr>
            <a:r>
              <a:rPr lang="uk-UA" sz="1800" b="1" i="0" u="none" strike="noStrike" cap="none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Євген ГОРБ</a:t>
            </a:r>
            <a:r>
              <a:rPr lang="ru-RU" sz="1800" b="0" i="0" u="none" strike="noStrike" cap="none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, </a:t>
            </a:r>
            <a:endParaRPr lang="ru-RU" sz="1800" b="0" i="0" u="none" strike="noStrike" cap="none" dirty="0">
              <a:solidFill>
                <a:srgbClr val="00348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lvl="0" algn="just">
              <a:lnSpc>
                <a:spcPct val="90000"/>
              </a:lnSpc>
              <a:buClr>
                <a:srgbClr val="003480"/>
              </a:buClr>
              <a:buSzPts val="1800"/>
            </a:pPr>
            <a:r>
              <a:rPr lang="ru-RU" sz="1800" b="0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(</a:t>
            </a:r>
            <a:r>
              <a:rPr lang="uk-UA" sz="1800" b="0" i="0" u="none" strike="noStrike" cap="none" dirty="0" err="1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Маріупольский</a:t>
            </a:r>
            <a:r>
              <a:rPr lang="uk-UA" sz="1800" b="0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 державний університет, Київ, Україна </a:t>
            </a:r>
            <a:r>
              <a:rPr lang="ru-RU" sz="1800" b="0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/ </a:t>
            </a:r>
            <a:r>
              <a:rPr lang="en-US" sz="1800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CEFRES, </a:t>
            </a:r>
            <a:r>
              <a:rPr lang="uk-UA" sz="1800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Прага, Чеська Республіка</a:t>
            </a:r>
            <a:r>
              <a:rPr lang="ru-RU" sz="1800" b="0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)</a:t>
            </a:r>
            <a:endParaRPr dirty="0"/>
          </a:p>
        </p:txBody>
      </p:sp>
      <p:sp>
        <p:nvSpPr>
          <p:cNvPr id="88" name="Google Shape;88;p13"/>
          <p:cNvSpPr/>
          <p:nvPr/>
        </p:nvSpPr>
        <p:spPr>
          <a:xfrm flipH="1">
            <a:off x="11356694" y="1041723"/>
            <a:ext cx="835306" cy="5816278"/>
          </a:xfrm>
          <a:prstGeom prst="rect">
            <a:avLst/>
          </a:prstGeom>
          <a:solidFill>
            <a:srgbClr val="0034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/>
          <p:nvPr/>
        </p:nvSpPr>
        <p:spPr>
          <a:xfrm flipH="1">
            <a:off x="11356694" y="0"/>
            <a:ext cx="835306" cy="1041723"/>
          </a:xfrm>
          <a:prstGeom prst="rect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D19C2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FE92395-6BEB-127D-CD86-4602D74BB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512" y="495303"/>
            <a:ext cx="3380051" cy="77258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0" y="365124"/>
            <a:ext cx="6388298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6000"/>
              <a:buFont typeface="Arial"/>
              <a:buNone/>
            </a:pPr>
            <a:r>
              <a:rPr lang="uk-UA" sz="4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Проблемне поле дослідження</a:t>
            </a:r>
            <a:endParaRPr sz="4000" b="1" dirty="0">
              <a:solidFill>
                <a:srgbClr val="003480"/>
              </a:solidFill>
              <a:latin typeface="Mariupol Strong" panose="02010B00020201010004" pitchFamily="2" charset="0"/>
            </a:endParaRPr>
          </a:p>
        </p:txBody>
      </p:sp>
      <p:sp>
        <p:nvSpPr>
          <p:cNvPr id="124" name="Google Shape;124;p17"/>
          <p:cNvSpPr txBox="1"/>
          <p:nvPr/>
        </p:nvSpPr>
        <p:spPr>
          <a:xfrm>
            <a:off x="708890" y="2201502"/>
            <a:ext cx="5756564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2400"/>
              <a:buFont typeface="Arial"/>
              <a:buNone/>
            </a:pPr>
            <a:r>
              <a:rPr lang="uk-UA" sz="2800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концептуальні студії</a:t>
            </a:r>
            <a:r>
              <a:rPr lang="en-US" sz="2800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;</a:t>
            </a:r>
            <a:endParaRPr lang="ru-RU" sz="2800" dirty="0">
              <a:solidFill>
                <a:srgbClr val="00348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2400"/>
              <a:buFont typeface="Arial"/>
              <a:buNone/>
            </a:pPr>
            <a:endParaRPr lang="ru-RU" sz="2800" dirty="0">
              <a:solidFill>
                <a:srgbClr val="00348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2400"/>
              <a:buFont typeface="Arial"/>
              <a:buNone/>
            </a:pPr>
            <a:r>
              <a:rPr lang="uk-UA" sz="2800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кейс-стаді</a:t>
            </a:r>
            <a:r>
              <a:rPr lang="en-US" sz="2800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;</a:t>
            </a:r>
            <a:endParaRPr lang="ru-RU" sz="2800" dirty="0">
              <a:solidFill>
                <a:srgbClr val="00348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2400"/>
              <a:buFont typeface="Arial"/>
              <a:buNone/>
            </a:pPr>
            <a:endParaRPr lang="ru-RU" sz="2800" dirty="0">
              <a:solidFill>
                <a:srgbClr val="00348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2400"/>
              <a:buFont typeface="Arial"/>
              <a:buNone/>
            </a:pPr>
            <a:r>
              <a:rPr lang="uk-UA" sz="2800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проблеми бібліотечного обслуговування мігрантів</a:t>
            </a:r>
            <a:r>
              <a:rPr lang="en-US" sz="2800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;</a:t>
            </a:r>
            <a:endParaRPr lang="ru-RU" sz="2800" dirty="0">
              <a:solidFill>
                <a:srgbClr val="00348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2400"/>
              <a:buFont typeface="Arial"/>
              <a:buNone/>
            </a:pPr>
            <a:endParaRPr lang="ru-RU" sz="2800" dirty="0">
              <a:solidFill>
                <a:srgbClr val="00348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2400"/>
              <a:buFont typeface="Arial"/>
              <a:buNone/>
            </a:pPr>
            <a:r>
              <a:rPr lang="uk-UA" sz="2800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досвід практиків</a:t>
            </a:r>
            <a:endParaRPr sz="2800" dirty="0"/>
          </a:p>
        </p:txBody>
      </p:sp>
      <p:sp>
        <p:nvSpPr>
          <p:cNvPr id="125" name="Google Shape;125;p17"/>
          <p:cNvSpPr/>
          <p:nvPr/>
        </p:nvSpPr>
        <p:spPr>
          <a:xfrm flipH="1">
            <a:off x="11356694" y="1041723"/>
            <a:ext cx="835306" cy="5816278"/>
          </a:xfrm>
          <a:prstGeom prst="rect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4E39F1-45A8-8F24-60DE-710E92539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74" y="154309"/>
            <a:ext cx="640546" cy="66120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0B65DB-2D49-4A58-B80C-B44FB9690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1192" y="365125"/>
            <a:ext cx="4962608" cy="612775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10515600" cy="1041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6000"/>
              <a:buFont typeface="Arial"/>
              <a:buNone/>
            </a:pP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Кількість</a:t>
            </a: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</a:t>
            </a: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документів</a:t>
            </a: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</a:t>
            </a: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бібліотечного</a:t>
            </a: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фонду </a:t>
            </a: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України</a:t>
            </a: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(</a:t>
            </a: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публічні</a:t>
            </a: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</a:t>
            </a: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бібліотеки</a:t>
            </a: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) за </a:t>
            </a: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мовами</a:t>
            </a: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(%), 2020 </a:t>
            </a: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рік</a:t>
            </a:r>
            <a:endParaRPr lang="ru-RU" sz="4000" b="1" dirty="0">
              <a:solidFill>
                <a:srgbClr val="003480"/>
              </a:solidFill>
              <a:latin typeface="Mariupol Strong" panose="02010B00020201010004" pitchFamily="2" charset="0"/>
            </a:endParaRPr>
          </a:p>
        </p:txBody>
      </p:sp>
      <p:sp>
        <p:nvSpPr>
          <p:cNvPr id="125" name="Google Shape;125;p17"/>
          <p:cNvSpPr/>
          <p:nvPr/>
        </p:nvSpPr>
        <p:spPr>
          <a:xfrm flipH="1">
            <a:off x="11356694" y="1041723"/>
            <a:ext cx="835306" cy="5816278"/>
          </a:xfrm>
          <a:prstGeom prst="rect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4E39F1-45A8-8F24-60DE-710E92539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74" y="154309"/>
            <a:ext cx="640546" cy="661209"/>
          </a:xfrm>
          <a:prstGeom prst="rect">
            <a:avLst/>
          </a:prstGeom>
        </p:spPr>
      </p:pic>
      <p:graphicFrame>
        <p:nvGraphicFramePr>
          <p:cNvPr id="6" name="Диаграмма 6">
            <a:extLst>
              <a:ext uri="{FF2B5EF4-FFF2-40B4-BE49-F238E27FC236}">
                <a16:creationId xmlns:a16="http://schemas.microsoft.com/office/drawing/2014/main" id="{EFE4A9BB-8BA8-4AAA-824F-42448A5D01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2429422"/>
              </p:ext>
            </p:extLst>
          </p:nvPr>
        </p:nvGraphicFramePr>
        <p:xfrm>
          <a:off x="1762812" y="1041723"/>
          <a:ext cx="8069345" cy="5557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8008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545969" y="294656"/>
            <a:ext cx="10515600" cy="1041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6000"/>
              <a:buFont typeface="Arial"/>
              <a:buNone/>
            </a:pP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Кількість</a:t>
            </a: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</a:t>
            </a: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документів</a:t>
            </a: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</a:t>
            </a: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бібліотечного</a:t>
            </a: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фонду </a:t>
            </a: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України</a:t>
            </a: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(</a:t>
            </a: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публічні</a:t>
            </a: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</a:t>
            </a: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бібліотеки</a:t>
            </a: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) за </a:t>
            </a: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мовами</a:t>
            </a: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 (%), 2023 та 2024 роки</a:t>
            </a:r>
            <a:endParaRPr lang="ru-RU" sz="4000" b="1" dirty="0">
              <a:solidFill>
                <a:srgbClr val="003480"/>
              </a:solidFill>
              <a:latin typeface="Mariupol Strong" panose="02010B00020201010004" pitchFamily="2" charset="0"/>
            </a:endParaRPr>
          </a:p>
        </p:txBody>
      </p:sp>
      <p:sp>
        <p:nvSpPr>
          <p:cNvPr id="125" name="Google Shape;125;p17"/>
          <p:cNvSpPr/>
          <p:nvPr/>
        </p:nvSpPr>
        <p:spPr>
          <a:xfrm flipH="1">
            <a:off x="11356694" y="1041723"/>
            <a:ext cx="835306" cy="5816278"/>
          </a:xfrm>
          <a:prstGeom prst="rect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4E39F1-45A8-8F24-60DE-710E92539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74" y="154309"/>
            <a:ext cx="640546" cy="661209"/>
          </a:xfrm>
          <a:prstGeom prst="rect">
            <a:avLst/>
          </a:prstGeom>
        </p:spPr>
      </p:pic>
      <p:graphicFrame>
        <p:nvGraphicFramePr>
          <p:cNvPr id="6" name="Диаграмма 11">
            <a:extLst>
              <a:ext uri="{FF2B5EF4-FFF2-40B4-BE49-F238E27FC236}">
                <a16:creationId xmlns:a16="http://schemas.microsoft.com/office/drawing/2014/main" id="{67C78222-9B56-4EE4-8924-30BB432C44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3421979"/>
              </p:ext>
            </p:extLst>
          </p:nvPr>
        </p:nvGraphicFramePr>
        <p:xfrm>
          <a:off x="1348033" y="1630837"/>
          <a:ext cx="8625526" cy="5033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34900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838200" y="127262"/>
            <a:ext cx="10515600" cy="1041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6000"/>
              <a:buFont typeface="Arial"/>
              <a:buNone/>
            </a:pPr>
            <a:r>
              <a:rPr lang="ru-RU" sz="2800" b="1" dirty="0" err="1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Кількість</a:t>
            </a:r>
            <a:r>
              <a:rPr lang="ru-RU" sz="28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 </a:t>
            </a:r>
            <a:r>
              <a:rPr lang="ru-RU" sz="2800" b="1" dirty="0" err="1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документів</a:t>
            </a:r>
            <a:r>
              <a:rPr lang="ru-RU" sz="28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 </a:t>
            </a:r>
            <a:r>
              <a:rPr lang="ru-RU" sz="2800" b="1" dirty="0" err="1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бібліотечного</a:t>
            </a:r>
            <a:r>
              <a:rPr lang="ru-RU" sz="28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 фонду </a:t>
            </a:r>
            <a:r>
              <a:rPr lang="ru-RU" sz="2800" b="1" dirty="0" err="1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України</a:t>
            </a:r>
            <a:r>
              <a:rPr lang="ru-RU" sz="28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 (</a:t>
            </a:r>
            <a:r>
              <a:rPr lang="ru-RU" sz="2800" b="1" dirty="0" err="1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публічні</a:t>
            </a:r>
            <a:r>
              <a:rPr lang="ru-RU" sz="28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 </a:t>
            </a:r>
            <a:r>
              <a:rPr lang="ru-RU" sz="2800" b="1" dirty="0" err="1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бібліотеки</a:t>
            </a:r>
            <a:r>
              <a:rPr lang="ru-RU" sz="28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) за </a:t>
            </a:r>
            <a:r>
              <a:rPr lang="ru-RU" sz="2800" b="1" dirty="0" err="1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мовами</a:t>
            </a:r>
            <a:r>
              <a:rPr lang="ru-RU" sz="28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 </a:t>
            </a:r>
            <a:r>
              <a:rPr lang="ru-RU" sz="2800" b="1" dirty="0" err="1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національних</a:t>
            </a:r>
            <a:r>
              <a:rPr lang="ru-RU" sz="28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 </a:t>
            </a:r>
            <a:r>
              <a:rPr lang="ru-RU" sz="2800" b="1" dirty="0" err="1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меншин</a:t>
            </a:r>
            <a:r>
              <a:rPr lang="ru-RU" sz="28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 та </a:t>
            </a:r>
            <a:r>
              <a:rPr lang="ru-RU" sz="2800" b="1" dirty="0" err="1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корінних</a:t>
            </a:r>
            <a:r>
              <a:rPr lang="ru-RU" sz="28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 </a:t>
            </a:r>
            <a:r>
              <a:rPr lang="ru-RU" sz="2800" b="1" dirty="0" err="1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народів</a:t>
            </a:r>
            <a:r>
              <a:rPr lang="ru-RU" sz="28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 (%), 2020, 2023 та 2024 роки</a:t>
            </a:r>
            <a:endParaRPr lang="uk-UA" sz="2800" b="1" dirty="0">
              <a:solidFill>
                <a:srgbClr val="003480"/>
              </a:solidFill>
              <a:latin typeface="Mariupol Strong" panose="02010B00020201010004" pitchFamily="2" charset="0"/>
            </a:endParaRPr>
          </a:p>
        </p:txBody>
      </p:sp>
      <p:sp>
        <p:nvSpPr>
          <p:cNvPr id="125" name="Google Shape;125;p17"/>
          <p:cNvSpPr/>
          <p:nvPr/>
        </p:nvSpPr>
        <p:spPr>
          <a:xfrm flipH="1">
            <a:off x="11356694" y="1041723"/>
            <a:ext cx="835306" cy="5816278"/>
          </a:xfrm>
          <a:prstGeom prst="rect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4E39F1-45A8-8F24-60DE-710E92539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74" y="154309"/>
            <a:ext cx="640546" cy="661209"/>
          </a:xfrm>
          <a:prstGeom prst="rect">
            <a:avLst/>
          </a:prstGeom>
        </p:spPr>
      </p:pic>
      <p:graphicFrame>
        <p:nvGraphicFramePr>
          <p:cNvPr id="6" name="Диаграмма 2">
            <a:extLst>
              <a:ext uri="{FF2B5EF4-FFF2-40B4-BE49-F238E27FC236}">
                <a16:creationId xmlns:a16="http://schemas.microsoft.com/office/drawing/2014/main" id="{6DFC1721-8E6C-4C55-836B-C793FBC9FD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6821308"/>
              </p:ext>
            </p:extLst>
          </p:nvPr>
        </p:nvGraphicFramePr>
        <p:xfrm>
          <a:off x="1649691" y="1385741"/>
          <a:ext cx="7189509" cy="5260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25984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10515600" cy="1041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6000"/>
              <a:buFont typeface="Arial"/>
              <a:buNone/>
            </a:pP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День </a:t>
            </a: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міжнаціональної</a:t>
            </a: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 </a:t>
            </a: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злагоди</a:t>
            </a:r>
            <a:r>
              <a:rPr lang="ru-RU" sz="4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 і культурного </a:t>
            </a:r>
            <a:r>
              <a:rPr lang="ru-RU" sz="4000" b="1" dirty="0" err="1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розмаїття</a:t>
            </a:r>
            <a:endParaRPr lang="uk-UA" sz="4000" b="1" dirty="0">
              <a:solidFill>
                <a:srgbClr val="003480"/>
              </a:solidFill>
              <a:latin typeface="Mariupol Strong" panose="02010B00020201010004" pitchFamily="2" charset="0"/>
            </a:endParaRPr>
          </a:p>
        </p:txBody>
      </p:sp>
      <p:sp>
        <p:nvSpPr>
          <p:cNvPr id="125" name="Google Shape;125;p17"/>
          <p:cNvSpPr/>
          <p:nvPr/>
        </p:nvSpPr>
        <p:spPr>
          <a:xfrm flipH="1">
            <a:off x="11356694" y="1041723"/>
            <a:ext cx="835306" cy="5816278"/>
          </a:xfrm>
          <a:prstGeom prst="rect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4E39F1-45A8-8F24-60DE-710E92539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74" y="154309"/>
            <a:ext cx="640546" cy="66120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5FA5BE2-7959-43B1-A9A5-BCEDCE240F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613" y="1041723"/>
            <a:ext cx="5186313" cy="368110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3A06134-566A-4938-ABA2-1BCBBA6D37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2664" y="2495719"/>
            <a:ext cx="5186313" cy="368110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EC706AA-9B87-4930-965E-E8382BE5EF48}"/>
              </a:ext>
            </a:extLst>
          </p:cNvPr>
          <p:cNvSpPr txBox="1"/>
          <p:nvPr/>
        </p:nvSpPr>
        <p:spPr>
          <a:xfrm>
            <a:off x="435990" y="4978445"/>
            <a:ext cx="52829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Дніпровська ОУНБ ім. Первоучителів слов'янських Кирила і Мефодія </a:t>
            </a:r>
            <a:endParaRPr lang="uk-UA" sz="2400" b="1" dirty="0">
              <a:solidFill>
                <a:srgbClr val="00348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93FBCE-1266-4FD1-B676-4BAD6844DFFE}"/>
              </a:ext>
            </a:extLst>
          </p:cNvPr>
          <p:cNvSpPr txBox="1"/>
          <p:nvPr/>
        </p:nvSpPr>
        <p:spPr>
          <a:xfrm>
            <a:off x="5955106" y="1114039"/>
            <a:ext cx="52538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Черкаська</a:t>
            </a:r>
            <a:r>
              <a:rPr lang="ru-RU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ОУНБ </a:t>
            </a:r>
            <a:r>
              <a:rPr lang="ru-RU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імені</a:t>
            </a:r>
            <a:r>
              <a:rPr lang="ru-RU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Тараса Шевченка </a:t>
            </a:r>
            <a:endParaRPr lang="uk-UA" sz="2400" b="1" dirty="0">
              <a:solidFill>
                <a:srgbClr val="003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977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838200" y="565608"/>
            <a:ext cx="10515600" cy="47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6000"/>
              <a:buFont typeface="Arial"/>
              <a:buNone/>
            </a:pPr>
            <a:r>
              <a:rPr lang="uk-UA" sz="4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Дорожня мапа</a:t>
            </a:r>
            <a:r>
              <a:rPr lang="en-US" sz="4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 “</a:t>
            </a:r>
            <a:r>
              <a:rPr lang="uk-UA" sz="4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Рівний доступ національних меншин та корінних народів до бібліотечних послуг в Україні</a:t>
            </a:r>
            <a:r>
              <a:rPr lang="en-US" sz="4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”</a:t>
            </a:r>
            <a:endParaRPr sz="4000" b="1" dirty="0">
              <a:solidFill>
                <a:srgbClr val="003480"/>
              </a:solidFill>
              <a:latin typeface="Mariupol Strong" panose="02010B00020201010004" pitchFamily="2" charset="0"/>
            </a:endParaRPr>
          </a:p>
        </p:txBody>
      </p:sp>
      <p:sp>
        <p:nvSpPr>
          <p:cNvPr id="124" name="Google Shape;124;p17"/>
          <p:cNvSpPr txBox="1"/>
          <p:nvPr/>
        </p:nvSpPr>
        <p:spPr>
          <a:xfrm>
            <a:off x="433633" y="1640264"/>
            <a:ext cx="10633436" cy="21189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Фокус на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електронних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бібліотеках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та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цифрових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публікаціях</a:t>
            </a:r>
            <a:endParaRPr lang="ru-RU" sz="2800" dirty="0">
              <a:solidFill>
                <a:srgbClr val="003480"/>
              </a:solidFill>
              <a:latin typeface="Arsenal"/>
              <a:sym typeface="Arsenal"/>
            </a:endParaRPr>
          </a:p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endParaRPr lang="en-US" sz="2800" dirty="0">
              <a:solidFill>
                <a:srgbClr val="003480"/>
              </a:solidFill>
              <a:latin typeface="Arsenal"/>
              <a:sym typeface="Arsenal"/>
            </a:endParaRPr>
          </a:p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r>
              <a:rPr lang="uk-UA" sz="2800" dirty="0">
                <a:solidFill>
                  <a:srgbClr val="003480"/>
                </a:solidFill>
                <a:latin typeface="Arsenal"/>
                <a:sym typeface="Arsenal"/>
              </a:rPr>
              <a:t>Книгозбірні як цифрові видавці </a:t>
            </a:r>
          </a:p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endParaRPr lang="en-US" sz="2800" dirty="0">
              <a:solidFill>
                <a:srgbClr val="003480"/>
              </a:solidFill>
              <a:latin typeface="Arsenal"/>
              <a:sym typeface="Arsenal"/>
            </a:endParaRPr>
          </a:p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Запуск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проєкту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«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Мобільна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бібліотека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» для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районів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компактного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проживання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національних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громад</a:t>
            </a:r>
          </a:p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endParaRPr lang="en-US" sz="2800" dirty="0">
              <a:solidFill>
                <a:srgbClr val="003480"/>
              </a:solidFill>
              <a:latin typeface="Arsenal"/>
              <a:sym typeface="Arsenal"/>
            </a:endParaRPr>
          </a:p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r>
              <a:rPr lang="uk-UA" sz="2800" dirty="0">
                <a:solidFill>
                  <a:srgbClr val="003480"/>
                </a:solidFill>
                <a:latin typeface="Arsenal"/>
                <a:sym typeface="Arsenal"/>
              </a:rPr>
              <a:t>Національний ресурсний центр літератури мовами етнічних громад України</a:t>
            </a:r>
          </a:p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endParaRPr lang="uk-UA" sz="2800" dirty="0">
              <a:solidFill>
                <a:srgbClr val="003480"/>
              </a:solidFill>
              <a:latin typeface="Arsenal"/>
              <a:sym typeface="Arsenal"/>
            </a:endParaRPr>
          </a:p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Ініціювання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створення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посади «консультанта з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національних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меншин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та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корінних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народів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» у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публічних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бібліотеках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обласного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</a:t>
            </a:r>
            <a:r>
              <a:rPr lang="ru-RU" sz="2800" dirty="0" err="1">
                <a:solidFill>
                  <a:srgbClr val="003480"/>
                </a:solidFill>
                <a:latin typeface="Arsenal"/>
                <a:sym typeface="Arsenal"/>
              </a:rPr>
              <a:t>рівня</a:t>
            </a:r>
            <a:r>
              <a:rPr lang="ru-RU" sz="2800" dirty="0">
                <a:solidFill>
                  <a:srgbClr val="003480"/>
                </a:solidFill>
                <a:latin typeface="Arsenal"/>
                <a:sym typeface="Arsenal"/>
              </a:rPr>
              <a:t> </a:t>
            </a:r>
            <a:endParaRPr lang="en-US" sz="2800" dirty="0">
              <a:solidFill>
                <a:srgbClr val="003480"/>
              </a:solidFill>
              <a:latin typeface="Arsenal"/>
              <a:sym typeface="Arsenal"/>
            </a:endParaRPr>
          </a:p>
        </p:txBody>
      </p:sp>
      <p:sp>
        <p:nvSpPr>
          <p:cNvPr id="125" name="Google Shape;125;p17"/>
          <p:cNvSpPr/>
          <p:nvPr/>
        </p:nvSpPr>
        <p:spPr>
          <a:xfrm flipH="1">
            <a:off x="11356694" y="1041723"/>
            <a:ext cx="835306" cy="5816278"/>
          </a:xfrm>
          <a:prstGeom prst="rect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4E39F1-45A8-8F24-60DE-710E92539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74" y="154309"/>
            <a:ext cx="640546" cy="66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505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677944" y="2908139"/>
            <a:ext cx="10515600" cy="1041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6000"/>
              <a:buFont typeface="Arial"/>
              <a:buNone/>
            </a:pPr>
            <a:r>
              <a:rPr lang="uk-UA" sz="6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Дякуємо за Вашу увагу</a:t>
            </a:r>
            <a:r>
              <a:rPr lang="en-US" sz="6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!</a:t>
            </a:r>
            <a:br>
              <a:rPr lang="en-US" sz="6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</a:br>
            <a:br>
              <a:rPr lang="uk-UA" sz="6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</a:br>
            <a:r>
              <a:rPr lang="uk-UA" sz="24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Ірина ПЕТРОВА</a:t>
            </a:r>
            <a:r>
              <a:rPr lang="en-US" sz="24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, </a:t>
            </a:r>
            <a:r>
              <a:rPr lang="pt-BR" sz="24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e-mail: i.petrova@mu.edu.ua, ORCID: 0000-0002-9032-3203</a:t>
            </a:r>
            <a:br>
              <a:rPr lang="pt-BR" sz="24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</a:br>
            <a:r>
              <a:rPr lang="uk-UA" sz="24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Євген ГОРБ</a:t>
            </a:r>
            <a:r>
              <a:rPr lang="pt-BR" sz="24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, e-mail: e.gorb@mu.edu.ua, ORCID: 0000-0002-9782-919</a:t>
            </a:r>
            <a:br>
              <a:rPr lang="en-US" sz="48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</a:br>
            <a:endParaRPr sz="4800" b="1" dirty="0">
              <a:solidFill>
                <a:srgbClr val="003480"/>
              </a:solidFill>
              <a:latin typeface="Mariupol Strong" panose="02010B00020201010004" pitchFamily="2" charset="0"/>
            </a:endParaRPr>
          </a:p>
        </p:txBody>
      </p:sp>
      <p:sp>
        <p:nvSpPr>
          <p:cNvPr id="125" name="Google Shape;125;p17"/>
          <p:cNvSpPr/>
          <p:nvPr/>
        </p:nvSpPr>
        <p:spPr>
          <a:xfrm flipH="1">
            <a:off x="11356694" y="1041723"/>
            <a:ext cx="835306" cy="5816278"/>
          </a:xfrm>
          <a:prstGeom prst="rect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4E39F1-45A8-8F24-60DE-710E92539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74" y="154309"/>
            <a:ext cx="640546" cy="66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3609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245</Words>
  <Application>Microsoft Office PowerPoint</Application>
  <PresentationFormat>Широкий екран</PresentationFormat>
  <Paragraphs>35</Paragraphs>
  <Slides>8</Slides>
  <Notes>8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4" baseType="lpstr">
      <vt:lpstr>Arial</vt:lpstr>
      <vt:lpstr>Times New Roman</vt:lpstr>
      <vt:lpstr>Calibri</vt:lpstr>
      <vt:lpstr>Mariupol Strong</vt:lpstr>
      <vt:lpstr>Arsenal</vt:lpstr>
      <vt:lpstr>Тема Office</vt:lpstr>
      <vt:lpstr>Бібліотечно-інформаційне обслуговування національних меншин та корінних народів України в умовах викликів сучасності</vt:lpstr>
      <vt:lpstr>Проблемне поле дослідження</vt:lpstr>
      <vt:lpstr>Кількість документів бібліотечного фонду України (публічні бібліотеки) за мовами (%), 2020 рік</vt:lpstr>
      <vt:lpstr>Кількість документів бібліотечного фонду України (публічні бібліотеки) за мовами (%), 2023 та 2024 роки</vt:lpstr>
      <vt:lpstr>Кількість документів бібліотечного фонду України (публічні бібліотеки) за мовами національних меншин та корінних народів (%), 2020, 2023 та 2024 роки</vt:lpstr>
      <vt:lpstr>День міжнаціональної злагоди і культурного розмаїття</vt:lpstr>
      <vt:lpstr>Дорожня мапа “Рівний доступ національних меншин та корінних народів до бібліотечних послуг в Україні”</vt:lpstr>
      <vt:lpstr>Дякуємо за Вашу увагу!  Ірина ПЕТРОВА, e-mail: i.petrova@mu.edu.ua, ORCID: 0000-0002-9032-3203 Євген ГОРБ, e-mail: e.gorb@mu.edu.ua, ORCID: 0000-0002-9782-919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презентації  в три та більше слів</dc:title>
  <dc:creator>Максим Кладітін</dc:creator>
  <cp:lastModifiedBy>Laptopchik</cp:lastModifiedBy>
  <cp:revision>27</cp:revision>
  <dcterms:modified xsi:type="dcterms:W3CDTF">2025-10-03T13:19:09Z</dcterms:modified>
</cp:coreProperties>
</file>