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sldIdLst>
    <p:sldId id="256" r:id="rId2"/>
    <p:sldId id="257" r:id="rId3"/>
    <p:sldId id="258" r:id="rId4"/>
    <p:sldId id="259" r:id="rId5"/>
    <p:sldId id="260" r:id="rId6"/>
    <p:sldId id="261" r:id="rId7"/>
    <p:sldId id="271" r:id="rId8"/>
    <p:sldId id="269" r:id="rId9"/>
    <p:sldId id="270" r:id="rId10"/>
    <p:sldId id="262" r:id="rId11"/>
    <p:sldId id="267" r:id="rId12"/>
    <p:sldId id="263" r:id="rId13"/>
    <p:sldId id="268" r:id="rId14"/>
    <p:sldId id="265" r:id="rId15"/>
    <p:sldId id="26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1" d="100"/>
          <a:sy n="71" d="100"/>
        </p:scale>
        <p:origin x="48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217F43F-7FEB-427C-866E-73D32CB87B1B}" type="datetimeFigureOut">
              <a:rPr lang="ru-UA" smtClean="0"/>
              <a:t>10/03/2023</a:t>
            </a:fld>
            <a:endParaRPr lang="ru-UA"/>
          </a:p>
        </p:txBody>
      </p:sp>
      <p:sp>
        <p:nvSpPr>
          <p:cNvPr id="5" name="Footer Placeholder 4"/>
          <p:cNvSpPr>
            <a:spLocks noGrp="1"/>
          </p:cNvSpPr>
          <p:nvPr>
            <p:ph type="ftr" sz="quarter" idx="11"/>
          </p:nvPr>
        </p:nvSpPr>
        <p:spPr/>
        <p:txBody>
          <a:bodyPr/>
          <a:lstStyle/>
          <a:p>
            <a:endParaRPr lang="ru-UA"/>
          </a:p>
        </p:txBody>
      </p:sp>
      <p:sp>
        <p:nvSpPr>
          <p:cNvPr id="6" name="Slide Number Placeholder 5"/>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2404747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30588932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28515213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432181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3443966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8217F43F-7FEB-427C-866E-73D32CB87B1B}" type="datetimeFigureOut">
              <a:rPr lang="ru-UA" smtClean="0"/>
              <a:t>10/03/2023</a:t>
            </a:fld>
            <a:endParaRPr lang="ru-UA"/>
          </a:p>
        </p:txBody>
      </p:sp>
      <p:sp>
        <p:nvSpPr>
          <p:cNvPr id="4" name="Footer Placeholder 3"/>
          <p:cNvSpPr>
            <a:spLocks noGrp="1"/>
          </p:cNvSpPr>
          <p:nvPr>
            <p:ph type="ftr" sz="quarter" idx="11"/>
          </p:nvPr>
        </p:nvSpPr>
        <p:spPr/>
        <p:txBody>
          <a:bodyPr/>
          <a:lstStyle/>
          <a:p>
            <a:endParaRPr lang="ru-UA"/>
          </a:p>
        </p:txBody>
      </p:sp>
      <p:sp>
        <p:nvSpPr>
          <p:cNvPr id="5" name="Slide Number Placeholder 4"/>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460202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8217F43F-7FEB-427C-866E-73D32CB87B1B}" type="datetimeFigureOut">
              <a:rPr lang="ru-UA" smtClean="0"/>
              <a:t>10/03/2023</a:t>
            </a:fld>
            <a:endParaRPr lang="ru-UA"/>
          </a:p>
        </p:txBody>
      </p:sp>
      <p:sp>
        <p:nvSpPr>
          <p:cNvPr id="4" name="Footer Placeholder 3"/>
          <p:cNvSpPr>
            <a:spLocks noGrp="1"/>
          </p:cNvSpPr>
          <p:nvPr>
            <p:ph type="ftr" sz="quarter" idx="11"/>
          </p:nvPr>
        </p:nvSpPr>
        <p:spPr/>
        <p:txBody>
          <a:bodyPr/>
          <a:lstStyle/>
          <a:p>
            <a:endParaRPr lang="ru-UA"/>
          </a:p>
        </p:txBody>
      </p:sp>
      <p:sp>
        <p:nvSpPr>
          <p:cNvPr id="5" name="Slide Number Placeholder 4"/>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9887113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217F43F-7FEB-427C-866E-73D32CB87B1B}" type="datetimeFigureOut">
              <a:rPr lang="ru-UA" smtClean="0"/>
              <a:t>10/03/2023</a:t>
            </a:fld>
            <a:endParaRPr lang="ru-UA"/>
          </a:p>
        </p:txBody>
      </p:sp>
      <p:sp>
        <p:nvSpPr>
          <p:cNvPr id="5" name="Footer Placeholder 4"/>
          <p:cNvSpPr>
            <a:spLocks noGrp="1"/>
          </p:cNvSpPr>
          <p:nvPr>
            <p:ph type="ftr" sz="quarter" idx="11"/>
          </p:nvPr>
        </p:nvSpPr>
        <p:spPr/>
        <p:txBody>
          <a:bodyPr/>
          <a:lstStyle/>
          <a:p>
            <a:endParaRPr lang="ru-UA"/>
          </a:p>
        </p:txBody>
      </p:sp>
      <p:sp>
        <p:nvSpPr>
          <p:cNvPr id="6" name="Slide Number Placeholder 5"/>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2483296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217F43F-7FEB-427C-866E-73D32CB87B1B}" type="datetimeFigureOut">
              <a:rPr lang="ru-UA" smtClean="0"/>
              <a:t>10/03/2023</a:t>
            </a:fld>
            <a:endParaRPr lang="ru-UA"/>
          </a:p>
        </p:txBody>
      </p:sp>
      <p:sp>
        <p:nvSpPr>
          <p:cNvPr id="5" name="Footer Placeholder 4"/>
          <p:cNvSpPr>
            <a:spLocks noGrp="1"/>
          </p:cNvSpPr>
          <p:nvPr>
            <p:ph type="ftr" sz="quarter" idx="11"/>
          </p:nvPr>
        </p:nvSpPr>
        <p:spPr/>
        <p:txBody>
          <a:bodyPr/>
          <a:lstStyle/>
          <a:p>
            <a:endParaRPr lang="ru-UA"/>
          </a:p>
        </p:txBody>
      </p:sp>
      <p:sp>
        <p:nvSpPr>
          <p:cNvPr id="6" name="Slide Number Placeholder 5"/>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797965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217F43F-7FEB-427C-866E-73D32CB87B1B}" type="datetimeFigureOut">
              <a:rPr lang="ru-UA" smtClean="0"/>
              <a:t>10/03/2023</a:t>
            </a:fld>
            <a:endParaRPr lang="ru-UA"/>
          </a:p>
        </p:txBody>
      </p:sp>
      <p:sp>
        <p:nvSpPr>
          <p:cNvPr id="5" name="Footer Placeholder 4"/>
          <p:cNvSpPr>
            <a:spLocks noGrp="1"/>
          </p:cNvSpPr>
          <p:nvPr>
            <p:ph type="ftr" sz="quarter" idx="11"/>
          </p:nvPr>
        </p:nvSpPr>
        <p:spPr/>
        <p:txBody>
          <a:bodyPr/>
          <a:lstStyle/>
          <a:p>
            <a:endParaRPr lang="ru-UA"/>
          </a:p>
        </p:txBody>
      </p:sp>
      <p:sp>
        <p:nvSpPr>
          <p:cNvPr id="6" name="Slide Number Placeholder 5"/>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27518748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217F43F-7FEB-427C-866E-73D32CB87B1B}" type="datetimeFigureOut">
              <a:rPr lang="ru-UA" smtClean="0"/>
              <a:t>10/03/2023</a:t>
            </a:fld>
            <a:endParaRPr lang="ru-UA"/>
          </a:p>
        </p:txBody>
      </p:sp>
      <p:sp>
        <p:nvSpPr>
          <p:cNvPr id="5" name="Footer Placeholder 4"/>
          <p:cNvSpPr>
            <a:spLocks noGrp="1"/>
          </p:cNvSpPr>
          <p:nvPr>
            <p:ph type="ftr" sz="quarter" idx="11"/>
          </p:nvPr>
        </p:nvSpPr>
        <p:spPr/>
        <p:txBody>
          <a:bodyPr/>
          <a:lstStyle/>
          <a:p>
            <a:endParaRPr lang="ru-UA"/>
          </a:p>
        </p:txBody>
      </p:sp>
      <p:sp>
        <p:nvSpPr>
          <p:cNvPr id="6" name="Slide Number Placeholder 5"/>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2860937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23230882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217F43F-7FEB-427C-866E-73D32CB87B1B}" type="datetimeFigureOut">
              <a:rPr lang="ru-UA" smtClean="0"/>
              <a:t>10/03/2023</a:t>
            </a:fld>
            <a:endParaRPr lang="ru-UA"/>
          </a:p>
        </p:txBody>
      </p:sp>
      <p:sp>
        <p:nvSpPr>
          <p:cNvPr id="8" name="Footer Placeholder 7"/>
          <p:cNvSpPr>
            <a:spLocks noGrp="1"/>
          </p:cNvSpPr>
          <p:nvPr>
            <p:ph type="ftr" sz="quarter" idx="11"/>
          </p:nvPr>
        </p:nvSpPr>
        <p:spPr/>
        <p:txBody>
          <a:bodyPr/>
          <a:lstStyle/>
          <a:p>
            <a:endParaRPr lang="ru-UA"/>
          </a:p>
        </p:txBody>
      </p:sp>
      <p:sp>
        <p:nvSpPr>
          <p:cNvPr id="9" name="Slide Number Placeholder 8"/>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2200423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217F43F-7FEB-427C-866E-73D32CB87B1B}" type="datetimeFigureOut">
              <a:rPr lang="ru-UA" smtClean="0"/>
              <a:t>10/03/2023</a:t>
            </a:fld>
            <a:endParaRPr lang="ru-UA"/>
          </a:p>
        </p:txBody>
      </p:sp>
      <p:sp>
        <p:nvSpPr>
          <p:cNvPr id="4" name="Footer Placeholder 3"/>
          <p:cNvSpPr>
            <a:spLocks noGrp="1"/>
          </p:cNvSpPr>
          <p:nvPr>
            <p:ph type="ftr" sz="quarter" idx="11"/>
          </p:nvPr>
        </p:nvSpPr>
        <p:spPr/>
        <p:txBody>
          <a:bodyPr/>
          <a:lstStyle/>
          <a:p>
            <a:endParaRPr lang="ru-UA"/>
          </a:p>
        </p:txBody>
      </p:sp>
      <p:sp>
        <p:nvSpPr>
          <p:cNvPr id="5" name="Slide Number Placeholder 4"/>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3865153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17F43F-7FEB-427C-866E-73D32CB87B1B}" type="datetimeFigureOut">
              <a:rPr lang="ru-UA" smtClean="0"/>
              <a:t>10/03/2023</a:t>
            </a:fld>
            <a:endParaRPr lang="ru-UA"/>
          </a:p>
        </p:txBody>
      </p:sp>
      <p:sp>
        <p:nvSpPr>
          <p:cNvPr id="3" name="Footer Placeholder 2"/>
          <p:cNvSpPr>
            <a:spLocks noGrp="1"/>
          </p:cNvSpPr>
          <p:nvPr>
            <p:ph type="ftr" sz="quarter" idx="11"/>
          </p:nvPr>
        </p:nvSpPr>
        <p:spPr/>
        <p:txBody>
          <a:bodyPr/>
          <a:lstStyle/>
          <a:p>
            <a:endParaRPr lang="ru-UA"/>
          </a:p>
        </p:txBody>
      </p:sp>
      <p:sp>
        <p:nvSpPr>
          <p:cNvPr id="4" name="Slide Number Placeholder 3"/>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737720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2615036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217F43F-7FEB-427C-866E-73D32CB87B1B}" type="datetimeFigureOut">
              <a:rPr lang="ru-UA" smtClean="0"/>
              <a:t>10/03/2023</a:t>
            </a:fld>
            <a:endParaRPr lang="ru-UA"/>
          </a:p>
        </p:txBody>
      </p:sp>
      <p:sp>
        <p:nvSpPr>
          <p:cNvPr id="6" name="Footer Placeholder 5"/>
          <p:cNvSpPr>
            <a:spLocks noGrp="1"/>
          </p:cNvSpPr>
          <p:nvPr>
            <p:ph type="ftr" sz="quarter" idx="11"/>
          </p:nvPr>
        </p:nvSpPr>
        <p:spPr/>
        <p:txBody>
          <a:bodyPr/>
          <a:lstStyle/>
          <a:p>
            <a:endParaRPr lang="ru-UA"/>
          </a:p>
        </p:txBody>
      </p:sp>
      <p:sp>
        <p:nvSpPr>
          <p:cNvPr id="7" name="Slide Number Placeholder 6"/>
          <p:cNvSpPr>
            <a:spLocks noGrp="1"/>
          </p:cNvSpPr>
          <p:nvPr>
            <p:ph type="sldNum" sz="quarter" idx="12"/>
          </p:nvPr>
        </p:nvSpPr>
        <p:spPr/>
        <p:txBody>
          <a:bodyPr/>
          <a:lstStyle/>
          <a:p>
            <a:fld id="{CEA6A1CD-FA2C-41B4-8497-639D45E8D106}" type="slidenum">
              <a:rPr lang="ru-UA" smtClean="0"/>
              <a:t>‹#›</a:t>
            </a:fld>
            <a:endParaRPr lang="ru-UA"/>
          </a:p>
        </p:txBody>
      </p:sp>
    </p:spTree>
    <p:extLst>
      <p:ext uri="{BB962C8B-B14F-4D97-AF65-F5344CB8AC3E}">
        <p14:creationId xmlns:p14="http://schemas.microsoft.com/office/powerpoint/2010/main" val="1792188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217F43F-7FEB-427C-866E-73D32CB87B1B}" type="datetimeFigureOut">
              <a:rPr lang="ru-UA" smtClean="0"/>
              <a:t>10/03/2023</a:t>
            </a:fld>
            <a:endParaRPr lang="ru-UA"/>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UA"/>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CEA6A1CD-FA2C-41B4-8497-639D45E8D106}" type="slidenum">
              <a:rPr lang="ru-UA" smtClean="0"/>
              <a:t>‹#›</a:t>
            </a:fld>
            <a:endParaRPr lang="ru-UA"/>
          </a:p>
        </p:txBody>
      </p:sp>
    </p:spTree>
    <p:extLst>
      <p:ext uri="{BB962C8B-B14F-4D97-AF65-F5344CB8AC3E}">
        <p14:creationId xmlns:p14="http://schemas.microsoft.com/office/powerpoint/2010/main" val="4195061816"/>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orcid.org/0000-0003-4975-440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C907EF-AF59-4157-BD5E-0879ADA01F41}"/>
              </a:ext>
            </a:extLst>
          </p:cNvPr>
          <p:cNvSpPr>
            <a:spLocks noGrp="1"/>
          </p:cNvSpPr>
          <p:nvPr>
            <p:ph type="ctrTitle"/>
          </p:nvPr>
        </p:nvSpPr>
        <p:spPr>
          <a:xfrm>
            <a:off x="612559" y="398224"/>
            <a:ext cx="11256886" cy="2509213"/>
          </a:xfrm>
        </p:spPr>
        <p:txBody>
          <a:bodyPr>
            <a:noAutofit/>
          </a:bodyPr>
          <a:lstStyle/>
          <a:p>
            <a:r>
              <a:rPr lang="en-US" sz="4000" b="1" dirty="0">
                <a:solidFill>
                  <a:schemeClr val="accent2">
                    <a:lumMod val="75000"/>
                  </a:schemeClr>
                </a:solidFill>
              </a:rPr>
              <a:t>THE SPECIFICS OF THE ELECTIVE “SCHOOL OF LEADERSHIP” </a:t>
            </a:r>
            <a:br>
              <a:rPr lang="en-US" sz="4000" b="1" dirty="0">
                <a:solidFill>
                  <a:schemeClr val="accent2">
                    <a:lumMod val="75000"/>
                  </a:schemeClr>
                </a:solidFill>
              </a:rPr>
            </a:br>
            <a:r>
              <a:rPr lang="en-US" sz="4000" b="1" dirty="0">
                <a:solidFill>
                  <a:schemeClr val="accent2">
                    <a:lumMod val="75000"/>
                  </a:schemeClr>
                </a:solidFill>
              </a:rPr>
              <a:t>USING REPOSITORIES OF ON-LINE RESOURCES</a:t>
            </a:r>
          </a:p>
        </p:txBody>
      </p:sp>
      <p:sp>
        <p:nvSpPr>
          <p:cNvPr id="3" name="Подзаголовок 2">
            <a:extLst>
              <a:ext uri="{FF2B5EF4-FFF2-40B4-BE49-F238E27FC236}">
                <a16:creationId xmlns:a16="http://schemas.microsoft.com/office/drawing/2014/main" id="{5BA65A34-E66A-46D6-8194-179E4E35DD9C}"/>
              </a:ext>
            </a:extLst>
          </p:cNvPr>
          <p:cNvSpPr>
            <a:spLocks noGrp="1"/>
          </p:cNvSpPr>
          <p:nvPr>
            <p:ph type="subTitle" idx="1"/>
          </p:nvPr>
        </p:nvSpPr>
        <p:spPr>
          <a:xfrm>
            <a:off x="6862439" y="2907437"/>
            <a:ext cx="5007006" cy="3848469"/>
          </a:xfrm>
        </p:spPr>
        <p:txBody>
          <a:bodyPr>
            <a:noAutofit/>
          </a:bodyPr>
          <a:lstStyle/>
          <a:p>
            <a:pPr indent="269875" algn="r">
              <a:spcAft>
                <a:spcPts val="800"/>
              </a:spcAft>
            </a:pPr>
            <a:r>
              <a:rPr lang="en-US" sz="1600" b="1" u="sng"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Anna Zhukova</a:t>
            </a:r>
            <a:endParaRPr lang="uk-UA" sz="16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National Army Academy</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ORCID ID: https://orcid.org/0000-0002-7292-1605</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b="1" u="sng"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Natalia </a:t>
            </a:r>
            <a:r>
              <a:rPr lang="en-US" sz="1600" b="1" u="sng" dirty="0" err="1">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Mykytenk</a:t>
            </a:r>
            <a:r>
              <a:rPr lang="en-US" sz="1600" b="1" dirty="0" err="1">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o</a:t>
            </a:r>
            <a:endParaRPr lang="uk-UA" sz="16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Ivan Franko National University of Lviv, Lviv, Ukraine, Ukraine</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u="sng" dirty="0">
                <a:solidFill>
                  <a:srgbClr val="0563C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xmlns="" val="tx"/>
                    </a:ext>
                  </a:extLst>
                </a:hlinkClick>
              </a:rPr>
              <a:t>https://orcid.org/0000-0003-4975-4404</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b="1" u="sng"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Andriy </a:t>
            </a:r>
            <a:r>
              <a:rPr lang="en-US" sz="1600" b="1" u="sng" dirty="0" err="1">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Kotlovskyi</a:t>
            </a:r>
            <a:endParaRPr lang="uk-UA" sz="1600" u="sng"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Ivan Franko National University of Lviv, Lviv, Ukraine, Ukraine</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indent="269875" algn="r">
              <a:spcAft>
                <a:spcPts val="800"/>
              </a:spcAft>
            </a:pPr>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http://orcid.org/0000-0001-6320-0235</a:t>
            </a:r>
            <a:endParaRPr lang="uk-UA"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id="{BB3ADB73-FE1C-41DB-8210-A829098583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181382"/>
            <a:ext cx="4786357" cy="2689933"/>
          </a:xfrm>
          <a:prstGeom prst="rect">
            <a:avLst/>
          </a:prstGeom>
          <a:ln>
            <a:noFill/>
          </a:ln>
          <a:effectLst>
            <a:softEdge rad="112500"/>
          </a:effectLst>
        </p:spPr>
      </p:pic>
    </p:spTree>
    <p:extLst>
      <p:ext uri="{BB962C8B-B14F-4D97-AF65-F5344CB8AC3E}">
        <p14:creationId xmlns:p14="http://schemas.microsoft.com/office/powerpoint/2010/main" val="23166583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60C1A3E-038A-4506-ADDD-BBA138B96567}"/>
              </a:ext>
            </a:extLst>
          </p:cNvPr>
          <p:cNvSpPr>
            <a:spLocks noGrp="1"/>
          </p:cNvSpPr>
          <p:nvPr>
            <p:ph idx="1"/>
          </p:nvPr>
        </p:nvSpPr>
        <p:spPr>
          <a:xfrm>
            <a:off x="115410" y="97654"/>
            <a:ext cx="6712623" cy="6613863"/>
          </a:xfrm>
        </p:spPr>
        <p:txBody>
          <a:bodyPr>
            <a:normAutofit/>
          </a:bodyPr>
          <a:lstStyle/>
          <a:p>
            <a:pPr marL="36900" indent="0" algn="just">
              <a:buNone/>
            </a:pPr>
            <a:r>
              <a:rPr lang="en-US" b="1" dirty="0"/>
              <a:t>	During elective classes, students must acquire knowledge about the characteristics of leadership, power and management; differences between a leader and a manager; basic theories of leadership; basic requirements for leadership qualities of a manager; variety of leadership styles; effective communication algorithm; features of conducting business negotiations; basics of conflict and stress management. Within the framework of conducting the elective “School of leadership” it is necessary to first of all provide such organizational and pedagogical conditions under which the process of forming the leadership competence of applicants would take place most effectively. </a:t>
            </a:r>
          </a:p>
          <a:p>
            <a:pPr marL="36900" indent="0" algn="just">
              <a:buNone/>
            </a:pPr>
            <a:endParaRPr lang="ru-UA" b="1" dirty="0"/>
          </a:p>
        </p:txBody>
      </p:sp>
      <p:pic>
        <p:nvPicPr>
          <p:cNvPr id="4" name="Рисунок 3">
            <a:extLst>
              <a:ext uri="{FF2B5EF4-FFF2-40B4-BE49-F238E27FC236}">
                <a16:creationId xmlns:a16="http://schemas.microsoft.com/office/drawing/2014/main" id="{1B268762-13FC-4785-9031-402E14EB7D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78955" y="310718"/>
            <a:ext cx="4830345" cy="27165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93406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511115E-AA08-4739-A434-8FCE36DBB582}"/>
              </a:ext>
            </a:extLst>
          </p:cNvPr>
          <p:cNvSpPr>
            <a:spLocks noGrp="1"/>
          </p:cNvSpPr>
          <p:nvPr>
            <p:ph idx="1"/>
          </p:nvPr>
        </p:nvSpPr>
        <p:spPr>
          <a:xfrm>
            <a:off x="115410" y="142043"/>
            <a:ext cx="11922710" cy="6596108"/>
          </a:xfrm>
        </p:spPr>
        <p:txBody>
          <a:bodyPr>
            <a:normAutofit/>
          </a:bodyPr>
          <a:lstStyle/>
          <a:p>
            <a:pPr marL="36900" indent="0" algn="just">
              <a:buNone/>
            </a:pPr>
            <a:r>
              <a:rPr lang="en-US" dirty="0"/>
              <a:t>	</a:t>
            </a:r>
            <a:r>
              <a:rPr lang="en-US" b="1" dirty="0"/>
              <a:t>Such conditions include the following:</a:t>
            </a:r>
          </a:p>
          <a:p>
            <a:pPr marL="36900" indent="0" algn="just">
              <a:buNone/>
            </a:pPr>
            <a:r>
              <a:rPr lang="en-US" b="1" dirty="0"/>
              <a:t>1) the need to implement the interaction of state and public institutions in the formation of socially significant personal qualities of students;</a:t>
            </a:r>
          </a:p>
          <a:p>
            <a:pPr marL="36900" indent="0" algn="just">
              <a:buNone/>
            </a:pPr>
            <a:r>
              <a:rPr lang="en-US" b="1" dirty="0"/>
              <a:t>2)	creation of a complete system of effective communication in the activities of teaching staff and students of education in an educational institution;</a:t>
            </a:r>
          </a:p>
          <a:p>
            <a:pPr marL="36900" indent="0" algn="just">
              <a:buNone/>
            </a:pPr>
            <a:r>
              <a:rPr lang="en-US" b="1" dirty="0"/>
              <a:t>3)	ensuring the inclusion of students in a real system of social relations within public organizations and study groups of an educational institution;</a:t>
            </a:r>
          </a:p>
          <a:p>
            <a:pPr marL="36900" indent="0" algn="just">
              <a:buNone/>
            </a:pPr>
            <a:r>
              <a:rPr lang="en-US" b="1" dirty="0"/>
              <a:t>4)	correspondence of the internal position to the system of pedagogical influences;</a:t>
            </a:r>
          </a:p>
          <a:p>
            <a:pPr marL="36900" indent="0" algn="just">
              <a:buNone/>
            </a:pPr>
            <a:r>
              <a:rPr lang="en-US" b="1" dirty="0"/>
              <a:t>5)	creation of a positive spiritual and moral climate in the educational institution in general and in each student group, an atmosphere of mutual assistance, responsibility for the performance of professional and official duties;</a:t>
            </a:r>
          </a:p>
          <a:p>
            <a:pPr marL="36900" indent="0" algn="just">
              <a:buNone/>
            </a:pPr>
            <a:r>
              <a:rPr lang="en-US" b="1" dirty="0"/>
              <a:t>6)	emotional adaptation of students in an educational institution, confidence in their abilities and the importance of their chosen professional path.</a:t>
            </a:r>
          </a:p>
          <a:p>
            <a:pPr marL="36900" indent="0">
              <a:buNone/>
            </a:pPr>
            <a:endParaRPr lang="ru-UA" dirty="0"/>
          </a:p>
        </p:txBody>
      </p:sp>
      <p:pic>
        <p:nvPicPr>
          <p:cNvPr id="4" name="Рисунок 3">
            <a:extLst>
              <a:ext uri="{FF2B5EF4-FFF2-40B4-BE49-F238E27FC236}">
                <a16:creationId xmlns:a16="http://schemas.microsoft.com/office/drawing/2014/main" id="{5DB695B0-624B-4DBD-A0BD-8A709028C2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41424" y="5029220"/>
            <a:ext cx="3270682" cy="1708931"/>
          </a:xfrm>
          <a:prstGeom prst="rect">
            <a:avLst/>
          </a:prstGeom>
          <a:ln>
            <a:noFill/>
          </a:ln>
          <a:effectLst>
            <a:softEdge rad="112500"/>
          </a:effectLst>
        </p:spPr>
      </p:pic>
    </p:spTree>
    <p:extLst>
      <p:ext uri="{BB962C8B-B14F-4D97-AF65-F5344CB8AC3E}">
        <p14:creationId xmlns:p14="http://schemas.microsoft.com/office/powerpoint/2010/main" val="24918582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98CF3E2-D059-4030-8DA9-3B345C109EB5}"/>
              </a:ext>
            </a:extLst>
          </p:cNvPr>
          <p:cNvSpPr>
            <a:spLocks noGrp="1"/>
          </p:cNvSpPr>
          <p:nvPr>
            <p:ph idx="1"/>
          </p:nvPr>
        </p:nvSpPr>
        <p:spPr>
          <a:xfrm>
            <a:off x="71021" y="88777"/>
            <a:ext cx="7696940" cy="6622741"/>
          </a:xfrm>
        </p:spPr>
        <p:txBody>
          <a:bodyPr>
            <a:normAutofit/>
          </a:bodyPr>
          <a:lstStyle/>
          <a:p>
            <a:pPr marL="36900" indent="0" algn="just">
              <a:buNone/>
            </a:pPr>
            <a:r>
              <a:rPr lang="en-US" b="1" dirty="0"/>
              <a:t>	Adhering to the above-mentioned organizational and pedagogical conditions, participants of the elective “School of leadership” get the opportunity to improve:</a:t>
            </a:r>
          </a:p>
          <a:p>
            <a:pPr algn="just">
              <a:buFont typeface="Wingdings" panose="05000000000000000000" pitchFamily="2" charset="2"/>
              <a:buChar char="v"/>
            </a:pPr>
            <a:r>
              <a:rPr lang="en-US" b="1" dirty="0"/>
              <a:t>leadership skills to defend one’s point of view and position;</a:t>
            </a:r>
          </a:p>
          <a:p>
            <a:pPr algn="just">
              <a:buFont typeface="Wingdings" panose="05000000000000000000" pitchFamily="2" charset="2"/>
              <a:buChar char="v"/>
            </a:pPr>
            <a:r>
              <a:rPr lang="en-US" b="1" dirty="0"/>
              <a:t>mastery of planning and organizing one’s activities;</a:t>
            </a:r>
          </a:p>
          <a:p>
            <a:pPr algn="just">
              <a:buFont typeface="Wingdings" panose="05000000000000000000" pitchFamily="2" charset="2"/>
              <a:buChar char="v"/>
            </a:pPr>
            <a:r>
              <a:rPr lang="en-US" b="1" dirty="0"/>
              <a:t>the art of working independently and in a team, interacting as a whole;</a:t>
            </a:r>
          </a:p>
          <a:p>
            <a:pPr algn="just">
              <a:buFont typeface="Wingdings" panose="05000000000000000000" pitchFamily="2" charset="2"/>
              <a:buChar char="v"/>
            </a:pPr>
            <a:r>
              <a:rPr lang="en-US" b="1" dirty="0"/>
              <a:t>organizational skills,</a:t>
            </a:r>
          </a:p>
          <a:p>
            <a:pPr algn="just">
              <a:buFont typeface="Wingdings" panose="05000000000000000000" pitchFamily="2" charset="2"/>
              <a:buChar char="v"/>
            </a:pPr>
            <a:r>
              <a:rPr lang="en-US" b="1" dirty="0"/>
              <a:t>the ability to assess and use one’s own potential and the potential of the team. </a:t>
            </a:r>
          </a:p>
          <a:p>
            <a:pPr marL="36900" indent="0" algn="just">
              <a:buNone/>
            </a:pPr>
            <a:r>
              <a:rPr lang="en-US" b="1" dirty="0"/>
              <a:t>	</a:t>
            </a:r>
            <a:endParaRPr lang="ru-UA" b="1" dirty="0"/>
          </a:p>
        </p:txBody>
      </p:sp>
      <p:pic>
        <p:nvPicPr>
          <p:cNvPr id="4" name="Рисунок 3">
            <a:extLst>
              <a:ext uri="{FF2B5EF4-FFF2-40B4-BE49-F238E27FC236}">
                <a16:creationId xmlns:a16="http://schemas.microsoft.com/office/drawing/2014/main" id="{D2D45E69-61AA-4DAF-995E-14E16E2B64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7969" y="355106"/>
            <a:ext cx="4233010" cy="2963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707874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C14116A-2148-408D-974D-24CBE4A79FE7}"/>
              </a:ext>
            </a:extLst>
          </p:cNvPr>
          <p:cNvSpPr>
            <a:spLocks noGrp="1"/>
          </p:cNvSpPr>
          <p:nvPr>
            <p:ph idx="1"/>
          </p:nvPr>
        </p:nvSpPr>
        <p:spPr>
          <a:xfrm>
            <a:off x="142042" y="159799"/>
            <a:ext cx="11904955" cy="6542842"/>
          </a:xfrm>
        </p:spPr>
        <p:txBody>
          <a:bodyPr>
            <a:normAutofit/>
          </a:bodyPr>
          <a:lstStyle/>
          <a:p>
            <a:pPr marL="36900" indent="0" algn="just">
              <a:buNone/>
            </a:pPr>
            <a:r>
              <a:rPr lang="en-US" dirty="0"/>
              <a:t>	</a:t>
            </a:r>
            <a:r>
              <a:rPr lang="en-US" b="1" dirty="0"/>
              <a:t>Moreover, having created the above conditions, participants of elective classes will be able to:</a:t>
            </a:r>
          </a:p>
          <a:p>
            <a:pPr marL="36900" indent="0" algn="just">
              <a:buNone/>
            </a:pPr>
            <a:r>
              <a:rPr lang="en-US" b="1" dirty="0"/>
              <a:t>•	identify the characteristics of the leader’s behavior;</a:t>
            </a:r>
          </a:p>
          <a:p>
            <a:pPr marL="36900" indent="0" algn="just">
              <a:buNone/>
            </a:pPr>
            <a:r>
              <a:rPr lang="en-US" b="1" dirty="0"/>
              <a:t>•	work on using their leadership qualities and abilities;</a:t>
            </a:r>
          </a:p>
          <a:p>
            <a:pPr marL="36900" indent="0" algn="just">
              <a:buNone/>
            </a:pPr>
            <a:r>
              <a:rPr lang="en-US" b="1" dirty="0"/>
              <a:t>•	learn about their role in the team, effective interaction with other team members;</a:t>
            </a:r>
          </a:p>
          <a:p>
            <a:pPr marL="36900" indent="0" algn="just">
              <a:buNone/>
            </a:pPr>
            <a:r>
              <a:rPr lang="en-US" b="1" dirty="0"/>
              <a:t>•	learn about their strengths and weaknesses in order to use them when solving various situations;</a:t>
            </a:r>
          </a:p>
          <a:p>
            <a:pPr marL="36900" indent="0" algn="just">
              <a:buNone/>
            </a:pPr>
            <a:r>
              <a:rPr lang="en-US" b="1" dirty="0"/>
              <a:t>•	try out a variety of behavioral strategies and understand their own work and leadership style;</a:t>
            </a:r>
          </a:p>
          <a:p>
            <a:pPr marL="36900" indent="0" algn="just">
              <a:buNone/>
            </a:pPr>
            <a:r>
              <a:rPr lang="en-US" b="1" dirty="0"/>
              <a:t>•	realize one’s hidden possibilities and one’s own potential;</a:t>
            </a:r>
          </a:p>
          <a:p>
            <a:pPr marL="36900" indent="0" algn="just">
              <a:buNone/>
            </a:pPr>
            <a:r>
              <a:rPr lang="en-US" b="1" dirty="0"/>
              <a:t>•	become a leader who inspires others to action thanks to his own example;</a:t>
            </a:r>
          </a:p>
          <a:p>
            <a:pPr marL="36900" indent="0" algn="just">
              <a:buNone/>
            </a:pPr>
            <a:r>
              <a:rPr lang="en-US" b="1" dirty="0"/>
              <a:t>•	work on self-improvement and develop their uniqueness.</a:t>
            </a:r>
          </a:p>
          <a:p>
            <a:pPr marL="36900" indent="0">
              <a:buNone/>
            </a:pPr>
            <a:endParaRPr lang="ru-UA" dirty="0"/>
          </a:p>
        </p:txBody>
      </p:sp>
      <p:pic>
        <p:nvPicPr>
          <p:cNvPr id="4" name="Рисунок 3">
            <a:extLst>
              <a:ext uri="{FF2B5EF4-FFF2-40B4-BE49-F238E27FC236}">
                <a16:creationId xmlns:a16="http://schemas.microsoft.com/office/drawing/2014/main" id="{6AFED272-DAF4-47D3-B487-31F87BE3C67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12705" y="4456035"/>
            <a:ext cx="3728623" cy="2242166"/>
          </a:xfrm>
          <a:prstGeom prst="rect">
            <a:avLst/>
          </a:prstGeom>
          <a:ln>
            <a:noFill/>
          </a:ln>
          <a:effectLst>
            <a:softEdge rad="112500"/>
          </a:effectLst>
        </p:spPr>
      </p:pic>
    </p:spTree>
    <p:extLst>
      <p:ext uri="{BB962C8B-B14F-4D97-AF65-F5344CB8AC3E}">
        <p14:creationId xmlns:p14="http://schemas.microsoft.com/office/powerpoint/2010/main" val="14314910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5A0261-DC6B-4623-9A6C-74C47ACB66E9}"/>
              </a:ext>
            </a:extLst>
          </p:cNvPr>
          <p:cNvSpPr>
            <a:spLocks noGrp="1"/>
          </p:cNvSpPr>
          <p:nvPr>
            <p:ph type="title"/>
          </p:nvPr>
        </p:nvSpPr>
        <p:spPr>
          <a:xfrm>
            <a:off x="443279" y="112451"/>
            <a:ext cx="10353762" cy="659907"/>
          </a:xfrm>
        </p:spPr>
        <p:txBody>
          <a:bodyPr>
            <a:normAutofit fontScale="90000"/>
          </a:bodyPr>
          <a:lstStyle/>
          <a:p>
            <a:r>
              <a:rPr lang="de-DE" b="1" dirty="0" err="1">
                <a:solidFill>
                  <a:schemeClr val="accent2">
                    <a:lumMod val="75000"/>
                  </a:schemeClr>
                </a:solidFill>
              </a:rPr>
              <a:t>Conclusions</a:t>
            </a:r>
            <a:endParaRPr lang="ru-UA" b="1" dirty="0">
              <a:solidFill>
                <a:schemeClr val="accent2">
                  <a:lumMod val="75000"/>
                </a:schemeClr>
              </a:solidFill>
            </a:endParaRPr>
          </a:p>
        </p:txBody>
      </p:sp>
      <p:sp>
        <p:nvSpPr>
          <p:cNvPr id="3" name="Объект 2">
            <a:extLst>
              <a:ext uri="{FF2B5EF4-FFF2-40B4-BE49-F238E27FC236}">
                <a16:creationId xmlns:a16="http://schemas.microsoft.com/office/drawing/2014/main" id="{7A487335-CF4A-4FE3-8BB8-C469E84A9C1E}"/>
              </a:ext>
            </a:extLst>
          </p:cNvPr>
          <p:cNvSpPr>
            <a:spLocks noGrp="1"/>
          </p:cNvSpPr>
          <p:nvPr>
            <p:ph idx="1"/>
          </p:nvPr>
        </p:nvSpPr>
        <p:spPr>
          <a:xfrm>
            <a:off x="106532" y="772359"/>
            <a:ext cx="11975977" cy="5973190"/>
          </a:xfrm>
        </p:spPr>
        <p:txBody>
          <a:bodyPr/>
          <a:lstStyle/>
          <a:p>
            <a:pPr marL="36900" indent="0" algn="just">
              <a:buNone/>
            </a:pPr>
            <a:r>
              <a:rPr lang="en-US" dirty="0"/>
              <a:t>	</a:t>
            </a:r>
            <a:r>
              <a:rPr lang="en-US" b="1" dirty="0"/>
              <a:t>The carried out scientific study of the features of conducting the elective “School of leadership” for applicants provides grounds for formulating the following conclusions.</a:t>
            </a:r>
          </a:p>
          <a:p>
            <a:pPr marL="36900" indent="0" algn="just">
              <a:buNone/>
            </a:pPr>
            <a:r>
              <a:rPr lang="en-US" b="1" dirty="0"/>
              <a:t>	It was determined that the elective “School of leadership” is aimed at forming a general understanding of the essence of leadership, the importance of leadership competencies in professional activity, their components and functions. Its main task is to deepen the knowledge of students about leadership and leadership competence, to stimulate creative and social activity and initiative of young people, to form students’ responsibility for the changes taking place in their lives and in their further successful professional career.</a:t>
            </a:r>
            <a:endParaRPr lang="uk-UA" b="1" dirty="0"/>
          </a:p>
          <a:p>
            <a:pPr marL="36900" indent="0" algn="just">
              <a:buNone/>
            </a:pPr>
            <a:r>
              <a:rPr lang="uk-UA" b="1" dirty="0"/>
              <a:t>	</a:t>
            </a:r>
            <a:r>
              <a:rPr lang="en-US" b="1" dirty="0"/>
              <a:t>Having in-depth on-line resources about leadership at students’ finger-tips equips them with requisite expertise and fosters prospective qualification in administration, management, governorship , etc.</a:t>
            </a:r>
          </a:p>
          <a:p>
            <a:pPr marL="36900" indent="0" algn="just">
              <a:buNone/>
            </a:pPr>
            <a:r>
              <a:rPr lang="en-US" b="1" dirty="0"/>
              <a:t>	The process of organizing and conducting the elective “School of leadership” should be aimed at creating favorable conditions for the self-realization of each student, revealing his leadership qualities and leadership potential, activating and improving the individual experience of each young person, making them aware of their characteristics and resources, which helps each to determine individual goals in education and social life to improve oneself as a leader and one’s environment.</a:t>
            </a:r>
          </a:p>
          <a:p>
            <a:pPr marL="36900" indent="0" algn="just">
              <a:buNone/>
            </a:pPr>
            <a:endParaRPr lang="ru-UA" dirty="0"/>
          </a:p>
        </p:txBody>
      </p:sp>
    </p:spTree>
    <p:extLst>
      <p:ext uri="{BB962C8B-B14F-4D97-AF65-F5344CB8AC3E}">
        <p14:creationId xmlns:p14="http://schemas.microsoft.com/office/powerpoint/2010/main" val="20623573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1BD35B9C-8040-48F1-8661-318CCD51BB9E}"/>
              </a:ext>
            </a:extLst>
          </p:cNvPr>
          <p:cNvPicPr>
            <a:picLocks noGrp="1" noChangeAspect="1"/>
          </p:cNvPicPr>
          <p:nvPr>
            <p:ph idx="1"/>
          </p:nvPr>
        </p:nvPicPr>
        <p:blipFill>
          <a:blip r:embed="rId2"/>
          <a:stretch>
            <a:fillRect/>
          </a:stretch>
        </p:blipFill>
        <p:spPr>
          <a:xfrm>
            <a:off x="1310936" y="187118"/>
            <a:ext cx="9570128" cy="64837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31497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05CA86-35B7-438A-BE88-95BC3052631C}"/>
              </a:ext>
            </a:extLst>
          </p:cNvPr>
          <p:cNvSpPr>
            <a:spLocks noGrp="1"/>
          </p:cNvSpPr>
          <p:nvPr>
            <p:ph type="title"/>
          </p:nvPr>
        </p:nvSpPr>
        <p:spPr>
          <a:xfrm>
            <a:off x="771732" y="103613"/>
            <a:ext cx="10364451" cy="642112"/>
          </a:xfrm>
        </p:spPr>
        <p:txBody>
          <a:bodyPr>
            <a:normAutofit fontScale="90000"/>
          </a:bodyPr>
          <a:lstStyle/>
          <a:p>
            <a:r>
              <a:rPr lang="de-DE" b="1" dirty="0" err="1">
                <a:solidFill>
                  <a:schemeClr val="accent2">
                    <a:lumMod val="75000"/>
                  </a:schemeClr>
                </a:solidFill>
              </a:rPr>
              <a:t>Introduction</a:t>
            </a:r>
            <a:endParaRPr lang="ru-UA" b="1" dirty="0">
              <a:solidFill>
                <a:schemeClr val="accent2">
                  <a:lumMod val="75000"/>
                </a:schemeClr>
              </a:solidFill>
            </a:endParaRPr>
          </a:p>
        </p:txBody>
      </p:sp>
      <p:sp>
        <p:nvSpPr>
          <p:cNvPr id="3" name="Объект 2">
            <a:extLst>
              <a:ext uri="{FF2B5EF4-FFF2-40B4-BE49-F238E27FC236}">
                <a16:creationId xmlns:a16="http://schemas.microsoft.com/office/drawing/2014/main" id="{5F832D5F-BFF4-4903-BA4C-7057749F0938}"/>
              </a:ext>
            </a:extLst>
          </p:cNvPr>
          <p:cNvSpPr>
            <a:spLocks noGrp="1"/>
          </p:cNvSpPr>
          <p:nvPr>
            <p:ph idx="1"/>
          </p:nvPr>
        </p:nvSpPr>
        <p:spPr>
          <a:xfrm>
            <a:off x="124286" y="745725"/>
            <a:ext cx="11931589" cy="5930283"/>
          </a:xfrm>
        </p:spPr>
        <p:txBody>
          <a:bodyPr/>
          <a:lstStyle/>
          <a:p>
            <a:pPr marL="0" indent="0" algn="just">
              <a:buNone/>
            </a:pPr>
            <a:r>
              <a:rPr lang="uk-UA" dirty="0"/>
              <a:t>	</a:t>
            </a:r>
            <a:r>
              <a:rPr lang="en-US" b="1" dirty="0"/>
              <a:t>In the modern conditions of the development of society, technology and science, there is a need for erudite, qualified, effective and goal-oriented workers-leaders who have pronounced organizational competences, an inner desire for social activity, who are able to unite people around them to achieve their goals, are ready to long and intense work in order to create favorable conditions for further development. Moreover, it is not enough for modern specialists to possess only developed professional knowledge, skills and qualities, but also it is necessary to have developed leadership competencies and qualities that enable them to quickly adapt to environmental changes, find the right solutions in various difficult situations, be self-confident, persistent and determined. In view of this, the development of applicant’ leadership competence is a necessary requirement and need of modern times. </a:t>
            </a:r>
            <a:endParaRPr lang="uk-UA" b="1" dirty="0"/>
          </a:p>
          <a:p>
            <a:pPr marL="0" indent="0" algn="just">
              <a:buNone/>
            </a:pPr>
            <a:r>
              <a:rPr lang="uk-UA" b="1" dirty="0"/>
              <a:t>	</a:t>
            </a:r>
            <a:r>
              <a:rPr lang="en-US" b="1" dirty="0"/>
              <a:t>One of the ways to develop the students’ leadership competence is electives. In the modern scientific literature, special attention is paid to the issues of formation of leadership abilities, qualities and competencies of applicants, more in a theoretical plan than in a practical one. The practical aspects of leadership development remain outside the attention of researchers, in particular, consideration of the specifics of conducting electives, trainings, special courses, lectures, etc. as effective means of forming students’ leadership competence.</a:t>
            </a:r>
            <a:endParaRPr lang="ru-UA" b="1" dirty="0"/>
          </a:p>
        </p:txBody>
      </p:sp>
    </p:spTree>
    <p:extLst>
      <p:ext uri="{BB962C8B-B14F-4D97-AF65-F5344CB8AC3E}">
        <p14:creationId xmlns:p14="http://schemas.microsoft.com/office/powerpoint/2010/main" val="955906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CA695E-6A6B-4E03-9443-C8556CF134E0}"/>
              </a:ext>
            </a:extLst>
          </p:cNvPr>
          <p:cNvSpPr>
            <a:spLocks noGrp="1"/>
          </p:cNvSpPr>
          <p:nvPr>
            <p:ph type="title"/>
          </p:nvPr>
        </p:nvSpPr>
        <p:spPr>
          <a:xfrm>
            <a:off x="691853" y="112450"/>
            <a:ext cx="10353762" cy="457200"/>
          </a:xfrm>
        </p:spPr>
        <p:txBody>
          <a:bodyPr>
            <a:normAutofit fontScale="90000"/>
          </a:bodyPr>
          <a:lstStyle/>
          <a:p>
            <a:r>
              <a:rPr lang="de-DE" b="1" dirty="0" err="1">
                <a:solidFill>
                  <a:schemeClr val="accent2">
                    <a:lumMod val="75000"/>
                  </a:schemeClr>
                </a:solidFill>
              </a:rPr>
              <a:t>Aim</a:t>
            </a:r>
            <a:endParaRPr lang="ru-UA" b="1" dirty="0">
              <a:solidFill>
                <a:schemeClr val="accent2">
                  <a:lumMod val="75000"/>
                </a:schemeClr>
              </a:solidFill>
            </a:endParaRPr>
          </a:p>
        </p:txBody>
      </p:sp>
      <p:sp>
        <p:nvSpPr>
          <p:cNvPr id="3" name="Объект 2">
            <a:extLst>
              <a:ext uri="{FF2B5EF4-FFF2-40B4-BE49-F238E27FC236}">
                <a16:creationId xmlns:a16="http://schemas.microsoft.com/office/drawing/2014/main" id="{8139DEEA-56B6-4055-84C4-9130B8E30330}"/>
              </a:ext>
            </a:extLst>
          </p:cNvPr>
          <p:cNvSpPr>
            <a:spLocks noGrp="1"/>
          </p:cNvSpPr>
          <p:nvPr>
            <p:ph idx="1"/>
          </p:nvPr>
        </p:nvSpPr>
        <p:spPr>
          <a:xfrm>
            <a:off x="186431" y="719091"/>
            <a:ext cx="11842812" cy="5948039"/>
          </a:xfrm>
        </p:spPr>
        <p:txBody>
          <a:bodyPr>
            <a:normAutofit/>
          </a:bodyPr>
          <a:lstStyle/>
          <a:p>
            <a:pPr marL="36900" indent="0" algn="just">
              <a:buNone/>
            </a:pPr>
            <a:r>
              <a:rPr lang="en-US" sz="2400" b="1" dirty="0"/>
              <a:t>	The purpose of this study is to observe the peculiarities of conducting the elective “School of leadership” for applicants using repositories of on-line resources. The tasks of this article are as follows: </a:t>
            </a:r>
            <a:endParaRPr lang="uk-UA" sz="2400" b="1" dirty="0"/>
          </a:p>
          <a:p>
            <a:pPr marL="494100" indent="-457200" algn="just">
              <a:buAutoNum type="arabicParenR"/>
            </a:pPr>
            <a:r>
              <a:rPr lang="en-US" sz="2400" b="1" dirty="0"/>
              <a:t>analysis of scientific approaches to the problem of determining the essence of leadership competence and the elective as an effective means of its formation; </a:t>
            </a:r>
            <a:endParaRPr lang="uk-UA" sz="2400" b="1" dirty="0"/>
          </a:p>
          <a:p>
            <a:pPr marL="494100" indent="-457200" algn="just">
              <a:buAutoNum type="arabicParenR"/>
            </a:pPr>
            <a:r>
              <a:rPr lang="en-US" sz="2400" b="1" dirty="0"/>
              <a:t>2) identifying the specifics of the organization and holding the elective “School of leadership” for applicants using repositories of on-line resources</a:t>
            </a:r>
            <a:endParaRPr lang="ru-UA" sz="2400" b="1" dirty="0"/>
          </a:p>
        </p:txBody>
      </p:sp>
      <p:pic>
        <p:nvPicPr>
          <p:cNvPr id="4" name="Рисунок 3">
            <a:extLst>
              <a:ext uri="{FF2B5EF4-FFF2-40B4-BE49-F238E27FC236}">
                <a16:creationId xmlns:a16="http://schemas.microsoft.com/office/drawing/2014/main" id="{001ED95A-0FBF-43F1-BB56-5011D67183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52404" y="3784301"/>
            <a:ext cx="3952941" cy="2961249"/>
          </a:xfrm>
          <a:prstGeom prst="rect">
            <a:avLst/>
          </a:prstGeom>
          <a:ln>
            <a:noFill/>
          </a:ln>
          <a:effectLst>
            <a:softEdge rad="112500"/>
          </a:effectLst>
        </p:spPr>
      </p:pic>
    </p:spTree>
    <p:extLst>
      <p:ext uri="{BB962C8B-B14F-4D97-AF65-F5344CB8AC3E}">
        <p14:creationId xmlns:p14="http://schemas.microsoft.com/office/powerpoint/2010/main" val="6247742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B5A02B-E96D-4C7D-AB48-AA6EFF850043}"/>
              </a:ext>
            </a:extLst>
          </p:cNvPr>
          <p:cNvSpPr>
            <a:spLocks noGrp="1"/>
          </p:cNvSpPr>
          <p:nvPr>
            <p:ph type="title"/>
          </p:nvPr>
        </p:nvSpPr>
        <p:spPr>
          <a:xfrm>
            <a:off x="745119" y="76939"/>
            <a:ext cx="10353762" cy="722051"/>
          </a:xfrm>
        </p:spPr>
        <p:txBody>
          <a:bodyPr>
            <a:normAutofit/>
          </a:bodyPr>
          <a:lstStyle/>
          <a:p>
            <a:r>
              <a:rPr lang="de-DE" sz="3600" b="1" dirty="0">
                <a:solidFill>
                  <a:schemeClr val="accent2">
                    <a:lumMod val="75000"/>
                  </a:schemeClr>
                </a:solidFill>
              </a:rPr>
              <a:t>Method</a:t>
            </a:r>
            <a:endParaRPr lang="ru-UA" sz="3600" b="1" dirty="0">
              <a:solidFill>
                <a:schemeClr val="accent2">
                  <a:lumMod val="75000"/>
                </a:schemeClr>
              </a:solidFill>
            </a:endParaRPr>
          </a:p>
        </p:txBody>
      </p:sp>
      <p:sp>
        <p:nvSpPr>
          <p:cNvPr id="3" name="Объект 2">
            <a:extLst>
              <a:ext uri="{FF2B5EF4-FFF2-40B4-BE49-F238E27FC236}">
                <a16:creationId xmlns:a16="http://schemas.microsoft.com/office/drawing/2014/main" id="{57D9AC5D-3455-4E95-8C6C-FEA956C07584}"/>
              </a:ext>
            </a:extLst>
          </p:cNvPr>
          <p:cNvSpPr>
            <a:spLocks noGrp="1"/>
          </p:cNvSpPr>
          <p:nvPr>
            <p:ph idx="1"/>
          </p:nvPr>
        </p:nvSpPr>
        <p:spPr>
          <a:xfrm>
            <a:off x="115410" y="798991"/>
            <a:ext cx="11967099" cy="5885894"/>
          </a:xfrm>
        </p:spPr>
        <p:txBody>
          <a:bodyPr/>
          <a:lstStyle/>
          <a:p>
            <a:pPr marL="36900" indent="0" algn="just">
              <a:buNone/>
            </a:pPr>
            <a:r>
              <a:rPr lang="en-US" b="1" dirty="0"/>
              <a:t>	The basis of the methodological approach in this work is a complex systematic study, which is based on a qualitative combination of theoretical research methods. In particular, analysis, synthesis, generalization, interpretation, abstraction, as well as descriptive, comparative, comparison method, and comparative-historical method were applied for a detailed examination of the essence of elective classes and features of conducting the elective “School of leadership” for </a:t>
            </a:r>
            <a:r>
              <a:rPr lang="en-US" b="1" dirty="0" err="1"/>
              <a:t>applicantsnamely</a:t>
            </a:r>
            <a:r>
              <a:rPr lang="en-US" b="1" dirty="0"/>
              <a:t> by means of repositories of on-line resources.</a:t>
            </a:r>
            <a:r>
              <a:rPr lang="uk-UA" b="1" dirty="0"/>
              <a:t> </a:t>
            </a:r>
            <a:r>
              <a:rPr lang="en-US" b="1" dirty="0"/>
              <a:t>.</a:t>
            </a:r>
          </a:p>
          <a:p>
            <a:pPr marL="36900" indent="0" algn="just">
              <a:buNone/>
            </a:pPr>
            <a:endParaRPr lang="ru-UA" b="1" dirty="0"/>
          </a:p>
        </p:txBody>
      </p:sp>
      <p:pic>
        <p:nvPicPr>
          <p:cNvPr id="4" name="Рисунок 3">
            <a:extLst>
              <a:ext uri="{FF2B5EF4-FFF2-40B4-BE49-F238E27FC236}">
                <a16:creationId xmlns:a16="http://schemas.microsoft.com/office/drawing/2014/main" id="{C3FD192F-B6F6-4B06-A955-B50BF137B3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53296" y="3700046"/>
            <a:ext cx="5685408" cy="2984839"/>
          </a:xfrm>
          <a:prstGeom prst="rect">
            <a:avLst/>
          </a:prstGeom>
          <a:ln>
            <a:noFill/>
          </a:ln>
          <a:effectLst>
            <a:softEdge rad="112500"/>
          </a:effectLst>
        </p:spPr>
      </p:pic>
    </p:spTree>
    <p:extLst>
      <p:ext uri="{BB962C8B-B14F-4D97-AF65-F5344CB8AC3E}">
        <p14:creationId xmlns:p14="http://schemas.microsoft.com/office/powerpoint/2010/main" val="9365581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BFC3E4-4400-4EA4-A593-C8F617A9B755}"/>
              </a:ext>
            </a:extLst>
          </p:cNvPr>
          <p:cNvSpPr>
            <a:spLocks noGrp="1"/>
          </p:cNvSpPr>
          <p:nvPr>
            <p:ph type="title"/>
          </p:nvPr>
        </p:nvSpPr>
        <p:spPr>
          <a:xfrm>
            <a:off x="594199" y="139083"/>
            <a:ext cx="10353762" cy="633274"/>
          </a:xfrm>
        </p:spPr>
        <p:txBody>
          <a:bodyPr>
            <a:normAutofit fontScale="90000"/>
          </a:bodyPr>
          <a:lstStyle/>
          <a:p>
            <a:r>
              <a:rPr lang="de-DE" b="1" dirty="0" err="1">
                <a:solidFill>
                  <a:schemeClr val="accent2">
                    <a:lumMod val="75000"/>
                  </a:schemeClr>
                </a:solidFill>
              </a:rPr>
              <a:t>Results</a:t>
            </a:r>
            <a:endParaRPr lang="ru-UA" b="1" dirty="0">
              <a:solidFill>
                <a:schemeClr val="accent2">
                  <a:lumMod val="75000"/>
                </a:schemeClr>
              </a:solidFill>
            </a:endParaRPr>
          </a:p>
        </p:txBody>
      </p:sp>
      <p:sp>
        <p:nvSpPr>
          <p:cNvPr id="3" name="Объект 2">
            <a:extLst>
              <a:ext uri="{FF2B5EF4-FFF2-40B4-BE49-F238E27FC236}">
                <a16:creationId xmlns:a16="http://schemas.microsoft.com/office/drawing/2014/main" id="{8158BE71-8E28-412D-BBF8-379868A5F44C}"/>
              </a:ext>
            </a:extLst>
          </p:cNvPr>
          <p:cNvSpPr>
            <a:spLocks noGrp="1"/>
          </p:cNvSpPr>
          <p:nvPr>
            <p:ph idx="1"/>
          </p:nvPr>
        </p:nvSpPr>
        <p:spPr>
          <a:xfrm>
            <a:off x="142042" y="834501"/>
            <a:ext cx="11904955" cy="5884416"/>
          </a:xfrm>
        </p:spPr>
        <p:txBody>
          <a:bodyPr/>
          <a:lstStyle/>
          <a:p>
            <a:pPr marL="36900" indent="0" algn="just">
              <a:buNone/>
            </a:pPr>
            <a:r>
              <a:rPr lang="en-US" b="1" dirty="0"/>
              <a:t>	We strongly believe that one of the effective means of forming students’ leadership competence is elective classes, in particular </a:t>
            </a:r>
            <a:r>
              <a:rPr lang="en-US" b="1" dirty="0">
                <a:solidFill>
                  <a:schemeClr val="accent1">
                    <a:lumMod val="60000"/>
                    <a:lumOff val="40000"/>
                  </a:schemeClr>
                </a:solidFill>
              </a:rPr>
              <a:t>the elective “School of leadership” </a:t>
            </a:r>
            <a:r>
              <a:rPr lang="en-US" b="1" dirty="0"/>
              <a:t>. </a:t>
            </a:r>
          </a:p>
          <a:p>
            <a:pPr marL="36900" indent="0" algn="just">
              <a:buNone/>
            </a:pPr>
            <a:r>
              <a:rPr lang="en-US" b="1" dirty="0"/>
              <a:t>	It is aimed at forming a general understanding of the essence of leadership, the importance of leadership competencies in professional activity, their components and functions. The task of this elective course is to deepen students’ knowledge about themselves, their psychological characteristics, their awareness of their actions and thoughts, strengthening positive personality qualities, acquiring skills of adequate behavior in certain social situations, practicing organizational and communication skills that characterize the personality of a group leader, as well as forming a strategy of leaders’ actions to transfer acquired knowledge and skills to the entire student body. </a:t>
            </a:r>
          </a:p>
        </p:txBody>
      </p:sp>
      <p:pic>
        <p:nvPicPr>
          <p:cNvPr id="4" name="Рисунок 3">
            <a:extLst>
              <a:ext uri="{FF2B5EF4-FFF2-40B4-BE49-F238E27FC236}">
                <a16:creationId xmlns:a16="http://schemas.microsoft.com/office/drawing/2014/main" id="{09110DD1-1DE2-4BEF-97ED-E5EAEA5414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9849" y="4008022"/>
            <a:ext cx="4066343" cy="2710895"/>
          </a:xfrm>
          <a:prstGeom prst="rect">
            <a:avLst/>
          </a:prstGeom>
          <a:ln>
            <a:noFill/>
          </a:ln>
          <a:effectLst>
            <a:softEdge rad="112500"/>
          </a:effectLst>
        </p:spPr>
      </p:pic>
    </p:spTree>
    <p:extLst>
      <p:ext uri="{BB962C8B-B14F-4D97-AF65-F5344CB8AC3E}">
        <p14:creationId xmlns:p14="http://schemas.microsoft.com/office/powerpoint/2010/main" val="38113459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B8E63CA-F89B-47EB-B7DD-D62666C9C279}"/>
              </a:ext>
            </a:extLst>
          </p:cNvPr>
          <p:cNvSpPr>
            <a:spLocks noGrp="1"/>
          </p:cNvSpPr>
          <p:nvPr>
            <p:ph idx="1"/>
          </p:nvPr>
        </p:nvSpPr>
        <p:spPr>
          <a:xfrm>
            <a:off x="142043" y="97654"/>
            <a:ext cx="11887200" cy="6613863"/>
          </a:xfrm>
        </p:spPr>
        <p:txBody>
          <a:bodyPr/>
          <a:lstStyle/>
          <a:p>
            <a:pPr marL="36900" indent="0" algn="just">
              <a:buNone/>
            </a:pPr>
            <a:r>
              <a:rPr lang="en-US" b="1" dirty="0"/>
              <a:t>	The content of the elective involves the presence of several content modules. Such modules may include: </a:t>
            </a:r>
          </a:p>
          <a:p>
            <a:pPr algn="just">
              <a:buFont typeface="Wingdings" panose="05000000000000000000" pitchFamily="2" charset="2"/>
              <a:buChar char="q"/>
            </a:pPr>
            <a:r>
              <a:rPr lang="en-US" b="1" dirty="0"/>
              <a:t>leadership and power; </a:t>
            </a:r>
          </a:p>
          <a:p>
            <a:pPr algn="just">
              <a:buFont typeface="Wingdings" panose="05000000000000000000" pitchFamily="2" charset="2"/>
              <a:buChar char="q"/>
            </a:pPr>
            <a:r>
              <a:rPr lang="en-US" b="1" dirty="0"/>
              <a:t>similarity and difference; </a:t>
            </a:r>
          </a:p>
          <a:p>
            <a:pPr algn="just">
              <a:buFont typeface="Wingdings" panose="05000000000000000000" pitchFamily="2" charset="2"/>
              <a:buChar char="q"/>
            </a:pPr>
            <a:r>
              <a:rPr lang="en-US" b="1" dirty="0"/>
              <a:t>structure and dynamics of leadership; </a:t>
            </a:r>
          </a:p>
          <a:p>
            <a:pPr algn="just">
              <a:buFont typeface="Wingdings" panose="05000000000000000000" pitchFamily="2" charset="2"/>
              <a:buChar char="q"/>
            </a:pPr>
            <a:r>
              <a:rPr lang="en-US" b="1" dirty="0"/>
              <a:t>leader’s legitimacy; signs of a potential leader; </a:t>
            </a:r>
          </a:p>
          <a:p>
            <a:pPr algn="just">
              <a:buFont typeface="Wingdings" panose="05000000000000000000" pitchFamily="2" charset="2"/>
              <a:buChar char="q"/>
            </a:pPr>
            <a:r>
              <a:rPr lang="en-US" b="1" dirty="0"/>
              <a:t>the means by which a special socio-psychological role or “myth” of the leader is created; </a:t>
            </a:r>
          </a:p>
          <a:p>
            <a:pPr algn="just">
              <a:buFont typeface="Wingdings" panose="05000000000000000000" pitchFamily="2" charset="2"/>
              <a:buChar char="q"/>
            </a:pPr>
            <a:r>
              <a:rPr lang="en-US" b="1" dirty="0"/>
              <a:t>psychological foundations of leadership; the meaning of human existence and professional activity from the standpoint of philosophical and historical culture; </a:t>
            </a:r>
          </a:p>
          <a:p>
            <a:pPr algn="just">
              <a:buFont typeface="Wingdings" panose="05000000000000000000" pitchFamily="2" charset="2"/>
              <a:buChar char="q"/>
            </a:pPr>
            <a:r>
              <a:rPr lang="en-US" b="1" dirty="0"/>
              <a:t>moral foundations of professional activity; </a:t>
            </a:r>
          </a:p>
          <a:p>
            <a:pPr algn="just">
              <a:buFont typeface="Wingdings" panose="05000000000000000000" pitchFamily="2" charset="2"/>
              <a:buChar char="q"/>
            </a:pPr>
            <a:r>
              <a:rPr lang="en-US" b="1" dirty="0"/>
              <a:t>formation of special skills of influence on communication partners; ways of influencing people, etc.</a:t>
            </a:r>
            <a:endParaRPr lang="ru-UA" b="1" dirty="0"/>
          </a:p>
        </p:txBody>
      </p:sp>
      <p:pic>
        <p:nvPicPr>
          <p:cNvPr id="4" name="Рисунок 3">
            <a:extLst>
              <a:ext uri="{FF2B5EF4-FFF2-40B4-BE49-F238E27FC236}">
                <a16:creationId xmlns:a16="http://schemas.microsoft.com/office/drawing/2014/main" id="{5F223AB4-911C-45FB-8873-DC4FFBB9B07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7095" y="4743706"/>
            <a:ext cx="3528153" cy="2016640"/>
          </a:xfrm>
          <a:prstGeom prst="rect">
            <a:avLst/>
          </a:prstGeom>
          <a:ln>
            <a:noFill/>
          </a:ln>
          <a:effectLst>
            <a:softEdge rad="112500"/>
          </a:effectLst>
        </p:spPr>
      </p:pic>
    </p:spTree>
    <p:extLst>
      <p:ext uri="{BB962C8B-B14F-4D97-AF65-F5344CB8AC3E}">
        <p14:creationId xmlns:p14="http://schemas.microsoft.com/office/powerpoint/2010/main" val="33258982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4" name="Рисунок 3" descr="Зображення, що містить текст, постер, знімок екрана, силует&#10;&#10;Автоматично згенерований опис">
            <a:extLst>
              <a:ext uri="{FF2B5EF4-FFF2-40B4-BE49-F238E27FC236}">
                <a16:creationId xmlns:a16="http://schemas.microsoft.com/office/drawing/2014/main" id="{FF39A308-39FA-4D5E-ADCF-D01E3871C01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188" r="4749"/>
          <a:stretch/>
        </p:blipFill>
        <p:spPr>
          <a:xfrm>
            <a:off x="-8622" y="10"/>
            <a:ext cx="6096000" cy="6857990"/>
          </a:xfrm>
          <a:prstGeom prst="rect">
            <a:avLst/>
          </a:prstGeom>
        </p:spPr>
      </p:pic>
      <p:pic>
        <p:nvPicPr>
          <p:cNvPr id="9" name="Picture 8">
            <a:extLst>
              <a:ext uri="{FF2B5EF4-FFF2-40B4-BE49-F238E27FC236}">
                <a16:creationId xmlns:a16="http://schemas.microsoft.com/office/drawing/2014/main" id="{B536FA4E-0152-4E27-91DA-0FC22D1846B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screen">
            <a:extLst>
              <a:ext uri="{28A0092B-C50C-407E-A947-70E740481C1C}">
                <a14:useLocalDpi xmlns:a14="http://schemas.microsoft.com/office/drawing/2010/main"/>
              </a:ext>
            </a:extLst>
          </a:blip>
          <a:srcRect/>
          <a:stretch/>
        </p:blipFill>
        <p:spPr>
          <a:xfrm>
            <a:off x="6257026" y="1"/>
            <a:ext cx="5934973" cy="6858000"/>
          </a:xfrm>
          <a:prstGeom prst="rect">
            <a:avLst/>
          </a:prstGeom>
        </p:spPr>
      </p:pic>
      <p:sp>
        <p:nvSpPr>
          <p:cNvPr id="2" name="Заголовок 1">
            <a:extLst>
              <a:ext uri="{FF2B5EF4-FFF2-40B4-BE49-F238E27FC236}">
                <a16:creationId xmlns:a16="http://schemas.microsoft.com/office/drawing/2014/main" id="{4E6DA9F0-EA96-3C89-0519-2A264CF0B7C1}"/>
              </a:ext>
            </a:extLst>
          </p:cNvPr>
          <p:cNvSpPr>
            <a:spLocks noGrp="1"/>
          </p:cNvSpPr>
          <p:nvPr>
            <p:ph type="title"/>
          </p:nvPr>
        </p:nvSpPr>
        <p:spPr>
          <a:xfrm>
            <a:off x="6900493" y="609600"/>
            <a:ext cx="4538124" cy="970450"/>
          </a:xfrm>
        </p:spPr>
        <p:txBody>
          <a:bodyPr anchor="b">
            <a:normAutofit/>
          </a:bodyPr>
          <a:lstStyle/>
          <a:p>
            <a:pPr algn="l"/>
            <a:endParaRPr lang="uk-UA" sz="3200"/>
          </a:p>
        </p:txBody>
      </p:sp>
      <p:sp>
        <p:nvSpPr>
          <p:cNvPr id="3" name="Місце для вмісту 2">
            <a:extLst>
              <a:ext uri="{FF2B5EF4-FFF2-40B4-BE49-F238E27FC236}">
                <a16:creationId xmlns:a16="http://schemas.microsoft.com/office/drawing/2014/main" id="{4B27965B-F92E-642C-6FAD-C5CFFFA8D967}"/>
              </a:ext>
            </a:extLst>
          </p:cNvPr>
          <p:cNvSpPr>
            <a:spLocks noGrp="1"/>
          </p:cNvSpPr>
          <p:nvPr>
            <p:ph idx="1"/>
          </p:nvPr>
        </p:nvSpPr>
        <p:spPr>
          <a:xfrm>
            <a:off x="6900493" y="1732449"/>
            <a:ext cx="4403596" cy="4058751"/>
          </a:xfrm>
        </p:spPr>
        <p:txBody>
          <a:bodyPr anchor="t">
            <a:normAutofit fontScale="77500" lnSpcReduction="20000"/>
          </a:bodyPr>
          <a:lstStyle/>
          <a:p>
            <a:pPr algn="just"/>
            <a:r>
              <a:rPr lang="en-US" sz="1800" b="1" dirty="0"/>
              <a:t>An unrestricted access to repository of on-line materials and information about leadership is provided by Oxford University Press and the International Graduate School of Leadership (the Philippines).  In 2022, OUP published over 22,000 open access articles, and retains the second highest mean lifetime citation rate for OA articles among major competitors, demonstrating the reach, quality, and impact of our publishing (www. academic.oup.com). IGSL Library has an </a:t>
            </a:r>
            <a:r>
              <a:rPr lang="en-US" sz="1800" b="1" dirty="0" err="1"/>
              <a:t>ebook</a:t>
            </a:r>
            <a:r>
              <a:rPr lang="en-US" sz="1800" b="1" dirty="0"/>
              <a:t> lending platform offering content across all subject areas with a growing collection of more than 200 000 titles from major publishers worldwide. The largest B2B content and free </a:t>
            </a:r>
            <a:r>
              <a:rPr lang="en-US" sz="1800" b="1" dirty="0" err="1"/>
              <a:t>ebook</a:t>
            </a:r>
            <a:r>
              <a:rPr lang="en-US" sz="1800" b="1" dirty="0"/>
              <a:t> offers for professionals can be found on TradePub.com, </a:t>
            </a:r>
            <a:r>
              <a:rPr lang="en-US" sz="1800" b="1" dirty="0" err="1"/>
              <a:t>Leadr</a:t>
            </a:r>
            <a:r>
              <a:rPr lang="en-US" sz="1800" b="1" dirty="0"/>
              <a:t>. The members of </a:t>
            </a:r>
            <a:r>
              <a:rPr lang="en-US" sz="1800" b="1" dirty="0" err="1"/>
              <a:t>TradePub</a:t>
            </a:r>
            <a:r>
              <a:rPr lang="en-US" sz="1800" b="1" dirty="0"/>
              <a:t> enjoy free unlimited access to free research, white papers, reports, case studies, magazines, and eBooks.  The Manager’s Toolkit offered by  </a:t>
            </a:r>
            <a:r>
              <a:rPr lang="en-US" sz="1800" b="1" dirty="0" err="1"/>
              <a:t>Leadr</a:t>
            </a:r>
            <a:r>
              <a:rPr lang="en-US" sz="1800" b="1" dirty="0"/>
              <a:t> contains popular </a:t>
            </a:r>
            <a:r>
              <a:rPr lang="en-US" sz="1800" b="1" dirty="0" err="1"/>
              <a:t>ebook’s</a:t>
            </a:r>
            <a:r>
              <a:rPr lang="en-US" sz="1800" b="1" dirty="0"/>
              <a:t> and pdf resources that are full of practical, action-</a:t>
            </a:r>
            <a:r>
              <a:rPr lang="en-US" sz="1800" b="1" dirty="0" err="1"/>
              <a:t>orientred</a:t>
            </a:r>
            <a:r>
              <a:rPr lang="en-US" sz="1800" b="1" dirty="0"/>
              <a:t> steps managers can take to lead their teams (www. insights.leadr.com). </a:t>
            </a:r>
            <a:endParaRPr lang="uk-UA" sz="1800" b="1" dirty="0"/>
          </a:p>
        </p:txBody>
      </p:sp>
    </p:spTree>
    <p:extLst>
      <p:ext uri="{BB962C8B-B14F-4D97-AF65-F5344CB8AC3E}">
        <p14:creationId xmlns:p14="http://schemas.microsoft.com/office/powerpoint/2010/main" val="12176863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6EB67B-ABA5-CFFD-87CF-95B8D8E04171}"/>
              </a:ext>
            </a:extLst>
          </p:cNvPr>
          <p:cNvSpPr>
            <a:spLocks noGrp="1"/>
          </p:cNvSpPr>
          <p:nvPr>
            <p:ph type="title"/>
          </p:nvPr>
        </p:nvSpPr>
        <p:spPr>
          <a:xfrm>
            <a:off x="913795" y="609600"/>
            <a:ext cx="5978072" cy="970450"/>
          </a:xfrm>
        </p:spPr>
        <p:txBody>
          <a:bodyPr>
            <a:normAutofit/>
          </a:bodyPr>
          <a:lstStyle/>
          <a:p>
            <a:endParaRPr lang="uk-UA"/>
          </a:p>
        </p:txBody>
      </p:sp>
      <p:sp>
        <p:nvSpPr>
          <p:cNvPr id="3" name="Місце для вмісту 2">
            <a:extLst>
              <a:ext uri="{FF2B5EF4-FFF2-40B4-BE49-F238E27FC236}">
                <a16:creationId xmlns:a16="http://schemas.microsoft.com/office/drawing/2014/main" id="{FBC6A9FB-3C08-9B56-46EC-5B68D480FFD6}"/>
              </a:ext>
            </a:extLst>
          </p:cNvPr>
          <p:cNvSpPr>
            <a:spLocks noGrp="1"/>
          </p:cNvSpPr>
          <p:nvPr>
            <p:ph idx="1"/>
          </p:nvPr>
        </p:nvSpPr>
        <p:spPr>
          <a:xfrm>
            <a:off x="643463" y="1656080"/>
            <a:ext cx="6248404" cy="4038768"/>
          </a:xfrm>
        </p:spPr>
        <p:txBody>
          <a:bodyPr anchor="ctr">
            <a:normAutofit lnSpcReduction="10000"/>
          </a:bodyPr>
          <a:lstStyle/>
          <a:p>
            <a:pPr>
              <a:buClr>
                <a:srgbClr val="438CE1"/>
              </a:buClr>
            </a:pPr>
            <a:r>
              <a:rPr lang="en-US" b="1" dirty="0"/>
              <a:t>The International Leadership Association  is a global community of leaders, educators and leadership </a:t>
            </a:r>
            <a:r>
              <a:rPr lang="en-US" b="1" dirty="0" err="1"/>
              <a:t>resedearchers</a:t>
            </a:r>
            <a:r>
              <a:rPr lang="en-US" b="1" dirty="0"/>
              <a:t> that advance the study and practice of leadership. By becoming a member of ILA students can be equipped with resources that will propel them towards new heights of excellence. </a:t>
            </a:r>
            <a:r>
              <a:rPr lang="en-US" b="1" dirty="0" err="1"/>
              <a:t>ILa’s</a:t>
            </a:r>
            <a:r>
              <a:rPr lang="en-US" b="1" dirty="0"/>
              <a:t> book series offer the best contemporary thinking about leadership from diverse range of scholars, educators and practitioners (Building Leadership Bridges). They enjoy free access to numerous journals, blogs, videos pertaining to the study and practice of leadership (www. </a:t>
            </a:r>
            <a:r>
              <a:rPr lang="en-US" b="1" dirty="0" err="1"/>
              <a:t>ilaglobalnetwrk.otg</a:t>
            </a:r>
            <a:r>
              <a:rPr lang="en-US" b="1" dirty="0"/>
              <a:t>).</a:t>
            </a:r>
            <a:endParaRPr lang="uk-UA" b="1" dirty="0"/>
          </a:p>
          <a:p>
            <a:pPr>
              <a:buClr>
                <a:srgbClr val="438CE1"/>
              </a:buClr>
            </a:pPr>
            <a:endParaRPr lang="uk-UA" dirty="0"/>
          </a:p>
        </p:txBody>
      </p:sp>
      <p:pic>
        <p:nvPicPr>
          <p:cNvPr id="11" name="Picture 8">
            <a:extLst>
              <a:ext uri="{FF2B5EF4-FFF2-40B4-BE49-F238E27FC236}">
                <a16:creationId xmlns:a16="http://schemas.microsoft.com/office/drawing/2014/main" id="{1CF706DA-13E8-4A4F-9260-551FB8127BD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screen">
            <a:extLst>
              <a:ext uri="{28A0092B-C50C-407E-A947-70E740481C1C}">
                <a14:useLocalDpi xmlns:a14="http://schemas.microsoft.com/office/drawing/2010/main"/>
              </a:ext>
            </a:extLst>
          </a:blip>
          <a:srcRect/>
          <a:stretch/>
        </p:blipFill>
        <p:spPr>
          <a:xfrm>
            <a:off x="7232905" y="1"/>
            <a:ext cx="4959095" cy="6858000"/>
          </a:xfrm>
          <a:prstGeom prst="rect">
            <a:avLst/>
          </a:prstGeom>
        </p:spPr>
      </p:pic>
      <p:pic>
        <p:nvPicPr>
          <p:cNvPr id="4" name="Рисунок 3" descr="Зображення, що містить електроніка, комп’ютер, ноутбук, текст&#10;&#10;Автоматично згенерований опис">
            <a:extLst>
              <a:ext uri="{FF2B5EF4-FFF2-40B4-BE49-F238E27FC236}">
                <a16:creationId xmlns:a16="http://schemas.microsoft.com/office/drawing/2014/main" id="{94415D17-AD35-7BBB-AE9F-EE241560992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3" b="-3"/>
          <a:stretch/>
        </p:blipFill>
        <p:spPr>
          <a:xfrm>
            <a:off x="7552945" y="643465"/>
            <a:ext cx="3995592" cy="5103372"/>
          </a:xfrm>
          <a:prstGeom prst="rect">
            <a:avLst/>
          </a:prstGeom>
        </p:spPr>
      </p:pic>
    </p:spTree>
    <p:extLst>
      <p:ext uri="{BB962C8B-B14F-4D97-AF65-F5344CB8AC3E}">
        <p14:creationId xmlns:p14="http://schemas.microsoft.com/office/powerpoint/2010/main" val="17331570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3766711-9004-4A0C-AFCA-7F52B72A6E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2F14A95-F525-FCC6-473B-6AC85D60833F}"/>
              </a:ext>
            </a:extLst>
          </p:cNvPr>
          <p:cNvSpPr>
            <a:spLocks noGrp="1"/>
          </p:cNvSpPr>
          <p:nvPr>
            <p:ph type="title"/>
          </p:nvPr>
        </p:nvSpPr>
        <p:spPr>
          <a:xfrm>
            <a:off x="913795" y="609600"/>
            <a:ext cx="6003053" cy="970450"/>
          </a:xfrm>
        </p:spPr>
        <p:txBody>
          <a:bodyPr>
            <a:normAutofit/>
          </a:bodyPr>
          <a:lstStyle/>
          <a:p>
            <a:endParaRPr lang="uk-UA">
              <a:ln>
                <a:solidFill>
                  <a:srgbClr val="404040">
                    <a:alpha val="10000"/>
                  </a:srgbClr>
                </a:solidFill>
              </a:ln>
              <a:solidFill>
                <a:srgbClr val="DADADA"/>
              </a:solidFill>
            </a:endParaRPr>
          </a:p>
        </p:txBody>
      </p:sp>
      <p:sp>
        <p:nvSpPr>
          <p:cNvPr id="3" name="Місце для вмісту 2">
            <a:extLst>
              <a:ext uri="{FF2B5EF4-FFF2-40B4-BE49-F238E27FC236}">
                <a16:creationId xmlns:a16="http://schemas.microsoft.com/office/drawing/2014/main" id="{3B40723A-C930-12B1-B172-48BF280C2B0F}"/>
              </a:ext>
            </a:extLst>
          </p:cNvPr>
          <p:cNvSpPr>
            <a:spLocks noGrp="1"/>
          </p:cNvSpPr>
          <p:nvPr>
            <p:ph idx="1"/>
          </p:nvPr>
        </p:nvSpPr>
        <p:spPr>
          <a:xfrm>
            <a:off x="913795" y="1732449"/>
            <a:ext cx="6003053" cy="4058751"/>
          </a:xfrm>
        </p:spPr>
        <p:txBody>
          <a:bodyPr anchor="ctr">
            <a:normAutofit/>
          </a:bodyPr>
          <a:lstStyle/>
          <a:p>
            <a:pPr>
              <a:buClr>
                <a:srgbClr val="4584CD"/>
              </a:buClr>
            </a:pPr>
            <a:r>
              <a:rPr lang="en-US" b="1" dirty="0">
                <a:ln>
                  <a:solidFill>
                    <a:srgbClr val="404040">
                      <a:alpha val="10000"/>
                    </a:srgbClr>
                  </a:solidFill>
                </a:ln>
                <a:solidFill>
                  <a:srgbClr val="DADADA"/>
                </a:solidFill>
              </a:rPr>
              <a:t>Though students are </a:t>
            </a:r>
            <a:r>
              <a:rPr lang="en-US" b="1" dirty="0" err="1">
                <a:ln>
                  <a:solidFill>
                    <a:srgbClr val="404040">
                      <a:alpha val="10000"/>
                    </a:srgbClr>
                  </a:solidFill>
                </a:ln>
                <a:solidFill>
                  <a:srgbClr val="DADADA"/>
                </a:solidFill>
              </a:rPr>
              <a:t>unlilely</a:t>
            </a:r>
            <a:r>
              <a:rPr lang="en-US" b="1" dirty="0">
                <a:ln>
                  <a:solidFill>
                    <a:srgbClr val="404040">
                      <a:alpha val="10000"/>
                    </a:srgbClr>
                  </a:solidFill>
                </a:ln>
                <a:solidFill>
                  <a:srgbClr val="DADADA"/>
                </a:solidFill>
              </a:rPr>
              <a:t> to be enrolled on training programs  offered by some companies. But they can use some mobile applications/ For example, in 2012 Vital Learning released a  mobile application, Vital Learning Pocket Coach for Supervisors, launching a new trend in delivering and consuming training content (www.vital-learning.com/about-us).</a:t>
            </a:r>
            <a:endParaRPr lang="uk-UA" b="1" dirty="0">
              <a:ln>
                <a:solidFill>
                  <a:srgbClr val="404040">
                    <a:alpha val="10000"/>
                  </a:srgbClr>
                </a:solidFill>
              </a:ln>
              <a:solidFill>
                <a:srgbClr val="DADADA"/>
              </a:solidFill>
            </a:endParaRPr>
          </a:p>
        </p:txBody>
      </p:sp>
      <p:sp>
        <p:nvSpPr>
          <p:cNvPr id="11" name="Rectangle 10">
            <a:extLst>
              <a:ext uri="{FF2B5EF4-FFF2-40B4-BE49-F238E27FC236}">
                <a16:creationId xmlns:a16="http://schemas.microsoft.com/office/drawing/2014/main" id="{29D87990-4B89-42C0-89D8-E13079968B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1978" y="965196"/>
            <a:ext cx="3685394" cy="4781641"/>
          </a:xfrm>
          <a:prstGeom prst="rect">
            <a:avLst/>
          </a:prstGeom>
          <a:solidFill>
            <a:schemeClr val="bg1"/>
          </a:solidFill>
          <a:ln w="190500">
            <a:solidFill>
              <a:srgbClr val="FFFFFF">
                <a:alpha val="666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Зображення, що містить текст, одежа, чоловік, постер&#10;&#10;Автоматично згенерований опис">
            <a:extLst>
              <a:ext uri="{FF2B5EF4-FFF2-40B4-BE49-F238E27FC236}">
                <a16:creationId xmlns:a16="http://schemas.microsoft.com/office/drawing/2014/main" id="{21287AA6-B7A9-7AF9-C575-1A04E203ED9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91771" y="1438360"/>
            <a:ext cx="1975186" cy="3835314"/>
          </a:xfrm>
          <a:prstGeom prst="rect">
            <a:avLst/>
          </a:prstGeom>
        </p:spPr>
      </p:pic>
    </p:spTree>
    <p:extLst>
      <p:ext uri="{BB962C8B-B14F-4D97-AF65-F5344CB8AC3E}">
        <p14:creationId xmlns:p14="http://schemas.microsoft.com/office/powerpoint/2010/main" val="14662415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Сланец</Template>
  <TotalTime>138</TotalTime>
  <Words>384</Words>
  <Application>Microsoft Office PowerPoint</Application>
  <PresentationFormat>Широкоэкранный</PresentationFormat>
  <Paragraphs>63</Paragraphs>
  <Slides>15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15</vt:i4>
      </vt:variant>
    </vt:vector>
  </HeadingPairs>
  <TitlesOfParts>
    <vt:vector size="22" baseType="lpstr">
      <vt:lpstr>Calibri</vt:lpstr>
      <vt:lpstr>Calisto MT</vt:lpstr>
      <vt:lpstr>Times New Roman</vt:lpstr>
      <vt:lpstr>Trebuchet MS</vt:lpstr>
      <vt:lpstr>Wingdings</vt:lpstr>
      <vt:lpstr>Wingdings 2</vt:lpstr>
      <vt:lpstr>Сланец</vt:lpstr>
      <vt:lpstr>THE SPECIFICS OF THE ELECTIVE “SCHOOL OF LEADERSHIP”  USING REPOSITORIES OF ON-LINE RESOURCES</vt:lpstr>
      <vt:lpstr>Introduction</vt:lpstr>
      <vt:lpstr>Aim</vt:lpstr>
      <vt:lpstr>Method</vt:lpstr>
      <vt:lpstr>Results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Conclusions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ELECTIVE “SCHOOL OF LEADERSHIP”</dc:title>
  <dc:creator>Acer</dc:creator>
  <cp:lastModifiedBy>User</cp:lastModifiedBy>
  <cp:revision>7</cp:revision>
  <dcterms:created xsi:type="dcterms:W3CDTF">2023-09-26T17:33:31Z</dcterms:created>
  <dcterms:modified xsi:type="dcterms:W3CDTF">2023-10-03T10:10:43Z</dcterms:modified>
</cp:coreProperties>
</file>