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4"/>
  </p:notesMasterIdLst>
  <p:sldIdLst>
    <p:sldId id="261" r:id="rId2"/>
    <p:sldId id="264" r:id="rId3"/>
    <p:sldId id="263" r:id="rId4"/>
    <p:sldId id="269" r:id="rId5"/>
    <p:sldId id="271" r:id="rId6"/>
    <p:sldId id="273" r:id="rId7"/>
    <p:sldId id="274" r:id="rId8"/>
    <p:sldId id="275" r:id="rId9"/>
    <p:sldId id="276" r:id="rId10"/>
    <p:sldId id="277" r:id="rId11"/>
    <p:sldId id="278" r:id="rId12"/>
    <p:sldId id="279" r:id="rId13"/>
    <p:sldId id="280" r:id="rId14"/>
    <p:sldId id="281" r:id="rId15"/>
    <p:sldId id="282" r:id="rId16"/>
    <p:sldId id="284" r:id="rId17"/>
    <p:sldId id="285" r:id="rId18"/>
    <p:sldId id="287" r:id="rId19"/>
    <p:sldId id="288" r:id="rId20"/>
    <p:sldId id="290" r:id="rId21"/>
    <p:sldId id="293" r:id="rId22"/>
    <p:sldId id="295"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6559"/>
    <a:srgbClr val="002855"/>
    <a:srgbClr val="006A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5"/>
  </p:normalViewPr>
  <p:slideViewPr>
    <p:cSldViewPr snapToGrid="0">
      <p:cViewPr varScale="1">
        <p:scale>
          <a:sx n="141" d="100"/>
          <a:sy n="141"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aprilramosmanabat/Desktop/Book1.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3">
                  <a:shade val="53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90BC-EB46-A0EA-8BDC37DF76BA}"/>
              </c:ext>
            </c:extLst>
          </c:dPt>
          <c:dPt>
            <c:idx val="1"/>
            <c:bubble3D val="0"/>
            <c:spPr>
              <a:solidFill>
                <a:schemeClr val="accent3">
                  <a:shade val="76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90BC-EB46-A0EA-8BDC37DF76BA}"/>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90BC-EB46-A0EA-8BDC37DF76BA}"/>
              </c:ext>
            </c:extLst>
          </c:dPt>
          <c:dPt>
            <c:idx val="3"/>
            <c:bubble3D val="0"/>
            <c:spPr>
              <a:solidFill>
                <a:schemeClr val="accent3">
                  <a:tint val="77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90BC-EB46-A0EA-8BDC37DF76BA}"/>
              </c:ext>
            </c:extLst>
          </c:dPt>
          <c:dPt>
            <c:idx val="4"/>
            <c:bubble3D val="0"/>
            <c:spPr>
              <a:solidFill>
                <a:schemeClr val="accent3">
                  <a:tint val="54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90BC-EB46-A0EA-8BDC37DF76BA}"/>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Sheet2!$B$12:$B$16</c:f>
              <c:strCache>
                <c:ptCount val="5"/>
                <c:pt idx="0">
                  <c:v>Russian Cataloguing Standard</c:v>
                </c:pt>
                <c:pt idx="1">
                  <c:v>Library of Congress Classification Scheme</c:v>
                </c:pt>
                <c:pt idx="2">
                  <c:v>AACR2</c:v>
                </c:pt>
                <c:pt idx="3">
                  <c:v>DDC</c:v>
                </c:pt>
                <c:pt idx="4">
                  <c:v>National cataloging and other CIS standards</c:v>
                </c:pt>
              </c:strCache>
            </c:strRef>
          </c:cat>
          <c:val>
            <c:numRef>
              <c:f>Sheet2!$C$12:$C$16</c:f>
              <c:numCache>
                <c:formatCode>General</c:formatCode>
                <c:ptCount val="5"/>
                <c:pt idx="0">
                  <c:v>6</c:v>
                </c:pt>
                <c:pt idx="1">
                  <c:v>2</c:v>
                </c:pt>
                <c:pt idx="2">
                  <c:v>1</c:v>
                </c:pt>
                <c:pt idx="3">
                  <c:v>2</c:v>
                </c:pt>
                <c:pt idx="4">
                  <c:v>1</c:v>
                </c:pt>
              </c:numCache>
            </c:numRef>
          </c:val>
          <c:extLst>
            <c:ext xmlns:c16="http://schemas.microsoft.com/office/drawing/2014/chart" uri="{C3380CC4-5D6E-409C-BE32-E72D297353CC}">
              <c16:uniqueId val="{0000000A-90BC-EB46-A0EA-8BDC37DF76BA}"/>
            </c:ext>
          </c:extLst>
        </c:ser>
        <c:dLbls>
          <c:dLblPos val="ctr"/>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63751442231803024"/>
          <c:y val="3.8781790622503906E-2"/>
          <c:w val="0.33295053083142029"/>
          <c:h val="0.35059498417764401"/>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PERSONNEL PERFORMING CATALOGING TASK</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Sheet2!$A$29</c:f>
              <c:strCache>
                <c:ptCount val="1"/>
                <c:pt idx="0">
                  <c:v>Professional Librarians only</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Sheet2!$B$28:$C$28</c:f>
              <c:strCache>
                <c:ptCount val="2"/>
                <c:pt idx="0">
                  <c:v>Original Cataloguing</c:v>
                </c:pt>
                <c:pt idx="1">
                  <c:v>Copy-Catlaoguing</c:v>
                </c:pt>
              </c:strCache>
            </c:strRef>
          </c:cat>
          <c:val>
            <c:numRef>
              <c:f>Sheet2!$B$29:$C$29</c:f>
              <c:numCache>
                <c:formatCode>0.00%</c:formatCode>
                <c:ptCount val="2"/>
                <c:pt idx="0">
                  <c:v>0.77780000000000005</c:v>
                </c:pt>
                <c:pt idx="1">
                  <c:v>0.66669999999999996</c:v>
                </c:pt>
              </c:numCache>
            </c:numRef>
          </c:val>
          <c:extLst>
            <c:ext xmlns:c16="http://schemas.microsoft.com/office/drawing/2014/chart" uri="{C3380CC4-5D6E-409C-BE32-E72D297353CC}">
              <c16:uniqueId val="{00000000-840C-1A40-BB70-457D803707D7}"/>
            </c:ext>
          </c:extLst>
        </c:ser>
        <c:ser>
          <c:idx val="1"/>
          <c:order val="1"/>
          <c:tx>
            <c:strRef>
              <c:f>Sheet2!$A$30</c:f>
              <c:strCache>
                <c:ptCount val="1"/>
                <c:pt idx="0">
                  <c:v>Other personnel (e.g. library technicians)</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Sheet2!$B$28:$C$28</c:f>
              <c:strCache>
                <c:ptCount val="2"/>
                <c:pt idx="0">
                  <c:v>Original Cataloguing</c:v>
                </c:pt>
                <c:pt idx="1">
                  <c:v>Copy-Catlaoguing</c:v>
                </c:pt>
              </c:strCache>
            </c:strRef>
          </c:cat>
          <c:val>
            <c:numRef>
              <c:f>Sheet2!$B$30:$C$30</c:f>
              <c:numCache>
                <c:formatCode>0.00%</c:formatCode>
                <c:ptCount val="2"/>
                <c:pt idx="0">
                  <c:v>0.22220000000000001</c:v>
                </c:pt>
                <c:pt idx="1">
                  <c:v>0.33329999999999999</c:v>
                </c:pt>
              </c:numCache>
            </c:numRef>
          </c:val>
          <c:extLst>
            <c:ext xmlns:c16="http://schemas.microsoft.com/office/drawing/2014/chart" uri="{C3380CC4-5D6E-409C-BE32-E72D297353CC}">
              <c16:uniqueId val="{00000001-840C-1A40-BB70-457D803707D7}"/>
            </c:ext>
          </c:extLst>
        </c:ser>
        <c:dLbls>
          <c:dLblPos val="inEnd"/>
          <c:showLegendKey val="0"/>
          <c:showVal val="1"/>
          <c:showCatName val="0"/>
          <c:showSerName val="0"/>
          <c:showPercent val="0"/>
          <c:showBubbleSize val="0"/>
        </c:dLbls>
        <c:gapWidth val="65"/>
        <c:axId val="1952329360"/>
        <c:axId val="1952367008"/>
      </c:barChart>
      <c:catAx>
        <c:axId val="195232936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952367008"/>
        <c:crosses val="autoZero"/>
        <c:auto val="1"/>
        <c:lblAlgn val="ctr"/>
        <c:lblOffset val="100"/>
        <c:noMultiLvlLbl val="0"/>
      </c:catAx>
      <c:valAx>
        <c:axId val="195236700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0%" sourceLinked="1"/>
        <c:majorTickMark val="none"/>
        <c:minorTickMark val="none"/>
        <c:tickLblPos val="nextTo"/>
        <c:crossAx val="1952329360"/>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ADOPTION OF RDA</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Sheet2!$B$34</c:f>
              <c:strCache>
                <c:ptCount val="1"/>
                <c:pt idx="0">
                  <c:v>Adopting RDA</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B07A-8246-B418-FCB06D174FDB}"/>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B07A-8246-B418-FCB06D174FDB}"/>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B07A-8246-B418-FCB06D174FDB}"/>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B07A-8246-B418-FCB06D174FDB}"/>
              </c:ext>
            </c:extLst>
          </c:dPt>
          <c:dLbls>
            <c:dLbl>
              <c:idx val="0"/>
              <c:tx>
                <c:rich>
                  <a:bodyPr/>
                  <a:lstStyle/>
                  <a:p>
                    <a:r>
                      <a:rPr lang="en-US" dirty="0"/>
                      <a:t>11.11%</a:t>
                    </a:r>
                  </a:p>
                </c:rich>
              </c:tx>
              <c:dLblPos val="outEnd"/>
              <c:showLegendKey val="0"/>
              <c:showVal val="1"/>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B07A-8246-B418-FCB06D174FDB}"/>
                </c:ext>
              </c:extLst>
            </c:dLbl>
            <c:dLbl>
              <c:idx val="1"/>
              <c:tx>
                <c:rich>
                  <a:bodyPr/>
                  <a:lstStyle/>
                  <a:p>
                    <a:r>
                      <a:rPr lang="en-US"/>
                      <a:t>22.22%</a:t>
                    </a:r>
                    <a:endParaRPr lang="en-US" dirty="0"/>
                  </a:p>
                </c:rich>
              </c:tx>
              <c:dLblPos val="outEnd"/>
              <c:showLegendKey val="0"/>
              <c:showVal val="1"/>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B07A-8246-B418-FCB06D174FDB}"/>
                </c:ext>
              </c:extLst>
            </c:dLbl>
            <c:dLbl>
              <c:idx val="2"/>
              <c:tx>
                <c:rich>
                  <a:bodyPr/>
                  <a:lstStyle/>
                  <a:p>
                    <a:r>
                      <a:rPr lang="en-US"/>
                      <a:t>22.22%</a:t>
                    </a:r>
                    <a:endParaRPr lang="en-US" dirty="0"/>
                  </a:p>
                </c:rich>
              </c:tx>
              <c:dLblPos val="outEnd"/>
              <c:showLegendKey val="0"/>
              <c:showVal val="1"/>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B07A-8246-B418-FCB06D174FDB}"/>
                </c:ext>
              </c:extLst>
            </c:dLbl>
            <c:dLbl>
              <c:idx val="3"/>
              <c:tx>
                <c:rich>
                  <a:bodyPr/>
                  <a:lstStyle/>
                  <a:p>
                    <a:r>
                      <a:rPr lang="en-US"/>
                      <a:t>44.44%</a:t>
                    </a:r>
                    <a:endParaRPr lang="en-US" dirty="0"/>
                  </a:p>
                </c:rich>
              </c:tx>
              <c:dLblPos val="outEnd"/>
              <c:showLegendKey val="0"/>
              <c:showVal val="1"/>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B07A-8246-B418-FCB06D174FDB}"/>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1"/>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Sheet2!$A$35:$A$38</c:f>
              <c:strCache>
                <c:ptCount val="4"/>
                <c:pt idx="0">
                  <c:v>In the process</c:v>
                </c:pt>
                <c:pt idx="1">
                  <c:v>Next year or later</c:v>
                </c:pt>
                <c:pt idx="2">
                  <c:v>No plans to adopt</c:v>
                </c:pt>
                <c:pt idx="3">
                  <c:v>No idea</c:v>
                </c:pt>
              </c:strCache>
            </c:strRef>
          </c:cat>
          <c:val>
            <c:numRef>
              <c:f>Sheet2!$B$35:$B$38</c:f>
              <c:numCache>
                <c:formatCode>0.00%</c:formatCode>
                <c:ptCount val="4"/>
                <c:pt idx="0">
                  <c:v>0.11111</c:v>
                </c:pt>
                <c:pt idx="1">
                  <c:v>0.22222</c:v>
                </c:pt>
                <c:pt idx="2">
                  <c:v>0.22222</c:v>
                </c:pt>
                <c:pt idx="3">
                  <c:v>0.44444</c:v>
                </c:pt>
              </c:numCache>
            </c:numRef>
          </c:val>
          <c:extLst>
            <c:ext xmlns:c16="http://schemas.microsoft.com/office/drawing/2014/chart" uri="{C3380CC4-5D6E-409C-BE32-E72D297353CC}">
              <c16:uniqueId val="{00000008-B07A-8246-B418-FCB06D174FDB}"/>
            </c:ext>
          </c:extLst>
        </c:ser>
        <c:dLbls>
          <c:dLblPos val="outEnd"/>
          <c:showLegendKey val="0"/>
          <c:showVal val="1"/>
          <c:showCatName val="0"/>
          <c:showSerName val="0"/>
          <c:showPercent val="0"/>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Knowledge and Skills Currently Practice in Selected Kazakhstani Libraries</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Sheet2!$A$69:$A$82</c:f>
              <c:strCache>
                <c:ptCount val="14"/>
                <c:pt idx="0">
                  <c:v>MARC</c:v>
                </c:pt>
                <c:pt idx="1">
                  <c:v>Library of Congress (LC) Classification Scheme </c:v>
                </c:pt>
                <c:pt idx="2">
                  <c:v>Audiovisual cataloguing</c:v>
                </c:pt>
                <c:pt idx="3">
                  <c:v>Digital resource cataloguing</c:v>
                </c:pt>
                <c:pt idx="4">
                  <c:v>Authority control work</c:v>
                </c:pt>
                <c:pt idx="5">
                  <c:v>Descriptive cataloguing</c:v>
                </c:pt>
                <c:pt idx="6">
                  <c:v>Anglo-American Cataloguing Rules (AACR)</c:v>
                </c:pt>
                <c:pt idx="7">
                  <c:v>Dewey Decimal Classification (DDC)</c:v>
                </c:pt>
                <c:pt idx="8">
                  <c:v>Serials cataloguing</c:v>
                </c:pt>
                <c:pt idx="9">
                  <c:v>Genre-based classification (similar to METIS)</c:v>
                </c:pt>
                <c:pt idx="10">
                  <c:v>Cataloguing of Children's Materials in Foreign Languages</c:v>
                </c:pt>
                <c:pt idx="11">
                  <c:v>RUSMARC</c:v>
                </c:pt>
                <c:pt idx="12">
                  <c:v>BIBFRAME</c:v>
                </c:pt>
                <c:pt idx="13">
                  <c:v>CIS and National cataloguing standards</c:v>
                </c:pt>
              </c:strCache>
            </c:strRef>
          </c:cat>
          <c:val>
            <c:numRef>
              <c:f>Sheet2!$B$69:$B$82</c:f>
              <c:numCache>
                <c:formatCode>General</c:formatCode>
                <c:ptCount val="14"/>
                <c:pt idx="0">
                  <c:v>6</c:v>
                </c:pt>
                <c:pt idx="1">
                  <c:v>4</c:v>
                </c:pt>
                <c:pt idx="2">
                  <c:v>2</c:v>
                </c:pt>
                <c:pt idx="3">
                  <c:v>4</c:v>
                </c:pt>
                <c:pt idx="4">
                  <c:v>3</c:v>
                </c:pt>
                <c:pt idx="5">
                  <c:v>5</c:v>
                </c:pt>
                <c:pt idx="6">
                  <c:v>1</c:v>
                </c:pt>
                <c:pt idx="7">
                  <c:v>3</c:v>
                </c:pt>
                <c:pt idx="8">
                  <c:v>4</c:v>
                </c:pt>
                <c:pt idx="9">
                  <c:v>1</c:v>
                </c:pt>
                <c:pt idx="10">
                  <c:v>1</c:v>
                </c:pt>
                <c:pt idx="11">
                  <c:v>1</c:v>
                </c:pt>
                <c:pt idx="12">
                  <c:v>1</c:v>
                </c:pt>
                <c:pt idx="13">
                  <c:v>1</c:v>
                </c:pt>
              </c:numCache>
            </c:numRef>
          </c:val>
          <c:extLst>
            <c:ext xmlns:c16="http://schemas.microsoft.com/office/drawing/2014/chart" uri="{C3380CC4-5D6E-409C-BE32-E72D297353CC}">
              <c16:uniqueId val="{00000000-FD01-ED42-9B2D-26E4C0F75E8F}"/>
            </c:ext>
          </c:extLst>
        </c:ser>
        <c:dLbls>
          <c:dLblPos val="inEnd"/>
          <c:showLegendKey val="0"/>
          <c:showVal val="1"/>
          <c:showCatName val="0"/>
          <c:showSerName val="0"/>
          <c:showPercent val="0"/>
          <c:showBubbleSize val="0"/>
        </c:dLbls>
        <c:gapWidth val="65"/>
        <c:axId val="1496762303"/>
        <c:axId val="1484680063"/>
      </c:barChart>
      <c:catAx>
        <c:axId val="1496762303"/>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484680063"/>
        <c:crosses val="autoZero"/>
        <c:auto val="1"/>
        <c:lblAlgn val="ctr"/>
        <c:lblOffset val="100"/>
        <c:noMultiLvlLbl val="0"/>
      </c:catAx>
      <c:valAx>
        <c:axId val="1484680063"/>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14967623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Cataloging Practices and Skills that Needs to be Learned or Improved </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Sheet2!$A$83:$A$93</c:f>
              <c:strCache>
                <c:ptCount val="11"/>
                <c:pt idx="0">
                  <c:v>Descriptive cataloguing</c:v>
                </c:pt>
                <c:pt idx="1">
                  <c:v>RDA</c:v>
                </c:pt>
                <c:pt idx="2">
                  <c:v>MARC</c:v>
                </c:pt>
                <c:pt idx="3">
                  <c:v>Library of Congress (LC) Classification Scheme </c:v>
                </c:pt>
                <c:pt idx="4">
                  <c:v>Audiovisual cataloguing</c:v>
                </c:pt>
                <c:pt idx="5">
                  <c:v>Digital resource cataloguing</c:v>
                </c:pt>
                <c:pt idx="6">
                  <c:v>Serials cataloguing</c:v>
                </c:pt>
                <c:pt idx="7">
                  <c:v>Authority control work</c:v>
                </c:pt>
                <c:pt idx="8">
                  <c:v>BIBFRAME</c:v>
                </c:pt>
                <c:pt idx="9">
                  <c:v>Dewey Decimal Classification (DDC)</c:v>
                </c:pt>
                <c:pt idx="10">
                  <c:v>Anglo-American Cataloguing Rules (AACR)</c:v>
                </c:pt>
              </c:strCache>
            </c:strRef>
          </c:cat>
          <c:val>
            <c:numRef>
              <c:f>Sheet2!$B$83:$B$93</c:f>
              <c:numCache>
                <c:formatCode>General</c:formatCode>
                <c:ptCount val="11"/>
                <c:pt idx="0">
                  <c:v>2</c:v>
                </c:pt>
                <c:pt idx="1">
                  <c:v>3</c:v>
                </c:pt>
                <c:pt idx="2">
                  <c:v>4</c:v>
                </c:pt>
                <c:pt idx="3">
                  <c:v>4</c:v>
                </c:pt>
                <c:pt idx="4">
                  <c:v>5</c:v>
                </c:pt>
                <c:pt idx="5">
                  <c:v>5</c:v>
                </c:pt>
                <c:pt idx="6">
                  <c:v>1</c:v>
                </c:pt>
                <c:pt idx="7">
                  <c:v>2</c:v>
                </c:pt>
                <c:pt idx="8">
                  <c:v>2</c:v>
                </c:pt>
                <c:pt idx="9">
                  <c:v>1</c:v>
                </c:pt>
                <c:pt idx="10">
                  <c:v>2</c:v>
                </c:pt>
              </c:numCache>
            </c:numRef>
          </c:val>
          <c:extLst>
            <c:ext xmlns:c16="http://schemas.microsoft.com/office/drawing/2014/chart" uri="{C3380CC4-5D6E-409C-BE32-E72D297353CC}">
              <c16:uniqueId val="{00000000-22D3-BF49-AE51-081921FCBD09}"/>
            </c:ext>
          </c:extLst>
        </c:ser>
        <c:dLbls>
          <c:dLblPos val="inEnd"/>
          <c:showLegendKey val="0"/>
          <c:showVal val="1"/>
          <c:showCatName val="0"/>
          <c:showSerName val="0"/>
          <c:showPercent val="0"/>
          <c:showBubbleSize val="0"/>
        </c:dLbls>
        <c:gapWidth val="65"/>
        <c:axId val="1509488544"/>
        <c:axId val="1458601264"/>
      </c:barChart>
      <c:catAx>
        <c:axId val="1509488544"/>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458601264"/>
        <c:crosses val="autoZero"/>
        <c:auto val="1"/>
        <c:lblAlgn val="ctr"/>
        <c:lblOffset val="100"/>
        <c:noMultiLvlLbl val="0"/>
      </c:catAx>
      <c:valAx>
        <c:axId val="1458601264"/>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15094885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06029137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40195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355289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19062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24650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78188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0697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69441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98742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8783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6232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9933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2619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65118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1484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54313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13688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8017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2270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1aecf15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1aecf15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34025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two columns" userDrawn="1">
  <p:cSld name="TITLE_AND_TWO_COLUMNS">
    <p:spTree>
      <p:nvGrpSpPr>
        <p:cNvPr id="1" name="Shape 20"/>
        <p:cNvGrpSpPr/>
        <p:nvPr/>
      </p:nvGrpSpPr>
      <p:grpSpPr>
        <a:xfrm>
          <a:off x="0" y="0"/>
          <a:ext cx="0" cy="0"/>
          <a:chOff x="0" y="0"/>
          <a:chExt cx="0" cy="0"/>
        </a:xfrm>
      </p:grpSpPr>
      <p:sp>
        <p:nvSpPr>
          <p:cNvPr id="2" name="Прямоугольник 1"/>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Google Shape;21;p5"/>
          <p:cNvSpPr txBox="1">
            <a:spLocks noGrp="1"/>
          </p:cNvSpPr>
          <p:nvPr>
            <p:ph type="title"/>
          </p:nvPr>
        </p:nvSpPr>
        <p:spPr>
          <a:xfrm>
            <a:off x="311700" y="1007587"/>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solidFill>
                  <a:srgbClr val="676559"/>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6" name="Google Shape;65;p14"/>
          <p:cNvSpPr txBox="1">
            <a:spLocks noGrp="1"/>
          </p:cNvSpPr>
          <p:nvPr>
            <p:ph type="body" idx="13"/>
          </p:nvPr>
        </p:nvSpPr>
        <p:spPr>
          <a:xfrm>
            <a:off x="311700" y="18035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sp>
        <p:nvSpPr>
          <p:cNvPr id="9" name="Google Shape;68;p14"/>
          <p:cNvSpPr txBox="1">
            <a:spLocks noGrp="1"/>
          </p:cNvSpPr>
          <p:nvPr>
            <p:ph type="body" idx="14"/>
          </p:nvPr>
        </p:nvSpPr>
        <p:spPr>
          <a:xfrm>
            <a:off x="4832400" y="18034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pic>
        <p:nvPicPr>
          <p:cNvPr id="11" name="Рисунок 10"/>
          <p:cNvPicPr>
            <a:picLocks noChangeAspect="1"/>
          </p:cNvPicPr>
          <p:nvPr userDrawn="1"/>
        </p:nvPicPr>
        <p:blipFill rotWithShape="1">
          <a:blip r:embed="rId2">
            <a:extLst>
              <a:ext uri="{28A0092B-C50C-407E-A947-70E740481C1C}">
                <a14:useLocalDpi xmlns:a14="http://schemas.microsoft.com/office/drawing/2010/main" val="0"/>
              </a:ext>
            </a:extLst>
          </a:blip>
          <a:srcRect l="8264" t="37674" r="7129" b="37670"/>
          <a:stretch/>
        </p:blipFill>
        <p:spPr>
          <a:xfrm>
            <a:off x="233775" y="207796"/>
            <a:ext cx="1852666" cy="54004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reserve="1">
  <p:cSld name="1_Title and two columns">
    <p:spTree>
      <p:nvGrpSpPr>
        <p:cNvPr id="1" name="Shape 20"/>
        <p:cNvGrpSpPr/>
        <p:nvPr/>
      </p:nvGrpSpPr>
      <p:grpSpPr>
        <a:xfrm>
          <a:off x="0" y="0"/>
          <a:ext cx="0" cy="0"/>
          <a:chOff x="0" y="0"/>
          <a:chExt cx="0" cy="0"/>
        </a:xfrm>
      </p:grpSpPr>
      <p:sp>
        <p:nvSpPr>
          <p:cNvPr id="6" name="Прямоугольник 5"/>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327060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reserve="1">
  <p:cSld name="Final slide">
    <p:spTree>
      <p:nvGrpSpPr>
        <p:cNvPr id="1" name="Shape 13"/>
        <p:cNvGrpSpPr/>
        <p:nvPr/>
      </p:nvGrpSpPr>
      <p:grpSpPr>
        <a:xfrm>
          <a:off x="0" y="0"/>
          <a:ext cx="0" cy="0"/>
          <a:chOff x="0" y="0"/>
          <a:chExt cx="0" cy="0"/>
        </a:xfrm>
      </p:grpSpPr>
      <p:pic>
        <p:nvPicPr>
          <p:cNvPr id="2" name="Рисунок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231" y="-57550"/>
            <a:ext cx="9233937" cy="5256201"/>
          </a:xfrm>
          <a:prstGeom prst="rect">
            <a:avLst/>
          </a:prstGeom>
        </p:spPr>
      </p:pic>
      <p:sp>
        <p:nvSpPr>
          <p:cNvPr id="14" name="Google Shape;14;p3"/>
          <p:cNvSpPr txBox="1">
            <a:spLocks noGrp="1"/>
          </p:cNvSpPr>
          <p:nvPr>
            <p:ph type="title"/>
          </p:nvPr>
        </p:nvSpPr>
        <p:spPr>
          <a:xfrm>
            <a:off x="345567" y="1608983"/>
            <a:ext cx="3847127" cy="1838643"/>
          </a:xfrm>
          <a:prstGeom prst="rect">
            <a:avLst/>
          </a:prstGeom>
        </p:spPr>
        <p:txBody>
          <a:bodyPr spcFirstLastPara="1" wrap="square" lIns="91425" tIns="91425" rIns="91425" bIns="91425" anchor="ctr" anchorCtr="0">
            <a:noAutofit/>
          </a:bodyPr>
          <a:lstStyle>
            <a:lvl1pPr lvl="0" algn="l">
              <a:spcBef>
                <a:spcPts val="0"/>
              </a:spcBef>
              <a:spcAft>
                <a:spcPts val="0"/>
              </a:spcAft>
              <a:buSzPts val="3600"/>
              <a:buNone/>
              <a:defRPr sz="3600">
                <a:solidFill>
                  <a:srgbClr val="676559"/>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pic>
        <p:nvPicPr>
          <p:cNvPr id="8" name="Рисунок 7"/>
          <p:cNvPicPr>
            <a:picLocks noChangeAspect="1"/>
          </p:cNvPicPr>
          <p:nvPr userDrawn="1"/>
        </p:nvPicPr>
        <p:blipFill rotWithShape="1">
          <a:blip r:embed="rId3">
            <a:extLst>
              <a:ext uri="{28A0092B-C50C-407E-A947-70E740481C1C}">
                <a14:useLocalDpi xmlns:a14="http://schemas.microsoft.com/office/drawing/2010/main" val="0"/>
              </a:ext>
            </a:extLst>
          </a:blip>
          <a:srcRect l="8264" t="37674" r="7129" b="37670"/>
          <a:stretch/>
        </p:blipFill>
        <p:spPr>
          <a:xfrm>
            <a:off x="233775" y="207796"/>
            <a:ext cx="1852666" cy="540048"/>
          </a:xfrm>
          <a:prstGeom prst="rect">
            <a:avLst/>
          </a:prstGeom>
        </p:spPr>
      </p:pic>
      <p:sp>
        <p:nvSpPr>
          <p:cNvPr id="5" name="TextBox 1"/>
          <p:cNvSpPr txBox="1"/>
          <p:nvPr userDrawn="1"/>
        </p:nvSpPr>
        <p:spPr>
          <a:xfrm>
            <a:off x="3884257" y="4894868"/>
            <a:ext cx="1330960" cy="21929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825" dirty="0">
                <a:solidFill>
                  <a:srgbClr val="58574B"/>
                </a:solidFill>
              </a:rPr>
              <a:t>www.nu.edu.kz</a:t>
            </a:r>
            <a:endParaRPr lang="ru-RU" sz="825" dirty="0">
              <a:solidFill>
                <a:srgbClr val="58574B"/>
              </a:solidFill>
            </a:endParaRPr>
          </a:p>
        </p:txBody>
      </p:sp>
    </p:spTree>
    <p:extLst>
      <p:ext uri="{BB962C8B-B14F-4D97-AF65-F5344CB8AC3E}">
        <p14:creationId xmlns:p14="http://schemas.microsoft.com/office/powerpoint/2010/main" val="42591505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1" r:id="rId1"/>
    <p:sldLayoutId id="2147483661" r:id="rId2"/>
    <p:sldLayoutId id="214748366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vraweb.org/wp-"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8320" y="1447619"/>
            <a:ext cx="7130998" cy="1838643"/>
          </a:xfrm>
        </p:spPr>
        <p:txBody>
          <a:bodyPr/>
          <a:lstStyle/>
          <a:p>
            <a:br>
              <a:rPr lang="en-PH" sz="2800" b="1" dirty="0">
                <a:solidFill>
                  <a:schemeClr val="bg1"/>
                </a:solidFill>
              </a:rPr>
            </a:br>
            <a:br>
              <a:rPr lang="en-PH" sz="2800" b="1" dirty="0">
                <a:solidFill>
                  <a:schemeClr val="bg1"/>
                </a:solidFill>
              </a:rPr>
            </a:br>
            <a:br>
              <a:rPr lang="en-PH" sz="2800" b="1" dirty="0">
                <a:solidFill>
                  <a:schemeClr val="bg1"/>
                </a:solidFill>
              </a:rPr>
            </a:br>
            <a:br>
              <a:rPr lang="en-PH" sz="2800" b="1" dirty="0">
                <a:solidFill>
                  <a:schemeClr val="bg1"/>
                </a:solidFill>
              </a:rPr>
            </a:br>
            <a:r>
              <a:rPr lang="en-PH" sz="2800" b="1" dirty="0">
                <a:solidFill>
                  <a:schemeClr val="bg1"/>
                </a:solidFill>
              </a:rPr>
              <a:t>Documenting the Cataloging Practices and Policies among</a:t>
            </a:r>
            <a:br>
              <a:rPr lang="en-PH" sz="2800" dirty="0">
                <a:solidFill>
                  <a:schemeClr val="bg1"/>
                </a:solidFill>
              </a:rPr>
            </a:br>
            <a:r>
              <a:rPr lang="en-PH" sz="2800" b="1" dirty="0">
                <a:solidFill>
                  <a:schemeClr val="bg1"/>
                </a:solidFill>
              </a:rPr>
              <a:t>Selected Libraries in Kazakhstan</a:t>
            </a:r>
            <a:br>
              <a:rPr lang="en-PH" sz="2800" b="1" dirty="0">
                <a:solidFill>
                  <a:schemeClr val="bg1"/>
                </a:solidFill>
              </a:rPr>
            </a:br>
            <a:br>
              <a:rPr lang="en-PH" dirty="0">
                <a:solidFill>
                  <a:schemeClr val="bg1"/>
                </a:solidFill>
              </a:rPr>
            </a:br>
            <a:r>
              <a:rPr lang="en-PH" sz="2400" b="1" dirty="0">
                <a:solidFill>
                  <a:schemeClr val="bg1"/>
                </a:solidFill>
              </a:rPr>
              <a:t>April </a:t>
            </a:r>
            <a:r>
              <a:rPr lang="en-PH" sz="2400" b="1" dirty="0" err="1">
                <a:solidFill>
                  <a:schemeClr val="bg1"/>
                </a:solidFill>
              </a:rPr>
              <a:t>Manabat</a:t>
            </a:r>
            <a:br>
              <a:rPr lang="en-PH" sz="1800" b="1" dirty="0">
                <a:solidFill>
                  <a:schemeClr val="bg1"/>
                </a:solidFill>
              </a:rPr>
            </a:br>
            <a:r>
              <a:rPr lang="en-PH" sz="1400" i="1" dirty="0">
                <a:solidFill>
                  <a:schemeClr val="bg1"/>
                </a:solidFill>
              </a:rPr>
              <a:t>Expert Librarian</a:t>
            </a:r>
            <a:br>
              <a:rPr lang="en-PH" sz="1400" i="1" dirty="0">
                <a:solidFill>
                  <a:schemeClr val="bg1"/>
                </a:solidFill>
              </a:rPr>
            </a:br>
            <a:r>
              <a:rPr lang="en-PH" sz="1400" i="1" dirty="0">
                <a:solidFill>
                  <a:schemeClr val="bg1"/>
                </a:solidFill>
              </a:rPr>
              <a:t>Nazarbayev University</a:t>
            </a:r>
            <a:br>
              <a:rPr lang="en-PH" sz="1400" i="1" dirty="0">
                <a:solidFill>
                  <a:schemeClr val="bg1"/>
                </a:solidFill>
              </a:rPr>
            </a:br>
            <a:r>
              <a:rPr lang="en-PH" sz="1400" i="1" dirty="0">
                <a:solidFill>
                  <a:schemeClr val="bg1"/>
                </a:solidFill>
              </a:rPr>
              <a:t>Nur-Sultan, Kazakhstan</a:t>
            </a:r>
            <a:br>
              <a:rPr lang="en-PH" sz="1800" b="1" dirty="0">
                <a:solidFill>
                  <a:schemeClr val="bg1"/>
                </a:solidFill>
              </a:rPr>
            </a:br>
            <a:br>
              <a:rPr lang="en-PH" dirty="0">
                <a:solidFill>
                  <a:schemeClr val="bg1"/>
                </a:solidFill>
              </a:rPr>
            </a:br>
            <a:r>
              <a:rPr lang="en-PH" sz="1100" b="1" dirty="0">
                <a:solidFill>
                  <a:schemeClr val="bg1"/>
                </a:solidFill>
              </a:rPr>
              <a:t>University Library at a New Stage of Social Communications Development</a:t>
            </a:r>
            <a:br>
              <a:rPr lang="en-PH" sz="1100" b="1" dirty="0">
                <a:solidFill>
                  <a:schemeClr val="bg1"/>
                </a:solidFill>
              </a:rPr>
            </a:br>
            <a:r>
              <a:rPr lang="en-PH" sz="1100" b="1" dirty="0">
                <a:solidFill>
                  <a:schemeClr val="bg1"/>
                </a:solidFill>
              </a:rPr>
              <a:t>(</a:t>
            </a:r>
            <a:r>
              <a:rPr lang="en-PH" sz="1100" b="1" dirty="0" err="1">
                <a:solidFill>
                  <a:schemeClr val="bg1"/>
                </a:solidFill>
              </a:rPr>
              <a:t>UniLibNSD</a:t>
            </a:r>
            <a:r>
              <a:rPr lang="en-PH" sz="1100" b="1" dirty="0">
                <a:solidFill>
                  <a:schemeClr val="bg1"/>
                </a:solidFill>
              </a:rPr>
              <a:t>) International Conference</a:t>
            </a:r>
            <a:br>
              <a:rPr lang="en-PH" sz="1100" b="1" dirty="0">
                <a:solidFill>
                  <a:schemeClr val="bg1"/>
                </a:solidFill>
              </a:rPr>
            </a:br>
            <a:r>
              <a:rPr lang="en-PH" sz="1100" b="1" dirty="0">
                <a:solidFill>
                  <a:schemeClr val="bg1"/>
                </a:solidFill>
              </a:rPr>
              <a:t>7-8 October 2021</a:t>
            </a:r>
            <a:br>
              <a:rPr lang="en-PH" dirty="0">
                <a:solidFill>
                  <a:schemeClr val="bg1"/>
                </a:solidFill>
              </a:rPr>
            </a:br>
            <a:endParaRPr lang="ru-RU" dirty="0">
              <a:solidFill>
                <a:schemeClr val="bg1"/>
              </a:solidFill>
            </a:endParaRPr>
          </a:p>
        </p:txBody>
      </p:sp>
    </p:spTree>
    <p:extLst>
      <p:ext uri="{BB962C8B-B14F-4D97-AF65-F5344CB8AC3E}">
        <p14:creationId xmlns:p14="http://schemas.microsoft.com/office/powerpoint/2010/main" val="2672928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Results and Discussions</a:t>
            </a:r>
          </a:p>
        </p:txBody>
      </p:sp>
      <p:graphicFrame>
        <p:nvGraphicFramePr>
          <p:cNvPr id="2" name="Table 1">
            <a:extLst>
              <a:ext uri="{FF2B5EF4-FFF2-40B4-BE49-F238E27FC236}">
                <a16:creationId xmlns:a16="http://schemas.microsoft.com/office/drawing/2014/main" id="{594287F1-792C-7A4F-B477-F4E17CAA39AF}"/>
              </a:ext>
            </a:extLst>
          </p:cNvPr>
          <p:cNvGraphicFramePr>
            <a:graphicFrameLocks noGrp="1"/>
          </p:cNvGraphicFramePr>
          <p:nvPr>
            <p:extLst>
              <p:ext uri="{D42A27DB-BD31-4B8C-83A1-F6EECF244321}">
                <p14:modId xmlns:p14="http://schemas.microsoft.com/office/powerpoint/2010/main" val="2930312842"/>
              </p:ext>
            </p:extLst>
          </p:nvPr>
        </p:nvGraphicFramePr>
        <p:xfrm>
          <a:off x="1420252" y="1740087"/>
          <a:ext cx="6303496" cy="2077290"/>
        </p:xfrm>
        <a:graphic>
          <a:graphicData uri="http://schemas.openxmlformats.org/drawingml/2006/table">
            <a:tbl>
              <a:tblPr firstRow="1" firstCol="1" bandRow="1">
                <a:tableStyleId>{5C22544A-7EE6-4342-B048-85BDC9FD1C3A}</a:tableStyleId>
              </a:tblPr>
              <a:tblGrid>
                <a:gridCol w="2100716">
                  <a:extLst>
                    <a:ext uri="{9D8B030D-6E8A-4147-A177-3AD203B41FA5}">
                      <a16:colId xmlns:a16="http://schemas.microsoft.com/office/drawing/2014/main" val="3185698322"/>
                    </a:ext>
                  </a:extLst>
                </a:gridCol>
                <a:gridCol w="2101390">
                  <a:extLst>
                    <a:ext uri="{9D8B030D-6E8A-4147-A177-3AD203B41FA5}">
                      <a16:colId xmlns:a16="http://schemas.microsoft.com/office/drawing/2014/main" val="3611932027"/>
                    </a:ext>
                  </a:extLst>
                </a:gridCol>
                <a:gridCol w="2101390">
                  <a:extLst>
                    <a:ext uri="{9D8B030D-6E8A-4147-A177-3AD203B41FA5}">
                      <a16:colId xmlns:a16="http://schemas.microsoft.com/office/drawing/2014/main" val="1141119754"/>
                    </a:ext>
                  </a:extLst>
                </a:gridCol>
              </a:tblGrid>
              <a:tr h="207729">
                <a:tc>
                  <a:txBody>
                    <a:bodyPr/>
                    <a:lstStyle/>
                    <a:p>
                      <a:pPr algn="ctr"/>
                      <a:r>
                        <a:rPr lang="en-PH" sz="1200" dirty="0">
                          <a:solidFill>
                            <a:schemeClr val="bg1"/>
                          </a:solidFill>
                          <a:effectLst/>
                        </a:rPr>
                        <a:t>Library</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Type of Library</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Location</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38782393"/>
                  </a:ext>
                </a:extLst>
              </a:tr>
              <a:tr h="207729">
                <a:tc>
                  <a:txBody>
                    <a:bodyPr/>
                    <a:lstStyle/>
                    <a:p>
                      <a:pPr algn="ctr"/>
                      <a:r>
                        <a:rPr lang="en-PH" sz="1200" dirty="0">
                          <a:solidFill>
                            <a:schemeClr val="bg1"/>
                          </a:solidFill>
                          <a:effectLst/>
                        </a:rPr>
                        <a:t>A</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Academic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Almaty</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16207446"/>
                  </a:ext>
                </a:extLst>
              </a:tr>
              <a:tr h="207729">
                <a:tc>
                  <a:txBody>
                    <a:bodyPr/>
                    <a:lstStyle/>
                    <a:p>
                      <a:pPr algn="ctr"/>
                      <a:r>
                        <a:rPr lang="en-PH" sz="1200">
                          <a:solidFill>
                            <a:schemeClr val="bg1"/>
                          </a:solidFill>
                          <a:effectLst/>
                        </a:rPr>
                        <a:t>B</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Academic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Nur-Sultan</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7990060"/>
                  </a:ext>
                </a:extLst>
              </a:tr>
              <a:tr h="207729">
                <a:tc>
                  <a:txBody>
                    <a:bodyPr/>
                    <a:lstStyle/>
                    <a:p>
                      <a:pPr algn="ctr"/>
                      <a:r>
                        <a:rPr lang="en-PH" sz="1200">
                          <a:solidFill>
                            <a:schemeClr val="bg1"/>
                          </a:solidFill>
                          <a:effectLst/>
                        </a:rPr>
                        <a:t>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School</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Nur-Sultan</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9423637"/>
                  </a:ext>
                </a:extLst>
              </a:tr>
              <a:tr h="207729">
                <a:tc>
                  <a:txBody>
                    <a:bodyPr/>
                    <a:lstStyle/>
                    <a:p>
                      <a:pPr algn="ctr"/>
                      <a:r>
                        <a:rPr lang="en-PH" sz="1200">
                          <a:solidFill>
                            <a:schemeClr val="bg1"/>
                          </a:solidFill>
                          <a:effectLst/>
                        </a:rPr>
                        <a:t>D</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School</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Nur-Sultan</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5817078"/>
                  </a:ext>
                </a:extLst>
              </a:tr>
              <a:tr h="207729">
                <a:tc>
                  <a:txBody>
                    <a:bodyPr/>
                    <a:lstStyle/>
                    <a:p>
                      <a:pPr algn="ctr"/>
                      <a:r>
                        <a:rPr lang="en-PH" sz="1200">
                          <a:solidFill>
                            <a:schemeClr val="bg1"/>
                          </a:solidFill>
                          <a:effectLst/>
                        </a:rPr>
                        <a:t>E</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Public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Nur-Sultan</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7349178"/>
                  </a:ext>
                </a:extLst>
              </a:tr>
              <a:tr h="207729">
                <a:tc>
                  <a:txBody>
                    <a:bodyPr/>
                    <a:lstStyle/>
                    <a:p>
                      <a:pPr algn="ctr"/>
                      <a:r>
                        <a:rPr lang="en-PH" sz="1200">
                          <a:solidFill>
                            <a:schemeClr val="bg1"/>
                          </a:solidFill>
                          <a:effectLst/>
                        </a:rPr>
                        <a:t>F</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Academic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Nur-Sultan</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5853667"/>
                  </a:ext>
                </a:extLst>
              </a:tr>
              <a:tr h="207729">
                <a:tc>
                  <a:txBody>
                    <a:bodyPr/>
                    <a:lstStyle/>
                    <a:p>
                      <a:pPr algn="ctr"/>
                      <a:r>
                        <a:rPr lang="en-PH" sz="1200">
                          <a:solidFill>
                            <a:schemeClr val="bg1"/>
                          </a:solidFill>
                          <a:effectLst/>
                        </a:rPr>
                        <a:t>G</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Academic</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Almaty</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3600849"/>
                  </a:ext>
                </a:extLst>
              </a:tr>
              <a:tr h="207729">
                <a:tc>
                  <a:txBody>
                    <a:bodyPr/>
                    <a:lstStyle/>
                    <a:p>
                      <a:pPr algn="ctr"/>
                      <a:r>
                        <a:rPr lang="en-PH" sz="1200">
                          <a:solidFill>
                            <a:schemeClr val="bg1"/>
                          </a:solidFill>
                          <a:effectLst/>
                        </a:rPr>
                        <a:t>H</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Academic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Nur-Sultan</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3558594"/>
                  </a:ext>
                </a:extLst>
              </a:tr>
              <a:tr h="207729">
                <a:tc>
                  <a:txBody>
                    <a:bodyPr/>
                    <a:lstStyle/>
                    <a:p>
                      <a:pPr algn="ctr"/>
                      <a:r>
                        <a:rPr lang="en-PH" sz="1200">
                          <a:solidFill>
                            <a:schemeClr val="bg1"/>
                          </a:solidFill>
                          <a:effectLst/>
                        </a:rPr>
                        <a:t>I</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Academic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Nur-Sultan</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5261399"/>
                  </a:ext>
                </a:extLst>
              </a:tr>
            </a:tbl>
          </a:graphicData>
        </a:graphic>
      </p:graphicFrame>
      <p:sp>
        <p:nvSpPr>
          <p:cNvPr id="3" name="Rectangle 2">
            <a:extLst>
              <a:ext uri="{FF2B5EF4-FFF2-40B4-BE49-F238E27FC236}">
                <a16:creationId xmlns:a16="http://schemas.microsoft.com/office/drawing/2014/main" id="{3C77C731-138F-3642-BFB8-56A9388A553D}"/>
              </a:ext>
            </a:extLst>
          </p:cNvPr>
          <p:cNvSpPr/>
          <p:nvPr/>
        </p:nvSpPr>
        <p:spPr>
          <a:xfrm>
            <a:off x="2515038" y="4150262"/>
            <a:ext cx="4513291" cy="307777"/>
          </a:xfrm>
          <a:prstGeom prst="rect">
            <a:avLst/>
          </a:prstGeom>
        </p:spPr>
        <p:txBody>
          <a:bodyPr wrap="square">
            <a:spAutoFit/>
          </a:bodyPr>
          <a:lstStyle/>
          <a:p>
            <a:pPr algn="ctr"/>
            <a:r>
              <a:rPr lang="en-PH" b="1" dirty="0">
                <a:latin typeface="+mn-lt"/>
                <a:ea typeface="Calibri" panose="020F0502020204030204" pitchFamily="34" charset="0"/>
                <a:cs typeface="Times New Roman" panose="02020603050405020304" pitchFamily="18" charset="0"/>
              </a:rPr>
              <a:t>Profile of Selected Kazakhstani Libraries</a:t>
            </a:r>
          </a:p>
        </p:txBody>
      </p:sp>
    </p:spTree>
    <p:extLst>
      <p:ext uri="{BB962C8B-B14F-4D97-AF65-F5344CB8AC3E}">
        <p14:creationId xmlns:p14="http://schemas.microsoft.com/office/powerpoint/2010/main" val="1929251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Results and Discussions</a:t>
            </a:r>
          </a:p>
        </p:txBody>
      </p:sp>
      <p:sp>
        <p:nvSpPr>
          <p:cNvPr id="3" name="Rectangle 2">
            <a:extLst>
              <a:ext uri="{FF2B5EF4-FFF2-40B4-BE49-F238E27FC236}">
                <a16:creationId xmlns:a16="http://schemas.microsoft.com/office/drawing/2014/main" id="{3C77C731-138F-3642-BFB8-56A9388A553D}"/>
              </a:ext>
            </a:extLst>
          </p:cNvPr>
          <p:cNvSpPr/>
          <p:nvPr/>
        </p:nvSpPr>
        <p:spPr>
          <a:xfrm>
            <a:off x="1388223" y="4177449"/>
            <a:ext cx="6518648" cy="307777"/>
          </a:xfrm>
          <a:prstGeom prst="rect">
            <a:avLst/>
          </a:prstGeom>
        </p:spPr>
        <p:txBody>
          <a:bodyPr wrap="square">
            <a:spAutoFit/>
          </a:bodyPr>
          <a:lstStyle/>
          <a:p>
            <a:pPr algn="ctr"/>
            <a:r>
              <a:rPr lang="en-PH" b="1" dirty="0"/>
              <a:t>Profile of Selected Kazakhstani Libraries based on ILS and OPAC</a:t>
            </a:r>
          </a:p>
        </p:txBody>
      </p:sp>
      <p:graphicFrame>
        <p:nvGraphicFramePr>
          <p:cNvPr id="4" name="Table 3">
            <a:extLst>
              <a:ext uri="{FF2B5EF4-FFF2-40B4-BE49-F238E27FC236}">
                <a16:creationId xmlns:a16="http://schemas.microsoft.com/office/drawing/2014/main" id="{30591A9C-7D15-5A4D-8E9E-63BE4C1AE553}"/>
              </a:ext>
            </a:extLst>
          </p:cNvPr>
          <p:cNvGraphicFramePr>
            <a:graphicFrameLocks noGrp="1"/>
          </p:cNvGraphicFramePr>
          <p:nvPr>
            <p:extLst>
              <p:ext uri="{D42A27DB-BD31-4B8C-83A1-F6EECF244321}">
                <p14:modId xmlns:p14="http://schemas.microsoft.com/office/powerpoint/2010/main" val="1942934913"/>
              </p:ext>
            </p:extLst>
          </p:nvPr>
        </p:nvGraphicFramePr>
        <p:xfrm>
          <a:off x="1603375" y="1841182"/>
          <a:ext cx="5937250" cy="2038985"/>
        </p:xfrm>
        <a:graphic>
          <a:graphicData uri="http://schemas.openxmlformats.org/drawingml/2006/table">
            <a:tbl>
              <a:tblPr firstRow="1" firstCol="1" bandRow="1">
                <a:tableStyleId>{5C22544A-7EE6-4342-B048-85BDC9FD1C3A}</a:tableStyleId>
              </a:tblPr>
              <a:tblGrid>
                <a:gridCol w="1483995">
                  <a:extLst>
                    <a:ext uri="{9D8B030D-6E8A-4147-A177-3AD203B41FA5}">
                      <a16:colId xmlns:a16="http://schemas.microsoft.com/office/drawing/2014/main" val="2322091808"/>
                    </a:ext>
                  </a:extLst>
                </a:gridCol>
                <a:gridCol w="1483995">
                  <a:extLst>
                    <a:ext uri="{9D8B030D-6E8A-4147-A177-3AD203B41FA5}">
                      <a16:colId xmlns:a16="http://schemas.microsoft.com/office/drawing/2014/main" val="2671116854"/>
                    </a:ext>
                  </a:extLst>
                </a:gridCol>
                <a:gridCol w="1484630">
                  <a:extLst>
                    <a:ext uri="{9D8B030D-6E8A-4147-A177-3AD203B41FA5}">
                      <a16:colId xmlns:a16="http://schemas.microsoft.com/office/drawing/2014/main" val="1655365158"/>
                    </a:ext>
                  </a:extLst>
                </a:gridCol>
                <a:gridCol w="1484630">
                  <a:extLst>
                    <a:ext uri="{9D8B030D-6E8A-4147-A177-3AD203B41FA5}">
                      <a16:colId xmlns:a16="http://schemas.microsoft.com/office/drawing/2014/main" val="4230897718"/>
                    </a:ext>
                  </a:extLst>
                </a:gridCol>
              </a:tblGrid>
              <a:tr h="0">
                <a:tc>
                  <a:txBody>
                    <a:bodyPr/>
                    <a:lstStyle/>
                    <a:p>
                      <a:pPr algn="ctr"/>
                      <a:r>
                        <a:rPr lang="en-PH" sz="1200" dirty="0">
                          <a:solidFill>
                            <a:schemeClr val="bg1"/>
                          </a:solidFill>
                          <a:effectLst/>
                        </a:rPr>
                        <a:t>Library</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With ILS</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ILS (X-in-house;</a:t>
                      </a:r>
                    </a:p>
                    <a:p>
                      <a:pPr algn="ctr"/>
                      <a:r>
                        <a:rPr lang="en-PH" sz="1200" dirty="0">
                          <a:solidFill>
                            <a:schemeClr val="bg1"/>
                          </a:solidFill>
                          <a:effectLst/>
                        </a:rPr>
                        <a:t>√-commercial)</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With OPAC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37168761"/>
                  </a:ext>
                </a:extLst>
              </a:tr>
              <a:tr h="210185">
                <a:tc>
                  <a:txBody>
                    <a:bodyPr/>
                    <a:lstStyle/>
                    <a:p>
                      <a:pPr algn="ctr"/>
                      <a:r>
                        <a:rPr lang="en-PH" sz="1200">
                          <a:solidFill>
                            <a:schemeClr val="bg1"/>
                          </a:solidFill>
                          <a:effectLst/>
                        </a:rPr>
                        <a:t>A</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X</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X</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X</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93943827"/>
                  </a:ext>
                </a:extLst>
              </a:tr>
              <a:tr h="0">
                <a:tc>
                  <a:txBody>
                    <a:bodyPr/>
                    <a:lstStyle/>
                    <a:p>
                      <a:pPr algn="ctr"/>
                      <a:r>
                        <a:rPr lang="en-PH" sz="1200">
                          <a:solidFill>
                            <a:schemeClr val="bg1"/>
                          </a:solidFill>
                          <a:effectLst/>
                        </a:rPr>
                        <a:t>B</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705440"/>
                  </a:ext>
                </a:extLst>
              </a:tr>
              <a:tr h="0">
                <a:tc>
                  <a:txBody>
                    <a:bodyPr/>
                    <a:lstStyle/>
                    <a:p>
                      <a:pPr algn="ctr"/>
                      <a:r>
                        <a:rPr lang="en-PH" sz="1200">
                          <a:solidFill>
                            <a:schemeClr val="bg1"/>
                          </a:solidFill>
                          <a:effectLst/>
                        </a:rPr>
                        <a:t>C</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X</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4972191"/>
                  </a:ext>
                </a:extLst>
              </a:tr>
              <a:tr h="0">
                <a:tc>
                  <a:txBody>
                    <a:bodyPr/>
                    <a:lstStyle/>
                    <a:p>
                      <a:pPr algn="ctr"/>
                      <a:r>
                        <a:rPr lang="en-PH" sz="1200">
                          <a:solidFill>
                            <a:schemeClr val="bg1"/>
                          </a:solidFill>
                          <a:effectLst/>
                        </a:rPr>
                        <a:t>D</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X</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15717602"/>
                  </a:ext>
                </a:extLst>
              </a:tr>
              <a:tr h="0">
                <a:tc>
                  <a:txBody>
                    <a:bodyPr/>
                    <a:lstStyle/>
                    <a:p>
                      <a:pPr algn="ctr"/>
                      <a:r>
                        <a:rPr lang="en-PH" sz="1200">
                          <a:solidFill>
                            <a:schemeClr val="bg1"/>
                          </a:solidFill>
                          <a:effectLst/>
                        </a:rPr>
                        <a:t>E</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74982563"/>
                  </a:ext>
                </a:extLst>
              </a:tr>
              <a:tr h="0">
                <a:tc>
                  <a:txBody>
                    <a:bodyPr/>
                    <a:lstStyle/>
                    <a:p>
                      <a:pPr algn="ctr"/>
                      <a:r>
                        <a:rPr lang="en-PH" sz="1200">
                          <a:solidFill>
                            <a:schemeClr val="bg1"/>
                          </a:solidFill>
                          <a:effectLst/>
                        </a:rPr>
                        <a:t>F</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88111478"/>
                  </a:ext>
                </a:extLst>
              </a:tr>
              <a:tr h="0">
                <a:tc>
                  <a:txBody>
                    <a:bodyPr/>
                    <a:lstStyle/>
                    <a:p>
                      <a:pPr algn="ctr"/>
                      <a:r>
                        <a:rPr lang="en-PH" sz="1200">
                          <a:solidFill>
                            <a:schemeClr val="bg1"/>
                          </a:solidFill>
                          <a:effectLst/>
                        </a:rPr>
                        <a:t>G</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43032711"/>
                  </a:ext>
                </a:extLst>
              </a:tr>
              <a:tr h="0">
                <a:tc>
                  <a:txBody>
                    <a:bodyPr/>
                    <a:lstStyle/>
                    <a:p>
                      <a:pPr algn="ctr"/>
                      <a:r>
                        <a:rPr lang="en-PH" sz="1200">
                          <a:solidFill>
                            <a:schemeClr val="bg1"/>
                          </a:solidFill>
                          <a:effectLst/>
                        </a:rPr>
                        <a:t>H</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a:solidFill>
                            <a:schemeClr val="bg1"/>
                          </a:solidFill>
                          <a:effectLst/>
                        </a:rPr>
                        <a:t>√</a:t>
                      </a:r>
                      <a:endParaRPr lang="en-PH" sz="12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3641791"/>
                  </a:ext>
                </a:extLst>
              </a:tr>
              <a:tr h="0">
                <a:tc>
                  <a:txBody>
                    <a:bodyPr/>
                    <a:lstStyle/>
                    <a:p>
                      <a:pPr algn="ctr"/>
                      <a:r>
                        <a:rPr lang="en-PH" sz="1200">
                          <a:effectLst/>
                        </a:rPr>
                        <a:t>I</a:t>
                      </a:r>
                      <a:endParaRPr lang="en-PH"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PH" sz="1200" dirty="0">
                          <a:solidFill>
                            <a:schemeClr val="bg1"/>
                          </a:solidFill>
                          <a:effectLst/>
                        </a:rPr>
                        <a:t>√</a:t>
                      </a:r>
                      <a:endParaRPr lang="en-PH"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066923"/>
                  </a:ext>
                </a:extLst>
              </a:tr>
            </a:tbl>
          </a:graphicData>
        </a:graphic>
      </p:graphicFrame>
    </p:spTree>
    <p:extLst>
      <p:ext uri="{BB962C8B-B14F-4D97-AF65-F5344CB8AC3E}">
        <p14:creationId xmlns:p14="http://schemas.microsoft.com/office/powerpoint/2010/main" val="3543443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graphicFrame>
        <p:nvGraphicFramePr>
          <p:cNvPr id="6" name="Chart 5">
            <a:extLst>
              <a:ext uri="{FF2B5EF4-FFF2-40B4-BE49-F238E27FC236}">
                <a16:creationId xmlns:a16="http://schemas.microsoft.com/office/drawing/2014/main" id="{6A2319F1-71C3-6546-8A62-AAB306980E3E}"/>
              </a:ext>
            </a:extLst>
          </p:cNvPr>
          <p:cNvGraphicFramePr/>
          <p:nvPr>
            <p:extLst>
              <p:ext uri="{D42A27DB-BD31-4B8C-83A1-F6EECF244321}">
                <p14:modId xmlns:p14="http://schemas.microsoft.com/office/powerpoint/2010/main" val="3557535740"/>
              </p:ext>
            </p:extLst>
          </p:nvPr>
        </p:nvGraphicFramePr>
        <p:xfrm>
          <a:off x="2273853" y="356295"/>
          <a:ext cx="6636233" cy="443091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8360D53B-36EB-C740-9EEB-0D159804ACC3}"/>
              </a:ext>
            </a:extLst>
          </p:cNvPr>
          <p:cNvSpPr txBox="1"/>
          <p:nvPr/>
        </p:nvSpPr>
        <p:spPr>
          <a:xfrm>
            <a:off x="5278426" y="3962006"/>
            <a:ext cx="3553873" cy="738664"/>
          </a:xfrm>
          <a:prstGeom prst="rect">
            <a:avLst/>
          </a:prstGeom>
          <a:noFill/>
        </p:spPr>
        <p:txBody>
          <a:bodyPr wrap="square" rtlCol="0">
            <a:spAutoFit/>
          </a:bodyPr>
          <a:lstStyle/>
          <a:p>
            <a:r>
              <a:rPr lang="en-US" b="1" kern="1200" dirty="0">
                <a:solidFill>
                  <a:schemeClr val="tx1"/>
                </a:solidFill>
              </a:rPr>
              <a:t>Cataloging Standards Currently Applied in Selected Kazakhstani Libraries</a:t>
            </a:r>
          </a:p>
          <a:p>
            <a:endParaRPr lang="en-US" dirty="0"/>
          </a:p>
        </p:txBody>
      </p:sp>
      <p:sp>
        <p:nvSpPr>
          <p:cNvPr id="8" name="TextBox 7">
            <a:extLst>
              <a:ext uri="{FF2B5EF4-FFF2-40B4-BE49-F238E27FC236}">
                <a16:creationId xmlns:a16="http://schemas.microsoft.com/office/drawing/2014/main" id="{441F4952-0D6E-844B-9F1D-8241E33E4703}"/>
              </a:ext>
            </a:extLst>
          </p:cNvPr>
          <p:cNvSpPr txBox="1"/>
          <p:nvPr/>
        </p:nvSpPr>
        <p:spPr>
          <a:xfrm>
            <a:off x="478464" y="2009553"/>
            <a:ext cx="1717603" cy="707886"/>
          </a:xfrm>
          <a:prstGeom prst="rect">
            <a:avLst/>
          </a:prstGeom>
          <a:noFill/>
        </p:spPr>
        <p:txBody>
          <a:bodyPr wrap="square" rtlCol="0">
            <a:spAutoFit/>
          </a:bodyPr>
          <a:lstStyle/>
          <a:p>
            <a:r>
              <a:rPr lang="en-US" sz="2000" b="1" dirty="0"/>
              <a:t>Cataloging Standards</a:t>
            </a:r>
          </a:p>
        </p:txBody>
      </p:sp>
    </p:spTree>
    <p:extLst>
      <p:ext uri="{BB962C8B-B14F-4D97-AF65-F5344CB8AC3E}">
        <p14:creationId xmlns:p14="http://schemas.microsoft.com/office/powerpoint/2010/main" val="3104583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graphicFrame>
        <p:nvGraphicFramePr>
          <p:cNvPr id="5" name="Chart 4">
            <a:extLst>
              <a:ext uri="{FF2B5EF4-FFF2-40B4-BE49-F238E27FC236}">
                <a16:creationId xmlns:a16="http://schemas.microsoft.com/office/drawing/2014/main" id="{2FD4F5FC-2800-7C4F-AA28-A234413FBC4B}"/>
              </a:ext>
            </a:extLst>
          </p:cNvPr>
          <p:cNvGraphicFramePr/>
          <p:nvPr>
            <p:extLst>
              <p:ext uri="{D42A27DB-BD31-4B8C-83A1-F6EECF244321}">
                <p14:modId xmlns:p14="http://schemas.microsoft.com/office/powerpoint/2010/main" val="180455058"/>
              </p:ext>
            </p:extLst>
          </p:nvPr>
        </p:nvGraphicFramePr>
        <p:xfrm>
          <a:off x="1705455" y="1018066"/>
          <a:ext cx="5971252" cy="36708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93937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graphicFrame>
        <p:nvGraphicFramePr>
          <p:cNvPr id="8" name="Chart 7">
            <a:extLst>
              <a:ext uri="{FF2B5EF4-FFF2-40B4-BE49-F238E27FC236}">
                <a16:creationId xmlns:a16="http://schemas.microsoft.com/office/drawing/2014/main" id="{01FC02D9-E907-4A4D-8C22-8FD849AB4086}"/>
              </a:ext>
            </a:extLst>
          </p:cNvPr>
          <p:cNvGraphicFramePr/>
          <p:nvPr>
            <p:extLst>
              <p:ext uri="{D42A27DB-BD31-4B8C-83A1-F6EECF244321}">
                <p14:modId xmlns:p14="http://schemas.microsoft.com/office/powerpoint/2010/main" val="2652365996"/>
              </p:ext>
            </p:extLst>
          </p:nvPr>
        </p:nvGraphicFramePr>
        <p:xfrm>
          <a:off x="2030819" y="914400"/>
          <a:ext cx="5741582" cy="36257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72660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8" name="TextBox 7">
            <a:extLst>
              <a:ext uri="{FF2B5EF4-FFF2-40B4-BE49-F238E27FC236}">
                <a16:creationId xmlns:a16="http://schemas.microsoft.com/office/drawing/2014/main" id="{441F4952-0D6E-844B-9F1D-8241E33E4703}"/>
              </a:ext>
            </a:extLst>
          </p:cNvPr>
          <p:cNvSpPr txBox="1"/>
          <p:nvPr/>
        </p:nvSpPr>
        <p:spPr>
          <a:xfrm>
            <a:off x="478464" y="2009553"/>
            <a:ext cx="1717603" cy="1323439"/>
          </a:xfrm>
          <a:prstGeom prst="rect">
            <a:avLst/>
          </a:prstGeom>
          <a:noFill/>
        </p:spPr>
        <p:txBody>
          <a:bodyPr wrap="square" rtlCol="0">
            <a:spAutoFit/>
          </a:bodyPr>
          <a:lstStyle/>
          <a:p>
            <a:r>
              <a:rPr lang="en-US" sz="2000" b="1" dirty="0"/>
              <a:t>Cataloging Practices and Future Plans</a:t>
            </a:r>
          </a:p>
        </p:txBody>
      </p:sp>
      <p:graphicFrame>
        <p:nvGraphicFramePr>
          <p:cNvPr id="9" name="Chart 8">
            <a:extLst>
              <a:ext uri="{FF2B5EF4-FFF2-40B4-BE49-F238E27FC236}">
                <a16:creationId xmlns:a16="http://schemas.microsoft.com/office/drawing/2014/main" id="{395DC669-7528-CD40-B700-82CB94133D93}"/>
              </a:ext>
            </a:extLst>
          </p:cNvPr>
          <p:cNvGraphicFramePr/>
          <p:nvPr>
            <p:extLst>
              <p:ext uri="{D42A27DB-BD31-4B8C-83A1-F6EECF244321}">
                <p14:modId xmlns:p14="http://schemas.microsoft.com/office/powerpoint/2010/main" val="1383049747"/>
              </p:ext>
            </p:extLst>
          </p:nvPr>
        </p:nvGraphicFramePr>
        <p:xfrm>
          <a:off x="1956392" y="498508"/>
          <a:ext cx="6875907" cy="43455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45494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8" name="TextBox 7">
            <a:extLst>
              <a:ext uri="{FF2B5EF4-FFF2-40B4-BE49-F238E27FC236}">
                <a16:creationId xmlns:a16="http://schemas.microsoft.com/office/drawing/2014/main" id="{441F4952-0D6E-844B-9F1D-8241E33E4703}"/>
              </a:ext>
            </a:extLst>
          </p:cNvPr>
          <p:cNvSpPr txBox="1"/>
          <p:nvPr/>
        </p:nvSpPr>
        <p:spPr>
          <a:xfrm>
            <a:off x="478464" y="2009553"/>
            <a:ext cx="1717603" cy="584775"/>
          </a:xfrm>
          <a:prstGeom prst="rect">
            <a:avLst/>
          </a:prstGeom>
          <a:noFill/>
        </p:spPr>
        <p:txBody>
          <a:bodyPr wrap="square" rtlCol="0">
            <a:spAutoFit/>
          </a:bodyPr>
          <a:lstStyle/>
          <a:p>
            <a:r>
              <a:rPr lang="en-PH" sz="1600" b="1" dirty="0"/>
              <a:t>A sample catalog record</a:t>
            </a:r>
            <a:endParaRPr lang="en-US" sz="2400" b="1" dirty="0"/>
          </a:p>
        </p:txBody>
      </p:sp>
      <p:pic>
        <p:nvPicPr>
          <p:cNvPr id="6" name="Picture 5" descr="Graphical user interface, application, Teams&#10;&#10;Description automatically generated">
            <a:extLst>
              <a:ext uri="{FF2B5EF4-FFF2-40B4-BE49-F238E27FC236}">
                <a16:creationId xmlns:a16="http://schemas.microsoft.com/office/drawing/2014/main" id="{55D9804C-3B1E-EA4D-80C7-7DA4CA84B2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830" y="500380"/>
            <a:ext cx="5943600" cy="4142740"/>
          </a:xfrm>
          <a:prstGeom prst="rect">
            <a:avLst/>
          </a:prstGeom>
        </p:spPr>
      </p:pic>
    </p:spTree>
    <p:extLst>
      <p:ext uri="{BB962C8B-B14F-4D97-AF65-F5344CB8AC3E}">
        <p14:creationId xmlns:p14="http://schemas.microsoft.com/office/powerpoint/2010/main" val="2910357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graphicFrame>
        <p:nvGraphicFramePr>
          <p:cNvPr id="11" name="Chart 10">
            <a:extLst>
              <a:ext uri="{FF2B5EF4-FFF2-40B4-BE49-F238E27FC236}">
                <a16:creationId xmlns:a16="http://schemas.microsoft.com/office/drawing/2014/main" id="{83266BF9-D7B4-A04D-B367-663CAA3AA877}"/>
              </a:ext>
            </a:extLst>
          </p:cNvPr>
          <p:cNvGraphicFramePr/>
          <p:nvPr>
            <p:extLst>
              <p:ext uri="{D42A27DB-BD31-4B8C-83A1-F6EECF244321}">
                <p14:modId xmlns:p14="http://schemas.microsoft.com/office/powerpoint/2010/main" val="28871949"/>
              </p:ext>
            </p:extLst>
          </p:nvPr>
        </p:nvGraphicFramePr>
        <p:xfrm>
          <a:off x="1611114" y="864551"/>
          <a:ext cx="6533264" cy="37385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64234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286540"/>
            <a:ext cx="8520600" cy="2765400"/>
          </a:xfrm>
          <a:prstGeom prst="rect">
            <a:avLst/>
          </a:prstGeom>
        </p:spPr>
        <p:txBody>
          <a:bodyPr spcFirstLastPara="1" wrap="square" lIns="91425" tIns="91425" rIns="91425" bIns="91425" anchor="t" anchorCtr="0">
            <a:noAutofit/>
          </a:bodyPr>
          <a:lstStyle/>
          <a:p>
            <a:r>
              <a:rPr lang="en-PH" dirty="0">
                <a:solidFill>
                  <a:schemeClr val="bg1"/>
                </a:solidFill>
              </a:rPr>
              <a:t>Acquiring a new automated library system and creating the online bibliographic records of their library collection to facilitate easy access and retrieval (e.g. consistency of the records; converting their classification scheme from DDC to LC);</a:t>
            </a:r>
          </a:p>
          <a:p>
            <a:r>
              <a:rPr lang="en-PH" dirty="0">
                <a:solidFill>
                  <a:schemeClr val="bg1"/>
                </a:solidFill>
              </a:rPr>
              <a:t>Digitization plans;</a:t>
            </a:r>
          </a:p>
          <a:p>
            <a:r>
              <a:rPr lang="en-PH" dirty="0">
                <a:solidFill>
                  <a:schemeClr val="bg1"/>
                </a:solidFill>
              </a:rPr>
              <a:t>Increasing the volume of their library collection;</a:t>
            </a:r>
          </a:p>
          <a:p>
            <a:r>
              <a:rPr lang="en-PH" dirty="0">
                <a:solidFill>
                  <a:schemeClr val="bg1"/>
                </a:solidFill>
              </a:rPr>
              <a:t>Training their librarian catalogers with new trends;</a:t>
            </a:r>
          </a:p>
          <a:p>
            <a:r>
              <a:rPr lang="en-PH" dirty="0">
                <a:solidFill>
                  <a:schemeClr val="bg1"/>
                </a:solidFill>
              </a:rPr>
              <a:t>Open to the possibility of conducting some cataloging-related trainings and workshops;</a:t>
            </a:r>
          </a:p>
          <a:p>
            <a:r>
              <a:rPr lang="en-PH" dirty="0">
                <a:solidFill>
                  <a:schemeClr val="bg1"/>
                </a:solidFill>
              </a:rPr>
              <a:t>Interest on establishing a union catalog.</a:t>
            </a:r>
          </a:p>
          <a:p>
            <a:pPr marL="285750" indent="-285750">
              <a:spcAft>
                <a:spcPts val="1600"/>
              </a:spcAft>
            </a:pPr>
            <a:endParaRPr lang="en-PH" dirty="0">
              <a:solidFill>
                <a:schemeClr val="bg1"/>
              </a:solidFill>
            </a:endParaRPr>
          </a:p>
          <a:p>
            <a:pPr marL="285750" indent="-285750">
              <a:spcAft>
                <a:spcPts val="1600"/>
              </a:spcAft>
            </a:pPr>
            <a:endParaRPr lang="en-PH" dirty="0">
              <a:solidFill>
                <a:schemeClr val="bg1"/>
              </a:solidFill>
            </a:endParaRPr>
          </a:p>
        </p:txBody>
      </p:sp>
      <p:sp>
        <p:nvSpPr>
          <p:cNvPr id="2" name="TextBox 1">
            <a:extLst>
              <a:ext uri="{FF2B5EF4-FFF2-40B4-BE49-F238E27FC236}">
                <a16:creationId xmlns:a16="http://schemas.microsoft.com/office/drawing/2014/main" id="{37CC2B1B-5622-864F-BC6A-0EE2C759CA01}"/>
              </a:ext>
            </a:extLst>
          </p:cNvPr>
          <p:cNvSpPr txBox="1"/>
          <p:nvPr/>
        </p:nvSpPr>
        <p:spPr>
          <a:xfrm>
            <a:off x="2094614" y="1286540"/>
            <a:ext cx="184731" cy="307777"/>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775FB10A-C4D3-7644-B3B2-3FA827906262}"/>
              </a:ext>
            </a:extLst>
          </p:cNvPr>
          <p:cNvSpPr txBox="1"/>
          <p:nvPr/>
        </p:nvSpPr>
        <p:spPr>
          <a:xfrm>
            <a:off x="717176" y="905435"/>
            <a:ext cx="2590800" cy="400110"/>
          </a:xfrm>
          <a:prstGeom prst="rect">
            <a:avLst/>
          </a:prstGeom>
          <a:noFill/>
        </p:spPr>
        <p:txBody>
          <a:bodyPr wrap="square" rtlCol="0">
            <a:spAutoFit/>
          </a:bodyPr>
          <a:lstStyle/>
          <a:p>
            <a:r>
              <a:rPr lang="en-US" sz="2000" dirty="0">
                <a:solidFill>
                  <a:schemeClr val="bg1"/>
                </a:solidFill>
              </a:rPr>
              <a:t>Future Plans</a:t>
            </a:r>
          </a:p>
        </p:txBody>
      </p:sp>
    </p:spTree>
    <p:extLst>
      <p:ext uri="{BB962C8B-B14F-4D97-AF65-F5344CB8AC3E}">
        <p14:creationId xmlns:p14="http://schemas.microsoft.com/office/powerpoint/2010/main" val="788325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316701"/>
            <a:ext cx="8520600" cy="2765400"/>
          </a:xfrm>
          <a:prstGeom prst="rect">
            <a:avLst/>
          </a:prstGeom>
        </p:spPr>
        <p:txBody>
          <a:bodyPr spcFirstLastPara="1" wrap="square" lIns="91425" tIns="91425" rIns="91425" bIns="91425" anchor="t" anchorCtr="0">
            <a:noAutofit/>
          </a:bodyPr>
          <a:lstStyle/>
          <a:p>
            <a:pPr marL="285750" indent="-285750">
              <a:spcAft>
                <a:spcPts val="1600"/>
              </a:spcAft>
            </a:pPr>
            <a:r>
              <a:rPr lang="en-PH" dirty="0">
                <a:solidFill>
                  <a:schemeClr val="bg1"/>
                </a:solidFill>
              </a:rPr>
              <a:t>With the advent of technology as well as the introduction of various cataloging standards and other guidelines to ensure consistency of the bibliographic records and the cataloging work in general, librarian catalogers find themselves struggling and challenged on how to adopt these kind of standards and make them work from their respective ends. </a:t>
            </a:r>
          </a:p>
          <a:p>
            <a:pPr marL="285750" indent="-285750">
              <a:spcAft>
                <a:spcPts val="1600"/>
              </a:spcAft>
            </a:pPr>
            <a:r>
              <a:rPr lang="en-PH" dirty="0">
                <a:solidFill>
                  <a:schemeClr val="bg1"/>
                </a:solidFill>
              </a:rPr>
              <a:t>Kazakhstani librarians were also faced by the same challenges not only on adopting a more Western approach to this work but also the use of native language. </a:t>
            </a:r>
          </a:p>
          <a:p>
            <a:pPr marL="285750" indent="-285750">
              <a:spcAft>
                <a:spcPts val="1600"/>
              </a:spcAft>
            </a:pPr>
            <a:r>
              <a:rPr lang="en-PH" dirty="0">
                <a:solidFill>
                  <a:schemeClr val="bg1"/>
                </a:solidFill>
              </a:rPr>
              <a:t>Kazakhstani librarians remains open to various possibilities and opportunities to learn and improve their cataloging work. </a:t>
            </a:r>
          </a:p>
          <a:p>
            <a:pPr marL="285750" indent="-285750">
              <a:spcAft>
                <a:spcPts val="1600"/>
              </a:spcAft>
            </a:pPr>
            <a:endParaRPr lang="en-PH" dirty="0">
              <a:solidFill>
                <a:schemeClr val="bg1"/>
              </a:solidFill>
            </a:endParaRPr>
          </a:p>
        </p:txBody>
      </p:sp>
      <p:sp>
        <p:nvSpPr>
          <p:cNvPr id="2" name="TextBox 1">
            <a:extLst>
              <a:ext uri="{FF2B5EF4-FFF2-40B4-BE49-F238E27FC236}">
                <a16:creationId xmlns:a16="http://schemas.microsoft.com/office/drawing/2014/main" id="{37CC2B1B-5622-864F-BC6A-0EE2C759CA01}"/>
              </a:ext>
            </a:extLst>
          </p:cNvPr>
          <p:cNvSpPr txBox="1"/>
          <p:nvPr/>
        </p:nvSpPr>
        <p:spPr>
          <a:xfrm>
            <a:off x="2094614" y="1286540"/>
            <a:ext cx="184731" cy="307777"/>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775FB10A-C4D3-7644-B3B2-3FA827906262}"/>
              </a:ext>
            </a:extLst>
          </p:cNvPr>
          <p:cNvSpPr txBox="1"/>
          <p:nvPr/>
        </p:nvSpPr>
        <p:spPr>
          <a:xfrm>
            <a:off x="717176" y="905435"/>
            <a:ext cx="2590800" cy="523220"/>
          </a:xfrm>
          <a:prstGeom prst="rect">
            <a:avLst/>
          </a:prstGeom>
          <a:noFill/>
        </p:spPr>
        <p:txBody>
          <a:bodyPr wrap="square" rtlCol="0">
            <a:spAutoFit/>
          </a:bodyPr>
          <a:lstStyle/>
          <a:p>
            <a:r>
              <a:rPr lang="en-US" sz="2800" dirty="0">
                <a:solidFill>
                  <a:schemeClr val="bg1"/>
                </a:solidFill>
              </a:rPr>
              <a:t>Conclusions</a:t>
            </a:r>
          </a:p>
        </p:txBody>
      </p:sp>
    </p:spTree>
    <p:extLst>
      <p:ext uri="{BB962C8B-B14F-4D97-AF65-F5344CB8AC3E}">
        <p14:creationId xmlns:p14="http://schemas.microsoft.com/office/powerpoint/2010/main" val="342850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F35A5-DD7D-194D-B9E1-71A48FC8FDAF}"/>
              </a:ext>
            </a:extLst>
          </p:cNvPr>
          <p:cNvSpPr>
            <a:spLocks noGrp="1"/>
          </p:cNvSpPr>
          <p:nvPr>
            <p:ph type="title"/>
          </p:nvPr>
        </p:nvSpPr>
        <p:spPr/>
        <p:txBody>
          <a:bodyPr/>
          <a:lstStyle/>
          <a:p>
            <a:r>
              <a:rPr lang="en-US" dirty="0">
                <a:solidFill>
                  <a:schemeClr val="bg1"/>
                </a:solidFill>
              </a:rPr>
              <a:t>Outline</a:t>
            </a:r>
          </a:p>
        </p:txBody>
      </p:sp>
      <p:sp>
        <p:nvSpPr>
          <p:cNvPr id="3" name="Text Placeholder 2">
            <a:extLst>
              <a:ext uri="{FF2B5EF4-FFF2-40B4-BE49-F238E27FC236}">
                <a16:creationId xmlns:a16="http://schemas.microsoft.com/office/drawing/2014/main" id="{0F0A2449-F802-C441-9459-AEEB499D4F68}"/>
              </a:ext>
            </a:extLst>
          </p:cNvPr>
          <p:cNvSpPr>
            <a:spLocks noGrp="1"/>
          </p:cNvSpPr>
          <p:nvPr>
            <p:ph type="body" idx="13"/>
          </p:nvPr>
        </p:nvSpPr>
        <p:spPr/>
        <p:txBody>
          <a:bodyPr/>
          <a:lstStyle/>
          <a:p>
            <a:r>
              <a:rPr lang="en-US" dirty="0">
                <a:solidFill>
                  <a:schemeClr val="bg1"/>
                </a:solidFill>
              </a:rPr>
              <a:t>Introduction</a:t>
            </a:r>
          </a:p>
          <a:p>
            <a:r>
              <a:rPr lang="en-US" dirty="0">
                <a:solidFill>
                  <a:schemeClr val="bg1"/>
                </a:solidFill>
              </a:rPr>
              <a:t>Objectives</a:t>
            </a:r>
          </a:p>
          <a:p>
            <a:r>
              <a:rPr lang="en-US" dirty="0">
                <a:solidFill>
                  <a:schemeClr val="bg1"/>
                </a:solidFill>
              </a:rPr>
              <a:t>Some related cataloging practices studies</a:t>
            </a:r>
          </a:p>
          <a:p>
            <a:r>
              <a:rPr lang="en-US" dirty="0">
                <a:solidFill>
                  <a:schemeClr val="bg1"/>
                </a:solidFill>
              </a:rPr>
              <a:t>Cataloging Practices in the CIS countries</a:t>
            </a:r>
          </a:p>
          <a:p>
            <a:r>
              <a:rPr lang="en-US" dirty="0">
                <a:solidFill>
                  <a:schemeClr val="bg1"/>
                </a:solidFill>
              </a:rPr>
              <a:t>Methodology</a:t>
            </a:r>
          </a:p>
          <a:p>
            <a:endParaRPr lang="en-US" dirty="0">
              <a:solidFill>
                <a:schemeClr val="bg1"/>
              </a:solidFill>
            </a:endParaRPr>
          </a:p>
        </p:txBody>
      </p:sp>
      <p:sp>
        <p:nvSpPr>
          <p:cNvPr id="4" name="Text Placeholder 3">
            <a:extLst>
              <a:ext uri="{FF2B5EF4-FFF2-40B4-BE49-F238E27FC236}">
                <a16:creationId xmlns:a16="http://schemas.microsoft.com/office/drawing/2014/main" id="{CCEAFE24-F50B-B947-A605-64C2709CB1E9}"/>
              </a:ext>
            </a:extLst>
          </p:cNvPr>
          <p:cNvSpPr>
            <a:spLocks noGrp="1"/>
          </p:cNvSpPr>
          <p:nvPr>
            <p:ph type="body" idx="14"/>
          </p:nvPr>
        </p:nvSpPr>
        <p:spPr>
          <a:xfrm>
            <a:off x="4311600" y="1516605"/>
            <a:ext cx="4448982" cy="2765400"/>
          </a:xfrm>
        </p:spPr>
        <p:txBody>
          <a:bodyPr/>
          <a:lstStyle/>
          <a:p>
            <a:r>
              <a:rPr lang="en-US" dirty="0">
                <a:solidFill>
                  <a:schemeClr val="bg1"/>
                </a:solidFill>
              </a:rPr>
              <a:t>Results and Discussions</a:t>
            </a:r>
          </a:p>
          <a:p>
            <a:pPr lvl="1"/>
            <a:r>
              <a:rPr lang="en-US" dirty="0">
                <a:solidFill>
                  <a:schemeClr val="bg1"/>
                </a:solidFill>
              </a:rPr>
              <a:t>Profile of Selected KZ Libraries</a:t>
            </a:r>
          </a:p>
          <a:p>
            <a:pPr lvl="1"/>
            <a:r>
              <a:rPr lang="en-PH" i="1" dirty="0">
                <a:solidFill>
                  <a:schemeClr val="bg1"/>
                </a:solidFill>
              </a:rPr>
              <a:t>The ILS and the Library Catalog</a:t>
            </a:r>
            <a:endParaRPr lang="en-PH" dirty="0">
              <a:solidFill>
                <a:schemeClr val="bg1"/>
              </a:solidFill>
            </a:endParaRPr>
          </a:p>
          <a:p>
            <a:pPr lvl="1"/>
            <a:r>
              <a:rPr lang="en-PH" i="1" dirty="0">
                <a:solidFill>
                  <a:schemeClr val="bg1"/>
                </a:solidFill>
              </a:rPr>
              <a:t>Cataloging Standards</a:t>
            </a:r>
            <a:endParaRPr lang="en-PH" dirty="0">
              <a:solidFill>
                <a:schemeClr val="bg1"/>
              </a:solidFill>
            </a:endParaRPr>
          </a:p>
          <a:p>
            <a:pPr lvl="1"/>
            <a:r>
              <a:rPr lang="en-PH" i="1" dirty="0">
                <a:solidFill>
                  <a:schemeClr val="bg1"/>
                </a:solidFill>
              </a:rPr>
              <a:t>Cataloging Practices and Future Plans</a:t>
            </a:r>
          </a:p>
          <a:p>
            <a:pPr lvl="1"/>
            <a:endParaRPr lang="en-US" dirty="0">
              <a:solidFill>
                <a:schemeClr val="bg1"/>
              </a:solidFill>
            </a:endParaRPr>
          </a:p>
          <a:p>
            <a:r>
              <a:rPr lang="en-PH" dirty="0">
                <a:solidFill>
                  <a:schemeClr val="bg1"/>
                </a:solidFill>
              </a:rPr>
              <a:t>Conclusion and Recommendations</a:t>
            </a:r>
            <a:endParaRPr lang="en-US" dirty="0">
              <a:solidFill>
                <a:schemeClr val="bg1"/>
              </a:solidFill>
            </a:endParaRPr>
          </a:p>
        </p:txBody>
      </p:sp>
    </p:spTree>
    <p:extLst>
      <p:ext uri="{BB962C8B-B14F-4D97-AF65-F5344CB8AC3E}">
        <p14:creationId xmlns:p14="http://schemas.microsoft.com/office/powerpoint/2010/main" val="33608720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16737"/>
            <a:ext cx="8520600" cy="2765400"/>
          </a:xfrm>
          <a:prstGeom prst="rect">
            <a:avLst/>
          </a:prstGeom>
        </p:spPr>
        <p:txBody>
          <a:bodyPr spcFirstLastPara="1" wrap="square" lIns="91425" tIns="91425" rIns="91425" bIns="91425" anchor="t" anchorCtr="0">
            <a:noAutofit/>
          </a:bodyPr>
          <a:lstStyle/>
          <a:p>
            <a:pPr marL="285750" indent="-285750">
              <a:spcAft>
                <a:spcPts val="1600"/>
              </a:spcAft>
            </a:pPr>
            <a:r>
              <a:rPr lang="en-PH" dirty="0">
                <a:solidFill>
                  <a:schemeClr val="bg1"/>
                </a:solidFill>
              </a:rPr>
              <a:t>A follow-up study be conducted covering a bigger number of Kazakhstani libraries and changes and trends that have been done;</a:t>
            </a:r>
          </a:p>
          <a:p>
            <a:pPr marL="285750" indent="-285750">
              <a:spcAft>
                <a:spcPts val="1600"/>
              </a:spcAft>
            </a:pPr>
            <a:r>
              <a:rPr lang="en-PH" dirty="0">
                <a:solidFill>
                  <a:schemeClr val="bg1"/>
                </a:solidFill>
              </a:rPr>
              <a:t>A similar or related study on the metadata librarianship</a:t>
            </a:r>
          </a:p>
          <a:p>
            <a:pPr marL="285750" indent="-285750">
              <a:spcAft>
                <a:spcPts val="1600"/>
              </a:spcAft>
            </a:pPr>
            <a:r>
              <a:rPr lang="en-PH" dirty="0">
                <a:solidFill>
                  <a:schemeClr val="bg1"/>
                </a:solidFill>
              </a:rPr>
              <a:t>A collaborative project/program for training of libraries in cataloging trends in Kazakhstan</a:t>
            </a:r>
          </a:p>
          <a:p>
            <a:pPr marL="285750" indent="-285750">
              <a:spcAft>
                <a:spcPts val="1600"/>
              </a:spcAft>
            </a:pPr>
            <a:r>
              <a:rPr lang="en-PH" dirty="0">
                <a:solidFill>
                  <a:schemeClr val="bg1"/>
                </a:solidFill>
              </a:rPr>
              <a:t>Creation of a union catalog </a:t>
            </a:r>
          </a:p>
          <a:p>
            <a:pPr marL="285750" indent="-285750">
              <a:spcAft>
                <a:spcPts val="1600"/>
              </a:spcAft>
            </a:pPr>
            <a:r>
              <a:rPr lang="en-PH" dirty="0">
                <a:solidFill>
                  <a:schemeClr val="bg1"/>
                </a:solidFill>
              </a:rPr>
              <a:t>Creation of a unified cataloging standard / guidelines for CIS countries</a:t>
            </a:r>
          </a:p>
          <a:p>
            <a:pPr marL="285750" indent="-285750">
              <a:spcAft>
                <a:spcPts val="1600"/>
              </a:spcAft>
            </a:pPr>
            <a:endParaRPr lang="en-PH" dirty="0">
              <a:solidFill>
                <a:schemeClr val="bg1"/>
              </a:solidFill>
            </a:endParaRPr>
          </a:p>
          <a:p>
            <a:pPr marL="285750" indent="-285750">
              <a:spcAft>
                <a:spcPts val="1600"/>
              </a:spcAft>
            </a:pPr>
            <a:endParaRPr lang="en-PH" dirty="0">
              <a:solidFill>
                <a:schemeClr val="bg1"/>
              </a:solidFill>
            </a:endParaRPr>
          </a:p>
        </p:txBody>
      </p:sp>
      <p:sp>
        <p:nvSpPr>
          <p:cNvPr id="2" name="TextBox 1">
            <a:extLst>
              <a:ext uri="{FF2B5EF4-FFF2-40B4-BE49-F238E27FC236}">
                <a16:creationId xmlns:a16="http://schemas.microsoft.com/office/drawing/2014/main" id="{37CC2B1B-5622-864F-BC6A-0EE2C759CA01}"/>
              </a:ext>
            </a:extLst>
          </p:cNvPr>
          <p:cNvSpPr txBox="1"/>
          <p:nvPr/>
        </p:nvSpPr>
        <p:spPr>
          <a:xfrm>
            <a:off x="2094614" y="1286540"/>
            <a:ext cx="184731" cy="307777"/>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775FB10A-C4D3-7644-B3B2-3FA827906262}"/>
              </a:ext>
            </a:extLst>
          </p:cNvPr>
          <p:cNvSpPr txBox="1"/>
          <p:nvPr/>
        </p:nvSpPr>
        <p:spPr>
          <a:xfrm>
            <a:off x="717175" y="905435"/>
            <a:ext cx="3236259" cy="523220"/>
          </a:xfrm>
          <a:prstGeom prst="rect">
            <a:avLst/>
          </a:prstGeom>
          <a:noFill/>
        </p:spPr>
        <p:txBody>
          <a:bodyPr wrap="square" rtlCol="0">
            <a:spAutoFit/>
          </a:bodyPr>
          <a:lstStyle/>
          <a:p>
            <a:r>
              <a:rPr lang="en-US" sz="2800" dirty="0">
                <a:solidFill>
                  <a:schemeClr val="bg1"/>
                </a:solidFill>
              </a:rPr>
              <a:t>Recommendations</a:t>
            </a:r>
          </a:p>
        </p:txBody>
      </p:sp>
    </p:spTree>
    <p:extLst>
      <p:ext uri="{BB962C8B-B14F-4D97-AF65-F5344CB8AC3E}">
        <p14:creationId xmlns:p14="http://schemas.microsoft.com/office/powerpoint/2010/main" val="2438164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16737"/>
            <a:ext cx="8520600" cy="2765400"/>
          </a:xfrm>
          <a:prstGeom prst="rect">
            <a:avLst/>
          </a:prstGeom>
        </p:spPr>
        <p:txBody>
          <a:bodyPr spcFirstLastPara="1" wrap="square" lIns="91425" tIns="91425" rIns="91425" bIns="91425" anchor="t" anchorCtr="0">
            <a:noAutofit/>
          </a:bodyPr>
          <a:lstStyle/>
          <a:p>
            <a:pPr marL="114300" indent="0">
              <a:buNone/>
            </a:pPr>
            <a:r>
              <a:rPr lang="en-US" sz="1000" dirty="0" err="1">
                <a:solidFill>
                  <a:schemeClr val="bg1"/>
                </a:solidFill>
              </a:rPr>
              <a:t>Bakhturina</a:t>
            </a:r>
            <a:r>
              <a:rPr lang="en-US" sz="1000" dirty="0">
                <a:solidFill>
                  <a:schemeClr val="bg1"/>
                </a:solidFill>
              </a:rPr>
              <a:t>, T. (2016). SIBID standards at the beginning of the XXI century: updating and expanding information. </a:t>
            </a:r>
            <a:r>
              <a:rPr lang="en-US" sz="1000" i="1" dirty="0">
                <a:solidFill>
                  <a:schemeClr val="bg1"/>
                </a:solidFill>
              </a:rPr>
              <a:t>Scientific and Technical Libraries.</a:t>
            </a:r>
            <a:r>
              <a:rPr lang="en-US" sz="1000" dirty="0">
                <a:solidFill>
                  <a:schemeClr val="bg1"/>
                </a:solidFill>
              </a:rPr>
              <a:t>, </a:t>
            </a:r>
          </a:p>
          <a:p>
            <a:pPr marL="114300" indent="0">
              <a:buNone/>
            </a:pPr>
            <a:r>
              <a:rPr lang="en-US" sz="1000" dirty="0">
                <a:solidFill>
                  <a:schemeClr val="bg1"/>
                </a:solidFill>
              </a:rPr>
              <a:t>	(5), 59–76. Retrieved from https://</a:t>
            </a:r>
            <a:r>
              <a:rPr lang="en-US" sz="1000" dirty="0" err="1">
                <a:solidFill>
                  <a:schemeClr val="bg1"/>
                </a:solidFill>
              </a:rPr>
              <a:t>doi.org</a:t>
            </a:r>
            <a:r>
              <a:rPr lang="en-US" sz="1000" dirty="0">
                <a:solidFill>
                  <a:schemeClr val="bg1"/>
                </a:solidFill>
              </a:rPr>
              <a:t>/10.33186/1027-3689-2016-5-59-76</a:t>
            </a:r>
            <a:endParaRPr lang="en-PH" sz="1000" dirty="0">
              <a:solidFill>
                <a:schemeClr val="bg1"/>
              </a:solidFill>
            </a:endParaRPr>
          </a:p>
          <a:p>
            <a:pPr marL="114300" indent="0">
              <a:buNone/>
            </a:pPr>
            <a:r>
              <a:rPr lang="en-US" sz="1000" dirty="0">
                <a:solidFill>
                  <a:schemeClr val="bg1"/>
                </a:solidFill>
              </a:rPr>
              <a:t>Hider, P. (2014). Contemporary Cataloging Policy and Practice in Australian Libraries. </a:t>
            </a:r>
            <a:r>
              <a:rPr lang="en-US" sz="1000" i="1" dirty="0">
                <a:solidFill>
                  <a:schemeClr val="bg1"/>
                </a:solidFill>
              </a:rPr>
              <a:t>Australian Academic &amp; Research Libraries</a:t>
            </a:r>
            <a:r>
              <a:rPr lang="en-US" sz="1000" dirty="0">
                <a:solidFill>
                  <a:schemeClr val="bg1"/>
                </a:solidFill>
              </a:rPr>
              <a:t>, </a:t>
            </a:r>
            <a:r>
              <a:rPr lang="en-US" sz="1000" i="1" dirty="0">
                <a:solidFill>
                  <a:schemeClr val="bg1"/>
                </a:solidFill>
              </a:rPr>
              <a:t>45</a:t>
            </a:r>
            <a:r>
              <a:rPr lang="en-US" sz="1000" dirty="0">
                <a:solidFill>
                  <a:schemeClr val="bg1"/>
                </a:solidFill>
              </a:rPr>
              <a:t>(3), 193–204. </a:t>
            </a:r>
          </a:p>
          <a:p>
            <a:pPr marL="114300" indent="0">
              <a:buNone/>
            </a:pPr>
            <a:r>
              <a:rPr lang="en-US" sz="1000" dirty="0">
                <a:solidFill>
                  <a:schemeClr val="bg1"/>
                </a:solidFill>
              </a:rPr>
              <a:t>	https://</a:t>
            </a:r>
            <a:r>
              <a:rPr lang="en-US" sz="1000" dirty="0" err="1">
                <a:solidFill>
                  <a:schemeClr val="bg1"/>
                </a:solidFill>
              </a:rPr>
              <a:t>doi.org</a:t>
            </a:r>
            <a:r>
              <a:rPr lang="en-US" sz="1000" dirty="0">
                <a:solidFill>
                  <a:schemeClr val="bg1"/>
                </a:solidFill>
              </a:rPr>
              <a:t>/10.1080/00048623.2014.920568</a:t>
            </a:r>
            <a:endParaRPr lang="en-PH" sz="1000" dirty="0">
              <a:solidFill>
                <a:schemeClr val="bg1"/>
              </a:solidFill>
            </a:endParaRPr>
          </a:p>
          <a:p>
            <a:pPr marL="114300" indent="0">
              <a:buNone/>
            </a:pPr>
            <a:r>
              <a:rPr lang="en-US" sz="1000" dirty="0" err="1">
                <a:solidFill>
                  <a:schemeClr val="bg1"/>
                </a:solidFill>
              </a:rPr>
              <a:t>Husic</a:t>
            </a:r>
            <a:r>
              <a:rPr lang="en-US" sz="1000" dirty="0">
                <a:solidFill>
                  <a:schemeClr val="bg1"/>
                </a:solidFill>
              </a:rPr>
              <a:t>, G. (2008). Orthographic reforms in the former Soviet Union: some implications for serials and internet resource catalogers. </a:t>
            </a:r>
            <a:r>
              <a:rPr lang="en-US" sz="1000" i="1" dirty="0">
                <a:solidFill>
                  <a:schemeClr val="bg1"/>
                </a:solidFill>
              </a:rPr>
              <a:t>Slavic East </a:t>
            </a:r>
          </a:p>
          <a:p>
            <a:pPr marL="114300" indent="0">
              <a:buNone/>
            </a:pPr>
            <a:r>
              <a:rPr lang="en-US" sz="1000" i="1" dirty="0">
                <a:solidFill>
                  <a:schemeClr val="bg1"/>
                </a:solidFill>
              </a:rPr>
              <a:t>	European Information Resources ISSN: 1522-8886</a:t>
            </a:r>
            <a:r>
              <a:rPr lang="en-US" sz="1000" dirty="0">
                <a:solidFill>
                  <a:schemeClr val="bg1"/>
                </a:solidFill>
              </a:rPr>
              <a:t>, </a:t>
            </a:r>
            <a:r>
              <a:rPr lang="en-US" sz="1000" i="1" dirty="0">
                <a:solidFill>
                  <a:schemeClr val="bg1"/>
                </a:solidFill>
              </a:rPr>
              <a:t>2</a:t>
            </a:r>
            <a:r>
              <a:rPr lang="en-US" sz="1000" dirty="0">
                <a:solidFill>
                  <a:schemeClr val="bg1"/>
                </a:solidFill>
              </a:rPr>
              <a:t>(2), 35–46. https://</a:t>
            </a:r>
            <a:r>
              <a:rPr lang="en-US" sz="1000" dirty="0" err="1">
                <a:solidFill>
                  <a:schemeClr val="bg1"/>
                </a:solidFill>
              </a:rPr>
              <a:t>doi.org</a:t>
            </a:r>
            <a:r>
              <a:rPr lang="en-US" sz="1000" dirty="0">
                <a:solidFill>
                  <a:schemeClr val="bg1"/>
                </a:solidFill>
              </a:rPr>
              <a:t>/10.1300/J167v02n02</a:t>
            </a:r>
            <a:endParaRPr lang="en-PH" sz="1000" dirty="0">
              <a:solidFill>
                <a:schemeClr val="bg1"/>
              </a:solidFill>
            </a:endParaRPr>
          </a:p>
          <a:p>
            <a:pPr marL="114300" indent="0">
              <a:buNone/>
            </a:pPr>
            <a:r>
              <a:rPr lang="en-US" sz="1000" dirty="0" err="1">
                <a:solidFill>
                  <a:schemeClr val="bg1"/>
                </a:solidFill>
              </a:rPr>
              <a:t>Jajko</a:t>
            </a:r>
            <a:r>
              <a:rPr lang="en-US" sz="1000" dirty="0">
                <a:solidFill>
                  <a:schemeClr val="bg1"/>
                </a:solidFill>
              </a:rPr>
              <a:t>, E. A. (1993). Cataloging of Middle Eastern materials (Arabic, Persian, and Turkish). </a:t>
            </a:r>
            <a:r>
              <a:rPr lang="en-US" sz="1000" i="1" dirty="0">
                <a:solidFill>
                  <a:schemeClr val="bg1"/>
                </a:solidFill>
              </a:rPr>
              <a:t>Cataloging &amp; Classification Quarterly</a:t>
            </a:r>
            <a:r>
              <a:rPr lang="en-US" sz="1000" dirty="0">
                <a:solidFill>
                  <a:schemeClr val="bg1"/>
                </a:solidFill>
              </a:rPr>
              <a:t>, </a:t>
            </a:r>
            <a:r>
              <a:rPr lang="en-US" sz="1000" i="1" dirty="0">
                <a:solidFill>
                  <a:schemeClr val="bg1"/>
                </a:solidFill>
              </a:rPr>
              <a:t>17</a:t>
            </a:r>
            <a:r>
              <a:rPr lang="en-US" sz="1000" dirty="0">
                <a:solidFill>
                  <a:schemeClr val="bg1"/>
                </a:solidFill>
              </a:rPr>
              <a:t>(1–2), 133–148.</a:t>
            </a:r>
            <a:endParaRPr lang="en-PH" sz="1000" dirty="0">
              <a:solidFill>
                <a:schemeClr val="bg1"/>
              </a:solidFill>
            </a:endParaRPr>
          </a:p>
          <a:p>
            <a:pPr marL="114300" indent="0">
              <a:buNone/>
            </a:pPr>
            <a:r>
              <a:rPr lang="en-US" sz="1000" dirty="0">
                <a:solidFill>
                  <a:schemeClr val="bg1"/>
                </a:solidFill>
              </a:rPr>
              <a:t>Joachim, M. (2010). Issues and problems in cataloging the languages of the world. </a:t>
            </a:r>
            <a:r>
              <a:rPr lang="en-US" sz="1000" i="1" dirty="0">
                <a:solidFill>
                  <a:schemeClr val="bg1"/>
                </a:solidFill>
              </a:rPr>
              <a:t>Cataloging &amp; Classification Quarterly</a:t>
            </a:r>
            <a:r>
              <a:rPr lang="en-US" sz="1000" dirty="0">
                <a:solidFill>
                  <a:schemeClr val="bg1"/>
                </a:solidFill>
              </a:rPr>
              <a:t>, </a:t>
            </a:r>
            <a:r>
              <a:rPr lang="en-US" sz="1000" i="1" dirty="0">
                <a:solidFill>
                  <a:schemeClr val="bg1"/>
                </a:solidFill>
              </a:rPr>
              <a:t>17</a:t>
            </a:r>
            <a:r>
              <a:rPr lang="en-US" sz="1000" dirty="0">
                <a:solidFill>
                  <a:schemeClr val="bg1"/>
                </a:solidFill>
              </a:rPr>
              <a:t>(1–2), 1–14.</a:t>
            </a:r>
            <a:endParaRPr lang="en-PH" sz="1000" dirty="0">
              <a:solidFill>
                <a:schemeClr val="bg1"/>
              </a:solidFill>
            </a:endParaRPr>
          </a:p>
          <a:p>
            <a:pPr marL="114300" indent="0">
              <a:buNone/>
            </a:pPr>
            <a:r>
              <a:rPr lang="en-US" sz="1000" dirty="0">
                <a:solidFill>
                  <a:schemeClr val="bg1"/>
                </a:solidFill>
              </a:rPr>
              <a:t>Ma, J. (2009). Metadata in ARL libraries: A survey of metadata practices. </a:t>
            </a:r>
            <a:r>
              <a:rPr lang="en-US" sz="1000" i="1" dirty="0">
                <a:solidFill>
                  <a:schemeClr val="bg1"/>
                </a:solidFill>
              </a:rPr>
              <a:t>Journal of Library Metadata</a:t>
            </a:r>
            <a:r>
              <a:rPr lang="en-US" sz="1000" dirty="0">
                <a:solidFill>
                  <a:schemeClr val="bg1"/>
                </a:solidFill>
              </a:rPr>
              <a:t>, </a:t>
            </a:r>
            <a:r>
              <a:rPr lang="en-US" sz="1000" i="1" dirty="0">
                <a:solidFill>
                  <a:schemeClr val="bg1"/>
                </a:solidFill>
              </a:rPr>
              <a:t>9</a:t>
            </a:r>
            <a:r>
              <a:rPr lang="en-US" sz="1000" dirty="0">
                <a:solidFill>
                  <a:schemeClr val="bg1"/>
                </a:solidFill>
              </a:rPr>
              <a:t>(1–2), 1–14. </a:t>
            </a:r>
          </a:p>
          <a:p>
            <a:pPr marL="114300" indent="0">
              <a:buNone/>
            </a:pPr>
            <a:r>
              <a:rPr lang="en-US" sz="1000" dirty="0">
                <a:solidFill>
                  <a:schemeClr val="bg1"/>
                </a:solidFill>
              </a:rPr>
              <a:t>	https://</a:t>
            </a:r>
            <a:r>
              <a:rPr lang="en-US" sz="1000" dirty="0" err="1">
                <a:solidFill>
                  <a:schemeClr val="bg1"/>
                </a:solidFill>
              </a:rPr>
              <a:t>doi.org</a:t>
            </a:r>
            <a:r>
              <a:rPr lang="en-US" sz="1000" dirty="0">
                <a:solidFill>
                  <a:schemeClr val="bg1"/>
                </a:solidFill>
              </a:rPr>
              <a:t>/10.1080/19386380903094977</a:t>
            </a:r>
            <a:endParaRPr lang="en-PH" sz="1000" dirty="0">
              <a:solidFill>
                <a:schemeClr val="bg1"/>
              </a:solidFill>
            </a:endParaRPr>
          </a:p>
          <a:p>
            <a:pPr marL="114300" indent="0">
              <a:buNone/>
            </a:pPr>
            <a:r>
              <a:rPr lang="en-US" sz="1000" dirty="0">
                <a:solidFill>
                  <a:schemeClr val="bg1"/>
                </a:solidFill>
              </a:rPr>
              <a:t>Muhammad Khalid, H., Mahmood, K., &amp; </a:t>
            </a:r>
            <a:r>
              <a:rPr lang="en-US" sz="1000" dirty="0" err="1">
                <a:solidFill>
                  <a:schemeClr val="bg1"/>
                </a:solidFill>
              </a:rPr>
              <a:t>Willson</a:t>
            </a:r>
            <a:r>
              <a:rPr lang="en-US" sz="1000" dirty="0">
                <a:solidFill>
                  <a:schemeClr val="bg1"/>
                </a:solidFill>
              </a:rPr>
              <a:t>, J. (1997). Cataloging practice in university </a:t>
            </a:r>
            <a:r>
              <a:rPr lang="en-US" sz="1000" dirty="0" err="1">
                <a:solidFill>
                  <a:schemeClr val="bg1"/>
                </a:solidFill>
              </a:rPr>
              <a:t>libraries:A</a:t>
            </a:r>
            <a:r>
              <a:rPr lang="en-US" sz="1000" dirty="0">
                <a:solidFill>
                  <a:schemeClr val="bg1"/>
                </a:solidFill>
              </a:rPr>
              <a:t> comparison of three developing countries </a:t>
            </a:r>
          </a:p>
          <a:p>
            <a:pPr marL="114300" indent="0">
              <a:buNone/>
            </a:pPr>
            <a:r>
              <a:rPr lang="en-US" sz="1000" dirty="0">
                <a:solidFill>
                  <a:schemeClr val="bg1"/>
                </a:solidFill>
              </a:rPr>
              <a:t>	(Pakistan, Malaysia, Saudi Arabia). </a:t>
            </a:r>
            <a:r>
              <a:rPr lang="en-US" sz="1000" i="1" dirty="0">
                <a:solidFill>
                  <a:schemeClr val="bg1"/>
                </a:solidFill>
              </a:rPr>
              <a:t>Library Review</a:t>
            </a:r>
            <a:r>
              <a:rPr lang="en-US" sz="1000" dirty="0">
                <a:solidFill>
                  <a:schemeClr val="bg1"/>
                </a:solidFill>
              </a:rPr>
              <a:t>, </a:t>
            </a:r>
            <a:r>
              <a:rPr lang="en-US" sz="1000" i="1" dirty="0">
                <a:solidFill>
                  <a:schemeClr val="bg1"/>
                </a:solidFill>
              </a:rPr>
              <a:t>46</a:t>
            </a:r>
            <a:r>
              <a:rPr lang="en-US" sz="1000" dirty="0">
                <a:solidFill>
                  <a:schemeClr val="bg1"/>
                </a:solidFill>
              </a:rPr>
              <a:t>(5), 328–338. https://</a:t>
            </a:r>
            <a:r>
              <a:rPr lang="en-US" sz="1000" dirty="0" err="1">
                <a:solidFill>
                  <a:schemeClr val="bg1"/>
                </a:solidFill>
              </a:rPr>
              <a:t>doi.org</a:t>
            </a:r>
            <a:r>
              <a:rPr lang="en-US" sz="1000" dirty="0">
                <a:solidFill>
                  <a:schemeClr val="bg1"/>
                </a:solidFill>
              </a:rPr>
              <a:t>/10.1108/00242539710178461</a:t>
            </a:r>
            <a:endParaRPr lang="en-PH" sz="1000" dirty="0">
              <a:solidFill>
                <a:schemeClr val="bg1"/>
              </a:solidFill>
            </a:endParaRPr>
          </a:p>
          <a:p>
            <a:pPr marL="114300" indent="0">
              <a:buNone/>
            </a:pPr>
            <a:r>
              <a:rPr lang="en-US" sz="1000" dirty="0" err="1">
                <a:solidFill>
                  <a:schemeClr val="bg1"/>
                </a:solidFill>
              </a:rPr>
              <a:t>Tukubayeva</a:t>
            </a:r>
            <a:r>
              <a:rPr lang="en-US" sz="1000" dirty="0">
                <a:solidFill>
                  <a:schemeClr val="bg1"/>
                </a:solidFill>
              </a:rPr>
              <a:t>, K. (2018). Bibliographic description of documents in the historical context. </a:t>
            </a:r>
            <a:r>
              <a:rPr lang="en-US" sz="1000" i="1" dirty="0">
                <a:solidFill>
                  <a:schemeClr val="bg1"/>
                </a:solidFill>
              </a:rPr>
              <a:t>Proceedings of the 7th International Conference on </a:t>
            </a:r>
          </a:p>
          <a:p>
            <a:pPr marL="114300" indent="0">
              <a:buNone/>
            </a:pPr>
            <a:r>
              <a:rPr lang="en-US" sz="1000" i="1" dirty="0">
                <a:solidFill>
                  <a:schemeClr val="bg1"/>
                </a:solidFill>
              </a:rPr>
              <a:t>	Emerging Global Trends in University Library Development (Library Connect 2018)</a:t>
            </a:r>
            <a:r>
              <a:rPr lang="en-US" sz="1000" dirty="0">
                <a:solidFill>
                  <a:schemeClr val="bg1"/>
                </a:solidFill>
              </a:rPr>
              <a:t>, 107–114.</a:t>
            </a:r>
            <a:endParaRPr lang="en-PH" sz="1000" dirty="0">
              <a:solidFill>
                <a:schemeClr val="bg1"/>
              </a:solidFill>
            </a:endParaRPr>
          </a:p>
          <a:p>
            <a:pPr marL="114300" indent="0">
              <a:buNone/>
            </a:pPr>
            <a:r>
              <a:rPr lang="en-US" sz="1000" dirty="0">
                <a:solidFill>
                  <a:schemeClr val="bg1"/>
                </a:solidFill>
              </a:rPr>
              <a:t>Walter, M. (2010). Central Asian cataloging. </a:t>
            </a:r>
            <a:r>
              <a:rPr lang="en-US" sz="1000" i="1" dirty="0">
                <a:solidFill>
                  <a:schemeClr val="bg1"/>
                </a:solidFill>
              </a:rPr>
              <a:t>Cataloging &amp; Classification Quarterly</a:t>
            </a:r>
            <a:r>
              <a:rPr lang="en-US" sz="1000" dirty="0">
                <a:solidFill>
                  <a:schemeClr val="bg1"/>
                </a:solidFill>
              </a:rPr>
              <a:t>, </a:t>
            </a:r>
            <a:r>
              <a:rPr lang="en-US" sz="1000" i="1" dirty="0">
                <a:solidFill>
                  <a:schemeClr val="bg1"/>
                </a:solidFill>
              </a:rPr>
              <a:t>17</a:t>
            </a:r>
            <a:r>
              <a:rPr lang="en-US" sz="1000" dirty="0">
                <a:solidFill>
                  <a:schemeClr val="bg1"/>
                </a:solidFill>
              </a:rPr>
              <a:t>(1–2), 149–158.</a:t>
            </a:r>
            <a:endParaRPr lang="en-PH" sz="1000" dirty="0">
              <a:solidFill>
                <a:schemeClr val="bg1"/>
              </a:solidFill>
            </a:endParaRPr>
          </a:p>
          <a:p>
            <a:pPr marL="114300" indent="0">
              <a:buNone/>
            </a:pPr>
            <a:r>
              <a:rPr lang="en-PH" sz="1000" dirty="0">
                <a:solidFill>
                  <a:schemeClr val="bg1"/>
                </a:solidFill>
              </a:rPr>
              <a:t>Virtual Resources Association. (2017). ﻿</a:t>
            </a:r>
            <a:r>
              <a:rPr lang="en-PH" sz="1000" i="1" dirty="0">
                <a:solidFill>
                  <a:schemeClr val="bg1"/>
                </a:solidFill>
              </a:rPr>
              <a:t>Cataloging and metadata practices survey report. </a:t>
            </a:r>
            <a:r>
              <a:rPr lang="en-PH" sz="1000" dirty="0">
                <a:solidFill>
                  <a:schemeClr val="bg1"/>
                </a:solidFill>
                <a:hlinkClick r:id="rId3"/>
              </a:rPr>
              <a:t>http://vraweb.org/wp-</a:t>
            </a:r>
            <a:endParaRPr lang="en-PH" sz="1000" dirty="0">
              <a:solidFill>
                <a:schemeClr val="bg1"/>
              </a:solidFill>
            </a:endParaRPr>
          </a:p>
          <a:p>
            <a:pPr marL="114300" indent="0">
              <a:buNone/>
            </a:pPr>
            <a:r>
              <a:rPr lang="en-PH" sz="1000" dirty="0">
                <a:solidFill>
                  <a:schemeClr val="bg1"/>
                </a:solidFill>
              </a:rPr>
              <a:t>	content/uploads/2018/02/</a:t>
            </a:r>
            <a:r>
              <a:rPr lang="en-PH" sz="1000" dirty="0" err="1">
                <a:solidFill>
                  <a:schemeClr val="bg1"/>
                </a:solidFill>
              </a:rPr>
              <a:t>VRACatalogingandMetadataSurveyAnalysis_final.pdf</a:t>
            </a:r>
            <a:endParaRPr lang="en-PH" sz="1000" dirty="0">
              <a:solidFill>
                <a:schemeClr val="bg1"/>
              </a:solidFill>
            </a:endParaRPr>
          </a:p>
          <a:p>
            <a:pPr marL="0" indent="0">
              <a:spcAft>
                <a:spcPts val="1600"/>
              </a:spcAft>
              <a:buNone/>
            </a:pPr>
            <a:endParaRPr lang="en-PH" sz="1000" dirty="0">
              <a:solidFill>
                <a:schemeClr val="bg1"/>
              </a:solidFill>
            </a:endParaRPr>
          </a:p>
        </p:txBody>
      </p:sp>
      <p:sp>
        <p:nvSpPr>
          <p:cNvPr id="2" name="TextBox 1">
            <a:extLst>
              <a:ext uri="{FF2B5EF4-FFF2-40B4-BE49-F238E27FC236}">
                <a16:creationId xmlns:a16="http://schemas.microsoft.com/office/drawing/2014/main" id="{37CC2B1B-5622-864F-BC6A-0EE2C759CA01}"/>
              </a:ext>
            </a:extLst>
          </p:cNvPr>
          <p:cNvSpPr txBox="1"/>
          <p:nvPr/>
        </p:nvSpPr>
        <p:spPr>
          <a:xfrm>
            <a:off x="2094614" y="1286540"/>
            <a:ext cx="184731" cy="307777"/>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775FB10A-C4D3-7644-B3B2-3FA827906262}"/>
              </a:ext>
            </a:extLst>
          </p:cNvPr>
          <p:cNvSpPr txBox="1"/>
          <p:nvPr/>
        </p:nvSpPr>
        <p:spPr>
          <a:xfrm>
            <a:off x="717175" y="905435"/>
            <a:ext cx="3236259" cy="523220"/>
          </a:xfrm>
          <a:prstGeom prst="rect">
            <a:avLst/>
          </a:prstGeom>
          <a:noFill/>
        </p:spPr>
        <p:txBody>
          <a:bodyPr wrap="square" rtlCol="0">
            <a:spAutoFit/>
          </a:bodyPr>
          <a:lstStyle/>
          <a:p>
            <a:r>
              <a:rPr lang="en-US" sz="2800" dirty="0">
                <a:solidFill>
                  <a:schemeClr val="bg1"/>
                </a:solidFill>
              </a:rPr>
              <a:t>References</a:t>
            </a:r>
          </a:p>
        </p:txBody>
      </p:sp>
    </p:spTree>
    <p:extLst>
      <p:ext uri="{BB962C8B-B14F-4D97-AF65-F5344CB8AC3E}">
        <p14:creationId xmlns:p14="http://schemas.microsoft.com/office/powerpoint/2010/main" val="23870969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8320" y="1447619"/>
            <a:ext cx="7130998" cy="1838643"/>
          </a:xfrm>
        </p:spPr>
        <p:txBody>
          <a:bodyPr/>
          <a:lstStyle/>
          <a:p>
            <a:br>
              <a:rPr lang="en-PH" sz="2800" b="1" dirty="0">
                <a:solidFill>
                  <a:schemeClr val="bg1"/>
                </a:solidFill>
              </a:rPr>
            </a:br>
            <a:br>
              <a:rPr lang="en-PH" sz="2800" b="1" dirty="0">
                <a:solidFill>
                  <a:schemeClr val="bg1"/>
                </a:solidFill>
              </a:rPr>
            </a:br>
            <a:br>
              <a:rPr lang="en-PH" sz="2800" b="1" dirty="0">
                <a:solidFill>
                  <a:schemeClr val="bg1"/>
                </a:solidFill>
              </a:rPr>
            </a:br>
            <a:br>
              <a:rPr lang="en-PH" sz="2800" b="1" dirty="0">
                <a:solidFill>
                  <a:schemeClr val="bg1"/>
                </a:solidFill>
              </a:rPr>
            </a:br>
            <a:r>
              <a:rPr lang="en-PH" sz="2800" b="1" dirty="0">
                <a:solidFill>
                  <a:schemeClr val="bg1"/>
                </a:solidFill>
              </a:rPr>
              <a:t>Thank you for listening!</a:t>
            </a:r>
            <a:br>
              <a:rPr lang="en-PH" sz="2800" b="1" dirty="0">
                <a:solidFill>
                  <a:schemeClr val="bg1"/>
                </a:solidFill>
              </a:rPr>
            </a:br>
            <a:br>
              <a:rPr lang="en-PH" dirty="0">
                <a:solidFill>
                  <a:schemeClr val="bg1"/>
                </a:solidFill>
              </a:rPr>
            </a:br>
            <a:r>
              <a:rPr lang="en-PH" sz="2400" b="1" dirty="0">
                <a:solidFill>
                  <a:schemeClr val="bg1"/>
                </a:solidFill>
              </a:rPr>
              <a:t>April </a:t>
            </a:r>
            <a:r>
              <a:rPr lang="en-PH" sz="2400" b="1" dirty="0" err="1">
                <a:solidFill>
                  <a:schemeClr val="bg1"/>
                </a:solidFill>
              </a:rPr>
              <a:t>Manabat</a:t>
            </a:r>
            <a:br>
              <a:rPr lang="en-PH" sz="1800" b="1" dirty="0">
                <a:solidFill>
                  <a:schemeClr val="bg1"/>
                </a:solidFill>
              </a:rPr>
            </a:br>
            <a:r>
              <a:rPr lang="en-PH" sz="1400" i="1" dirty="0">
                <a:solidFill>
                  <a:schemeClr val="bg1"/>
                </a:solidFill>
              </a:rPr>
              <a:t>Expert Librarian</a:t>
            </a:r>
            <a:br>
              <a:rPr lang="en-PH" sz="1400" i="1" dirty="0">
                <a:solidFill>
                  <a:schemeClr val="bg1"/>
                </a:solidFill>
              </a:rPr>
            </a:br>
            <a:r>
              <a:rPr lang="en-PH" sz="1400" i="1" dirty="0">
                <a:solidFill>
                  <a:schemeClr val="bg1"/>
                </a:solidFill>
              </a:rPr>
              <a:t>Nazarbayev University</a:t>
            </a:r>
            <a:br>
              <a:rPr lang="en-PH" sz="1400" i="1" dirty="0">
                <a:solidFill>
                  <a:schemeClr val="bg1"/>
                </a:solidFill>
              </a:rPr>
            </a:br>
            <a:r>
              <a:rPr lang="en-PH" sz="1400" i="1" dirty="0">
                <a:solidFill>
                  <a:schemeClr val="bg1"/>
                </a:solidFill>
              </a:rPr>
              <a:t>Nur-Sultan, Kazakhstan</a:t>
            </a:r>
            <a:br>
              <a:rPr lang="en-PH" sz="1400" i="1" dirty="0">
                <a:solidFill>
                  <a:schemeClr val="bg1"/>
                </a:solidFill>
              </a:rPr>
            </a:br>
            <a:r>
              <a:rPr lang="en-PH" sz="1400" i="1" dirty="0" err="1">
                <a:solidFill>
                  <a:schemeClr val="bg1"/>
                </a:solidFill>
              </a:rPr>
              <a:t>april.manabat@nu.edu.kz</a:t>
            </a:r>
            <a:br>
              <a:rPr lang="en-PH" sz="1800" b="1" dirty="0">
                <a:solidFill>
                  <a:schemeClr val="bg1"/>
                </a:solidFill>
              </a:rPr>
            </a:br>
            <a:br>
              <a:rPr lang="en-PH" dirty="0">
                <a:solidFill>
                  <a:schemeClr val="bg1"/>
                </a:solidFill>
              </a:rPr>
            </a:br>
            <a:r>
              <a:rPr lang="en-PH" sz="1100" b="1" dirty="0">
                <a:solidFill>
                  <a:schemeClr val="bg1"/>
                </a:solidFill>
              </a:rPr>
              <a:t>University Library at a New Stage of Social Communications Development</a:t>
            </a:r>
            <a:br>
              <a:rPr lang="en-PH" sz="1100" b="1" dirty="0">
                <a:solidFill>
                  <a:schemeClr val="bg1"/>
                </a:solidFill>
              </a:rPr>
            </a:br>
            <a:r>
              <a:rPr lang="en-PH" sz="1100" b="1" dirty="0">
                <a:solidFill>
                  <a:schemeClr val="bg1"/>
                </a:solidFill>
              </a:rPr>
              <a:t>(</a:t>
            </a:r>
            <a:r>
              <a:rPr lang="en-PH" sz="1100" b="1" dirty="0" err="1">
                <a:solidFill>
                  <a:schemeClr val="bg1"/>
                </a:solidFill>
              </a:rPr>
              <a:t>UniLibNSD</a:t>
            </a:r>
            <a:r>
              <a:rPr lang="en-PH" sz="1100" b="1" dirty="0">
                <a:solidFill>
                  <a:schemeClr val="bg1"/>
                </a:solidFill>
              </a:rPr>
              <a:t>) International Conference</a:t>
            </a:r>
            <a:br>
              <a:rPr lang="en-PH" sz="1100" b="1" dirty="0">
                <a:solidFill>
                  <a:schemeClr val="bg1"/>
                </a:solidFill>
              </a:rPr>
            </a:br>
            <a:r>
              <a:rPr lang="en-PH" sz="1100" b="1" dirty="0">
                <a:solidFill>
                  <a:schemeClr val="bg1"/>
                </a:solidFill>
              </a:rPr>
              <a:t>7-8 October 2021</a:t>
            </a:r>
            <a:br>
              <a:rPr lang="en-PH" dirty="0">
                <a:solidFill>
                  <a:schemeClr val="bg1"/>
                </a:solidFill>
              </a:rPr>
            </a:br>
            <a:endParaRPr lang="ru-RU" dirty="0">
              <a:solidFill>
                <a:schemeClr val="bg1"/>
              </a:solidFill>
            </a:endParaRPr>
          </a:p>
        </p:txBody>
      </p:sp>
    </p:spTree>
    <p:extLst>
      <p:ext uri="{BB962C8B-B14F-4D97-AF65-F5344CB8AC3E}">
        <p14:creationId xmlns:p14="http://schemas.microsoft.com/office/powerpoint/2010/main" val="110527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502024" y="1565938"/>
            <a:ext cx="8139952" cy="2765400"/>
          </a:xfrm>
          <a:prstGeom prst="rect">
            <a:avLst/>
          </a:prstGeom>
        </p:spPr>
        <p:txBody>
          <a:bodyPr spcFirstLastPara="1" wrap="square" lIns="91425" tIns="91425" rIns="91425" bIns="91425" anchor="t" anchorCtr="0">
            <a:noAutofit/>
          </a:bodyPr>
          <a:lstStyle/>
          <a:p>
            <a:pPr marL="285750" indent="-285750">
              <a:spcAft>
                <a:spcPts val="1600"/>
              </a:spcAft>
            </a:pPr>
            <a:r>
              <a:rPr lang="en-PH" dirty="0">
                <a:solidFill>
                  <a:schemeClr val="bg1"/>
                </a:solidFill>
              </a:rPr>
              <a:t>Cataloging and classifying material are performed to facilitate easy access and retrieval of library collections. </a:t>
            </a:r>
          </a:p>
          <a:p>
            <a:pPr marL="285750" indent="-285750">
              <a:spcAft>
                <a:spcPts val="1600"/>
              </a:spcAft>
            </a:pPr>
            <a:r>
              <a:rPr lang="en-PH" dirty="0">
                <a:solidFill>
                  <a:schemeClr val="bg1"/>
                </a:solidFill>
              </a:rPr>
              <a:t>Kazakhstani librarians still posits a considerable interest in this task. </a:t>
            </a:r>
          </a:p>
          <a:p>
            <a:pPr marL="285750" indent="-285750">
              <a:spcAft>
                <a:spcPts val="1600"/>
              </a:spcAft>
            </a:pPr>
            <a:r>
              <a:rPr lang="en-PH" dirty="0">
                <a:solidFill>
                  <a:schemeClr val="bg1"/>
                </a:solidFill>
              </a:rPr>
              <a:t>Most libraries in Kazakhstan based their cataloging practices on SIBID and Russian cataloging standards which needs to be updated and upgraded to reflect international changes and trends in creating bibliographic records (</a:t>
            </a:r>
            <a:r>
              <a:rPr lang="en-PH" dirty="0" err="1">
                <a:solidFill>
                  <a:schemeClr val="bg1"/>
                </a:solidFill>
              </a:rPr>
              <a:t>Bakhturina</a:t>
            </a:r>
            <a:r>
              <a:rPr lang="en-PH" dirty="0">
                <a:solidFill>
                  <a:schemeClr val="bg1"/>
                </a:solidFill>
              </a:rPr>
              <a:t>, 2016; </a:t>
            </a:r>
            <a:r>
              <a:rPr lang="en-PH" dirty="0" err="1">
                <a:solidFill>
                  <a:schemeClr val="bg1"/>
                </a:solidFill>
              </a:rPr>
              <a:t>Tukubayeva</a:t>
            </a:r>
            <a:r>
              <a:rPr lang="en-PH" dirty="0">
                <a:solidFill>
                  <a:schemeClr val="bg1"/>
                </a:solidFill>
              </a:rPr>
              <a:t>, 2018). </a:t>
            </a:r>
          </a:p>
          <a:p>
            <a:pPr marL="285750" indent="-285750">
              <a:spcAft>
                <a:spcPts val="1600"/>
              </a:spcAft>
            </a:pPr>
            <a:r>
              <a:rPr lang="en-PH" dirty="0">
                <a:solidFill>
                  <a:schemeClr val="bg1"/>
                </a:solidFill>
              </a:rPr>
              <a:t>Technology as a tool to facilitate easy access and retrieval. </a:t>
            </a:r>
          </a:p>
          <a:p>
            <a:pPr marL="0" indent="0">
              <a:spcAft>
                <a:spcPts val="1600"/>
              </a:spcAft>
              <a:buNone/>
            </a:pPr>
            <a:endParaRPr lang="en-US" dirty="0">
              <a:solidFill>
                <a:schemeClr val="bg1"/>
              </a:solidFill>
            </a:endParaRPr>
          </a:p>
          <a:p>
            <a:pPr marL="0" indent="0">
              <a:spcAft>
                <a:spcPts val="1600"/>
              </a:spcAft>
              <a:buNone/>
            </a:pPr>
            <a:endParaRPr lang="en-PH" dirty="0">
              <a:solidFill>
                <a:schemeClr val="bg1"/>
              </a:solidFill>
            </a:endParaRPr>
          </a:p>
          <a:p>
            <a:pPr marL="0" lvl="0" indent="0">
              <a:spcAft>
                <a:spcPts val="1600"/>
              </a:spcAft>
              <a:buNone/>
            </a:pPr>
            <a:endParaRPr lang="en-PH"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bg1"/>
                </a:solidFill>
              </a:rPr>
              <a:t>Introduction</a:t>
            </a:r>
            <a:endParaRPr dirty="0">
              <a:solidFill>
                <a:schemeClr val="bg1"/>
              </a:solidFill>
            </a:endParaRPr>
          </a:p>
        </p:txBody>
      </p:sp>
    </p:spTree>
    <p:extLst>
      <p:ext uri="{BB962C8B-B14F-4D97-AF65-F5344CB8AC3E}">
        <p14:creationId xmlns:p14="http://schemas.microsoft.com/office/powerpoint/2010/main" val="238498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502024" y="1565938"/>
            <a:ext cx="8139952" cy="2765400"/>
          </a:xfrm>
          <a:prstGeom prst="rect">
            <a:avLst/>
          </a:prstGeom>
        </p:spPr>
        <p:txBody>
          <a:bodyPr spcFirstLastPara="1" wrap="square" lIns="91425" tIns="91425" rIns="91425" bIns="91425" anchor="t" anchorCtr="0">
            <a:noAutofit/>
          </a:bodyPr>
          <a:lstStyle/>
          <a:p>
            <a:pPr marL="285750" indent="-285750">
              <a:spcAft>
                <a:spcPts val="1600"/>
              </a:spcAft>
            </a:pPr>
            <a:r>
              <a:rPr lang="en-PH" dirty="0">
                <a:solidFill>
                  <a:schemeClr val="bg1"/>
                </a:solidFill>
              </a:rPr>
              <a:t>To determine the existing cataloging practices and policies among selected libraries in Kazakhstan;</a:t>
            </a:r>
          </a:p>
          <a:p>
            <a:pPr marL="285750" indent="-285750">
              <a:spcAft>
                <a:spcPts val="1600"/>
              </a:spcAft>
            </a:pPr>
            <a:r>
              <a:rPr lang="en-PH" dirty="0">
                <a:solidFill>
                  <a:schemeClr val="bg1"/>
                </a:solidFill>
              </a:rPr>
              <a:t>To identify the different ways on how Kazakhstani libraries are dealing with bibliographic records and metadata;</a:t>
            </a:r>
          </a:p>
          <a:p>
            <a:pPr marL="285750" indent="-285750">
              <a:spcAft>
                <a:spcPts val="1600"/>
              </a:spcAft>
            </a:pPr>
            <a:r>
              <a:rPr lang="en-PH" dirty="0">
                <a:solidFill>
                  <a:schemeClr val="bg1"/>
                </a:solidFill>
              </a:rPr>
              <a:t>To know how are they coping with the changing user behaviors and the emerging trends in the field of metadata librarianship. </a:t>
            </a:r>
          </a:p>
          <a:p>
            <a:pPr marL="285750" indent="-285750">
              <a:spcAft>
                <a:spcPts val="1600"/>
              </a:spcAft>
            </a:pPr>
            <a:r>
              <a:rPr lang="en-PH" dirty="0">
                <a:solidFill>
                  <a:schemeClr val="bg1"/>
                </a:solidFill>
              </a:rPr>
              <a:t>To examine the various ways on how to further improve the skills in cataloging and classification in the digital era.</a:t>
            </a:r>
          </a:p>
          <a:p>
            <a:pPr marL="0" lvl="0" indent="0">
              <a:spcAft>
                <a:spcPts val="1600"/>
              </a:spcAft>
              <a:buNone/>
            </a:pPr>
            <a:endParaRPr lang="en-PH"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bg1"/>
                </a:solidFill>
              </a:rPr>
              <a:t>Objectives</a:t>
            </a:r>
            <a:endParaRPr dirty="0">
              <a:solidFill>
                <a:schemeClr val="bg1"/>
              </a:solidFill>
            </a:endParaRPr>
          </a:p>
        </p:txBody>
      </p:sp>
    </p:spTree>
    <p:extLst>
      <p:ext uri="{BB962C8B-B14F-4D97-AF65-F5344CB8AC3E}">
        <p14:creationId xmlns:p14="http://schemas.microsoft.com/office/powerpoint/2010/main" val="2232513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502024" y="1565938"/>
            <a:ext cx="8139952" cy="2765400"/>
          </a:xfrm>
          <a:prstGeom prst="rect">
            <a:avLst/>
          </a:prstGeom>
        </p:spPr>
        <p:txBody>
          <a:bodyPr spcFirstLastPara="1" wrap="square" lIns="91425" tIns="91425" rIns="91425" bIns="91425" anchor="t" anchorCtr="0">
            <a:noAutofit/>
          </a:bodyPr>
          <a:lstStyle/>
          <a:p>
            <a:pPr marL="285750" indent="-285750">
              <a:spcAft>
                <a:spcPts val="1600"/>
              </a:spcAft>
            </a:pPr>
            <a:r>
              <a:rPr lang="en-PH" sz="1600" b="1" dirty="0">
                <a:solidFill>
                  <a:schemeClr val="bg1"/>
                </a:solidFill>
              </a:rPr>
              <a:t>Embracing metadata librarianship with the evolution of digital collections and the changing user needs </a:t>
            </a:r>
            <a:r>
              <a:rPr lang="en-PH" sz="1600" dirty="0">
                <a:solidFill>
                  <a:schemeClr val="bg1"/>
                </a:solidFill>
              </a:rPr>
              <a:t>(Ma, 2009 / SPEC Kit 298: Metadata)</a:t>
            </a:r>
          </a:p>
          <a:p>
            <a:pPr marL="285750" indent="-285750">
              <a:spcAft>
                <a:spcPts val="1600"/>
              </a:spcAft>
            </a:pPr>
            <a:r>
              <a:rPr lang="en-PH" sz="1600" b="1" dirty="0">
                <a:solidFill>
                  <a:schemeClr val="bg1"/>
                </a:solidFill>
              </a:rPr>
              <a:t>Embracing new trends </a:t>
            </a:r>
            <a:r>
              <a:rPr lang="en-PH" sz="1600" dirty="0">
                <a:solidFill>
                  <a:schemeClr val="bg1"/>
                </a:solidFill>
              </a:rPr>
              <a:t>in the field such as metadata librarianship and believed that new skills were still needed on creating bibliographic descriptions of materials (Virtual Resources Association, 2017)</a:t>
            </a:r>
          </a:p>
          <a:p>
            <a:pPr marL="285750" indent="-285750">
              <a:spcAft>
                <a:spcPts val="1600"/>
              </a:spcAft>
            </a:pPr>
            <a:r>
              <a:rPr lang="en-PH" sz="1600" dirty="0">
                <a:solidFill>
                  <a:schemeClr val="bg1"/>
                </a:solidFill>
              </a:rPr>
              <a:t>Catalogers still find </a:t>
            </a:r>
            <a:r>
              <a:rPr lang="en-PH" sz="1600" b="1" dirty="0">
                <a:solidFill>
                  <a:schemeClr val="bg1"/>
                </a:solidFill>
              </a:rPr>
              <a:t>the need to create records of online resources </a:t>
            </a:r>
            <a:r>
              <a:rPr lang="en-PH" sz="1600" dirty="0">
                <a:solidFill>
                  <a:schemeClr val="bg1"/>
                </a:solidFill>
              </a:rPr>
              <a:t>despite a growing interest of creating and maintaining merged catalogues or bibliographic databases (Hider, 2014).</a:t>
            </a:r>
          </a:p>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bg1"/>
                </a:solidFill>
              </a:rPr>
              <a:t>Cataloging Practices and Policies</a:t>
            </a:r>
            <a:endParaRPr dirty="0">
              <a:solidFill>
                <a:schemeClr val="bg1"/>
              </a:solidFill>
            </a:endParaRPr>
          </a:p>
        </p:txBody>
      </p:sp>
    </p:spTree>
    <p:extLst>
      <p:ext uri="{BB962C8B-B14F-4D97-AF65-F5344CB8AC3E}">
        <p14:creationId xmlns:p14="http://schemas.microsoft.com/office/powerpoint/2010/main" val="824498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r>
              <a:rPr lang="en-PH" sz="1600" dirty="0">
                <a:solidFill>
                  <a:schemeClr val="bg1"/>
                </a:solidFill>
              </a:rPr>
              <a:t>Various similarities and differences of cataloging practices in universities from Pakistan, Malaysia, and Saudi Arabia; </a:t>
            </a:r>
            <a:r>
              <a:rPr lang="en-PH" sz="1600" b="1" dirty="0">
                <a:solidFill>
                  <a:schemeClr val="bg1"/>
                </a:solidFill>
              </a:rPr>
              <a:t>Overall uniformity</a:t>
            </a:r>
            <a:r>
              <a:rPr lang="en-PH" sz="1600" dirty="0">
                <a:solidFill>
                  <a:schemeClr val="bg1"/>
                </a:solidFill>
              </a:rPr>
              <a:t> with regards to cataloging tools can be used as </a:t>
            </a:r>
            <a:r>
              <a:rPr lang="en-PH" sz="1600" b="1" dirty="0">
                <a:solidFill>
                  <a:schemeClr val="bg1"/>
                </a:solidFill>
              </a:rPr>
              <a:t>a starting point for an international library cooperative cataloging activity </a:t>
            </a:r>
            <a:r>
              <a:rPr lang="en-PH" sz="1600" dirty="0">
                <a:solidFill>
                  <a:schemeClr val="bg1"/>
                </a:solidFill>
              </a:rPr>
              <a:t>(Muhammad Khalid, Mahmood, &amp; </a:t>
            </a:r>
            <a:r>
              <a:rPr lang="en-PH" sz="1600" dirty="0" err="1">
                <a:solidFill>
                  <a:schemeClr val="bg1"/>
                </a:solidFill>
              </a:rPr>
              <a:t>Willson</a:t>
            </a:r>
            <a:r>
              <a:rPr lang="en-PH" sz="1600" dirty="0">
                <a:solidFill>
                  <a:schemeClr val="bg1"/>
                </a:solidFill>
              </a:rPr>
              <a:t>, 1997). </a:t>
            </a:r>
          </a:p>
          <a:p>
            <a:endParaRPr lang="en-PH" sz="1600" dirty="0">
              <a:solidFill>
                <a:schemeClr val="bg1"/>
              </a:solidFill>
            </a:endParaRPr>
          </a:p>
          <a:p>
            <a:r>
              <a:rPr lang="en-PH" sz="1600" dirty="0">
                <a:solidFill>
                  <a:schemeClr val="bg1"/>
                </a:solidFill>
              </a:rPr>
              <a:t>Aside from languages issues, poor bibliographic publication issues, name authority problems, problems with descriptive cataloging such as lack of chief sources of information, uniform titles, and copyright dates, inadequacy of subject headings and classification schedules, transliterations, as well as backlogs and cooperative cataloging should also be addressed (Joachim, 2010). </a:t>
            </a:r>
          </a:p>
          <a:p>
            <a:endParaRPr lang="en-PH" sz="1600" dirty="0">
              <a:solidFill>
                <a:schemeClr val="bg1"/>
              </a:solidFill>
            </a:endParaRPr>
          </a:p>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bg1"/>
                </a:solidFill>
              </a:rPr>
              <a:t>Cataloging Practices and Policies</a:t>
            </a:r>
            <a:endParaRPr dirty="0">
              <a:solidFill>
                <a:schemeClr val="bg1"/>
              </a:solidFill>
            </a:endParaRPr>
          </a:p>
        </p:txBody>
      </p:sp>
    </p:spTree>
    <p:extLst>
      <p:ext uri="{BB962C8B-B14F-4D97-AF65-F5344CB8AC3E}">
        <p14:creationId xmlns:p14="http://schemas.microsoft.com/office/powerpoint/2010/main" val="654749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r>
              <a:rPr lang="en-PH" sz="1600" dirty="0">
                <a:solidFill>
                  <a:schemeClr val="bg1"/>
                </a:solidFill>
              </a:rPr>
              <a:t>Linguistic turmoil on </a:t>
            </a:r>
            <a:r>
              <a:rPr lang="en-PH" sz="1600" b="1" dirty="0">
                <a:solidFill>
                  <a:schemeClr val="bg1"/>
                </a:solidFill>
              </a:rPr>
              <a:t>describing “exotic” languages </a:t>
            </a:r>
            <a:r>
              <a:rPr lang="en-PH" sz="1600" dirty="0">
                <a:solidFill>
                  <a:schemeClr val="bg1"/>
                </a:solidFill>
              </a:rPr>
              <a:t>such as Serbo-Croatian (Cyrillic) and Turkic languages (</a:t>
            </a:r>
            <a:r>
              <a:rPr lang="en-PH" sz="1600" dirty="0" err="1">
                <a:solidFill>
                  <a:schemeClr val="bg1"/>
                </a:solidFill>
              </a:rPr>
              <a:t>Husic</a:t>
            </a:r>
            <a:r>
              <a:rPr lang="en-PH" sz="1600" dirty="0">
                <a:solidFill>
                  <a:schemeClr val="bg1"/>
                </a:solidFill>
              </a:rPr>
              <a:t>, 2008; </a:t>
            </a:r>
            <a:r>
              <a:rPr lang="en-PH" sz="1600" dirty="0" err="1">
                <a:solidFill>
                  <a:schemeClr val="bg1"/>
                </a:solidFill>
              </a:rPr>
              <a:t>Jajko</a:t>
            </a:r>
            <a:r>
              <a:rPr lang="en-PH" sz="1600" dirty="0">
                <a:solidFill>
                  <a:schemeClr val="bg1"/>
                </a:solidFill>
              </a:rPr>
              <a:t>, 1993; Walter, 2010). </a:t>
            </a:r>
          </a:p>
          <a:p>
            <a:pPr marL="114300" indent="0">
              <a:buNone/>
            </a:pPr>
            <a:endParaRPr lang="en-PH" sz="1600" dirty="0">
              <a:solidFill>
                <a:schemeClr val="bg1"/>
              </a:solidFill>
            </a:endParaRPr>
          </a:p>
          <a:p>
            <a:r>
              <a:rPr lang="en-PH" sz="1600" dirty="0">
                <a:solidFill>
                  <a:schemeClr val="bg1"/>
                </a:solidFill>
              </a:rPr>
              <a:t>Catalogers were left with little guidance on how to describe materials in Cyrillic languages as the standards such as the </a:t>
            </a:r>
            <a:r>
              <a:rPr lang="en-PH" sz="1600" b="1" dirty="0">
                <a:solidFill>
                  <a:schemeClr val="bg1"/>
                </a:solidFill>
              </a:rPr>
              <a:t>Anglo-American Cataloging Rules (AACR) and USMARC were designed for English or other western languages</a:t>
            </a:r>
            <a:r>
              <a:rPr lang="en-PH" sz="1600" dirty="0">
                <a:solidFill>
                  <a:schemeClr val="bg1"/>
                </a:solidFill>
              </a:rPr>
              <a:t> especially with regards to authority control and title changes (</a:t>
            </a:r>
            <a:r>
              <a:rPr lang="en-PH" sz="1600" dirty="0" err="1">
                <a:solidFill>
                  <a:schemeClr val="bg1"/>
                </a:solidFill>
              </a:rPr>
              <a:t>Husic</a:t>
            </a:r>
            <a:r>
              <a:rPr lang="en-PH" sz="1600" dirty="0">
                <a:solidFill>
                  <a:schemeClr val="bg1"/>
                </a:solidFill>
              </a:rPr>
              <a:t>, 2008). </a:t>
            </a:r>
          </a:p>
          <a:p>
            <a:endParaRPr lang="en-PH" sz="1600" dirty="0">
              <a:solidFill>
                <a:schemeClr val="bg1"/>
              </a:solidFill>
            </a:endParaRPr>
          </a:p>
          <a:p>
            <a:r>
              <a:rPr lang="en-PH" sz="1600" dirty="0">
                <a:solidFill>
                  <a:schemeClr val="bg1"/>
                </a:solidFill>
              </a:rPr>
              <a:t>Identity problems about </a:t>
            </a:r>
            <a:r>
              <a:rPr lang="en-PH" sz="1600" b="1" dirty="0">
                <a:solidFill>
                  <a:schemeClr val="bg1"/>
                </a:solidFill>
              </a:rPr>
              <a:t>cataloger working as bibliographer </a:t>
            </a:r>
            <a:r>
              <a:rPr lang="en-PH" sz="1600" dirty="0">
                <a:solidFill>
                  <a:schemeClr val="bg1"/>
                </a:solidFill>
              </a:rPr>
              <a:t>especially in the Middle East to cater to these languages (</a:t>
            </a:r>
            <a:r>
              <a:rPr lang="en-PH" sz="1600" dirty="0" err="1">
                <a:solidFill>
                  <a:schemeClr val="bg1"/>
                </a:solidFill>
              </a:rPr>
              <a:t>Jajko</a:t>
            </a:r>
            <a:r>
              <a:rPr lang="en-PH" sz="1600" dirty="0">
                <a:solidFill>
                  <a:schemeClr val="bg1"/>
                </a:solidFill>
              </a:rPr>
              <a:t>, 1993). </a:t>
            </a:r>
          </a:p>
          <a:p>
            <a:endParaRPr lang="en-PH" sz="1600" dirty="0">
              <a:solidFill>
                <a:schemeClr val="bg1"/>
              </a:solidFill>
            </a:endParaRPr>
          </a:p>
          <a:p>
            <a:endParaRPr lang="en-PH" sz="1600" dirty="0">
              <a:solidFill>
                <a:schemeClr val="bg1"/>
              </a:solidFill>
            </a:endParaRPr>
          </a:p>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Cataloging Practices/Issues in CIS Countries</a:t>
            </a:r>
          </a:p>
        </p:txBody>
      </p:sp>
    </p:spTree>
    <p:extLst>
      <p:ext uri="{BB962C8B-B14F-4D97-AF65-F5344CB8AC3E}">
        <p14:creationId xmlns:p14="http://schemas.microsoft.com/office/powerpoint/2010/main" val="2550259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114300" indent="0">
              <a:buNone/>
            </a:pPr>
            <a:endParaRPr lang="en-PH" sz="1400" dirty="0">
              <a:solidFill>
                <a:schemeClr val="bg1"/>
              </a:solidFill>
            </a:endParaRPr>
          </a:p>
          <a:p>
            <a:r>
              <a:rPr lang="en-PH" sz="1400" dirty="0">
                <a:solidFill>
                  <a:schemeClr val="bg1"/>
                </a:solidFill>
              </a:rPr>
              <a:t>Problems such as </a:t>
            </a:r>
            <a:r>
              <a:rPr lang="en-PH" sz="1400" b="1" dirty="0">
                <a:solidFill>
                  <a:schemeClr val="bg1"/>
                </a:solidFill>
              </a:rPr>
              <a:t>lack of vernacular reference and bibliographical sources </a:t>
            </a:r>
            <a:r>
              <a:rPr lang="en-PH" sz="1400" dirty="0">
                <a:solidFill>
                  <a:schemeClr val="bg1"/>
                </a:solidFill>
              </a:rPr>
              <a:t>for assigning the creator or authority files, </a:t>
            </a:r>
            <a:r>
              <a:rPr lang="en-PH" sz="1400" dirty="0" err="1">
                <a:solidFill>
                  <a:schemeClr val="bg1"/>
                </a:solidFill>
              </a:rPr>
              <a:t>shelflisting</a:t>
            </a:r>
            <a:r>
              <a:rPr lang="en-PH" sz="1400" dirty="0">
                <a:solidFill>
                  <a:schemeClr val="bg1"/>
                </a:solidFill>
              </a:rPr>
              <a:t> and assigning cutter numbers, and the application of uniform titles for literary works (Walter, 2010).</a:t>
            </a:r>
          </a:p>
          <a:p>
            <a:pPr marL="114300" indent="0">
              <a:buNone/>
            </a:pPr>
            <a:endParaRPr lang="en-PH" sz="1400" dirty="0">
              <a:solidFill>
                <a:schemeClr val="bg1"/>
              </a:solidFill>
            </a:endParaRPr>
          </a:p>
          <a:p>
            <a:r>
              <a:rPr lang="en-PH" sz="1400" b="1" dirty="0">
                <a:solidFill>
                  <a:schemeClr val="bg1"/>
                </a:solidFill>
              </a:rPr>
              <a:t>Lack of consistency and specificity in the subject headings </a:t>
            </a:r>
            <a:r>
              <a:rPr lang="en-PH" sz="1400" dirty="0">
                <a:solidFill>
                  <a:schemeClr val="bg1"/>
                </a:solidFill>
              </a:rPr>
              <a:t>in addition to the adoption of new language of choice of some countries due to the breakup of the Soviet Union (Walter, 2010). </a:t>
            </a:r>
          </a:p>
          <a:p>
            <a:endParaRPr lang="en-PH" sz="1400" dirty="0">
              <a:solidFill>
                <a:schemeClr val="bg1"/>
              </a:solidFill>
            </a:endParaRPr>
          </a:p>
          <a:p>
            <a:r>
              <a:rPr lang="en-PH" sz="1400" dirty="0">
                <a:solidFill>
                  <a:schemeClr val="bg1"/>
                </a:solidFill>
              </a:rPr>
              <a:t>The importance of a </a:t>
            </a:r>
            <a:r>
              <a:rPr lang="en-PH" sz="1400" b="1" dirty="0">
                <a:solidFill>
                  <a:schemeClr val="bg1"/>
                </a:solidFill>
              </a:rPr>
              <a:t>unified approach to standardized cataloging practices</a:t>
            </a:r>
            <a:r>
              <a:rPr lang="en-PH" sz="1400" dirty="0">
                <a:solidFill>
                  <a:schemeClr val="bg1"/>
                </a:solidFill>
              </a:rPr>
              <a:t> as well as determining various ways of improving bibliographic description based on current trends. Kazakh libraries should also be open to such trends by gaining more knowledge and sharing best practices with foreign colleagues in the field (</a:t>
            </a:r>
            <a:r>
              <a:rPr lang="en-PH" sz="1400" dirty="0" err="1">
                <a:solidFill>
                  <a:schemeClr val="bg1"/>
                </a:solidFill>
              </a:rPr>
              <a:t>Tukubayeva</a:t>
            </a:r>
            <a:r>
              <a:rPr lang="en-PH" sz="1400" dirty="0">
                <a:solidFill>
                  <a:schemeClr val="bg1"/>
                </a:solidFill>
              </a:rPr>
              <a:t>, 2018).   </a:t>
            </a:r>
          </a:p>
          <a:p>
            <a:endParaRPr lang="en-PH" sz="1400" dirty="0">
              <a:solidFill>
                <a:schemeClr val="bg1"/>
              </a:solidFill>
            </a:endParaRPr>
          </a:p>
          <a:p>
            <a:endParaRPr lang="en-PH" sz="1400" dirty="0">
              <a:solidFill>
                <a:schemeClr val="bg1"/>
              </a:solidFill>
            </a:endParaRPr>
          </a:p>
          <a:p>
            <a:pPr marL="114300" indent="0">
              <a:buNone/>
            </a:pPr>
            <a:endParaRPr lang="en-PH" sz="1400" dirty="0">
              <a:solidFill>
                <a:schemeClr val="bg1"/>
              </a:solidFill>
            </a:endParaRPr>
          </a:p>
          <a:p>
            <a:endParaRPr lang="en-PH" sz="1400" dirty="0">
              <a:solidFill>
                <a:schemeClr val="bg1"/>
              </a:solidFill>
            </a:endParaRPr>
          </a:p>
          <a:p>
            <a:endParaRPr lang="en-PH" sz="1400" dirty="0">
              <a:solidFill>
                <a:schemeClr val="bg1"/>
              </a:solidFill>
            </a:endParaRPr>
          </a:p>
          <a:p>
            <a:pPr marL="285750" indent="-285750">
              <a:spcAft>
                <a:spcPts val="1600"/>
              </a:spcAft>
            </a:pPr>
            <a:endParaRPr lang="en-PH" sz="1400" dirty="0">
              <a:solidFill>
                <a:schemeClr val="bg1"/>
              </a:solidFill>
            </a:endParaRPr>
          </a:p>
          <a:p>
            <a:pPr marL="285750" indent="-285750">
              <a:spcAft>
                <a:spcPts val="1600"/>
              </a:spcAft>
            </a:pPr>
            <a:endParaRPr lang="en-PH" sz="14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Cataloging Practices/Issues in CIS Countries</a:t>
            </a:r>
          </a:p>
        </p:txBody>
      </p:sp>
    </p:spTree>
    <p:extLst>
      <p:ext uri="{BB962C8B-B14F-4D97-AF65-F5344CB8AC3E}">
        <p14:creationId xmlns:p14="http://schemas.microsoft.com/office/powerpoint/2010/main" val="1403919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body" idx="4294967295"/>
          </p:nvPr>
        </p:nvSpPr>
        <p:spPr>
          <a:xfrm>
            <a:off x="311701" y="1565938"/>
            <a:ext cx="8520600" cy="2765400"/>
          </a:xfrm>
          <a:prstGeom prst="rect">
            <a:avLst/>
          </a:prstGeom>
        </p:spPr>
        <p:txBody>
          <a:bodyPr spcFirstLastPara="1" wrap="square" lIns="91425" tIns="91425" rIns="91425" bIns="91425" anchor="t" anchorCtr="0">
            <a:noAutofit/>
          </a:bodyPr>
          <a:lstStyle/>
          <a:p>
            <a:pPr marL="285750" indent="-285750">
              <a:spcAft>
                <a:spcPts val="1600"/>
              </a:spcAft>
            </a:pPr>
            <a:r>
              <a:rPr lang="en-PH" sz="1600" dirty="0">
                <a:solidFill>
                  <a:schemeClr val="bg1"/>
                </a:solidFill>
              </a:rPr>
              <a:t>Descriptive approach</a:t>
            </a:r>
          </a:p>
          <a:p>
            <a:pPr marL="285750" indent="-285750">
              <a:spcAft>
                <a:spcPts val="1600"/>
              </a:spcAft>
            </a:pPr>
            <a:r>
              <a:rPr lang="en-PH" sz="1600" dirty="0">
                <a:solidFill>
                  <a:schemeClr val="bg1"/>
                </a:solidFill>
              </a:rPr>
              <a:t>9 out of 20 respondents from school, public, academic libraries</a:t>
            </a:r>
          </a:p>
          <a:p>
            <a:pPr marL="285750" indent="-285750">
              <a:spcAft>
                <a:spcPts val="1600"/>
              </a:spcAft>
            </a:pPr>
            <a:r>
              <a:rPr lang="en-PH" sz="1600" dirty="0">
                <a:solidFill>
                  <a:schemeClr val="bg1"/>
                </a:solidFill>
              </a:rPr>
              <a:t>21-item structured online questionnaire from Hider’s (2014) study with some modifications to suit the needs of the study</a:t>
            </a:r>
          </a:p>
          <a:p>
            <a:pPr marL="285750" indent="-285750">
              <a:spcAft>
                <a:spcPts val="1600"/>
              </a:spcAft>
            </a:pPr>
            <a:r>
              <a:rPr lang="en-PH" sz="1600" dirty="0">
                <a:solidFill>
                  <a:schemeClr val="bg1"/>
                </a:solidFill>
              </a:rPr>
              <a:t>Questions on ILS, OPAC, employing standards, experiences with cataloging online resources, perceptions on conducting cataloging-related trainings and seminars as well as the establishment of a union catalog</a:t>
            </a:r>
          </a:p>
          <a:p>
            <a:pPr marL="285750" indent="-285750">
              <a:spcAft>
                <a:spcPts val="1600"/>
              </a:spcAft>
            </a:pPr>
            <a:r>
              <a:rPr lang="en-PH" sz="1600" dirty="0">
                <a:solidFill>
                  <a:schemeClr val="bg1"/>
                </a:solidFill>
              </a:rPr>
              <a:t>Online survey in EN, KZ, and RU languages</a:t>
            </a:r>
          </a:p>
          <a:p>
            <a:pPr marL="285750" indent="-285750">
              <a:spcAft>
                <a:spcPts val="1600"/>
              </a:spcAft>
            </a:pPr>
            <a:endParaRPr lang="en-PH" sz="1600" dirty="0">
              <a:solidFill>
                <a:schemeClr val="bg1"/>
              </a:solidFill>
            </a:endParaRPr>
          </a:p>
          <a:p>
            <a:pPr marL="285750" indent="-285750">
              <a:spcAft>
                <a:spcPts val="1600"/>
              </a:spcAft>
            </a:pPr>
            <a:endParaRPr lang="en-PH" sz="1600" dirty="0">
              <a:solidFill>
                <a:schemeClr val="bg1"/>
              </a:solidFill>
            </a:endParaRPr>
          </a:p>
        </p:txBody>
      </p:sp>
      <p:sp>
        <p:nvSpPr>
          <p:cNvPr id="69" name="Google Shape;69;p14"/>
          <p:cNvSpPr txBox="1">
            <a:spLocks noGrp="1"/>
          </p:cNvSpPr>
          <p:nvPr>
            <p:ph type="title"/>
          </p:nvPr>
        </p:nvSpPr>
        <p:spPr>
          <a:xfrm>
            <a:off x="311700" y="993238"/>
            <a:ext cx="8520600" cy="572700"/>
          </a:xfrm>
          <a:prstGeom prst="rect">
            <a:avLst/>
          </a:prstGeom>
        </p:spPr>
        <p:txBody>
          <a:bodyPr spcFirstLastPara="1" wrap="square" lIns="91425" tIns="91425" rIns="91425" bIns="91425" anchor="t" anchorCtr="0">
            <a:noAutofit/>
          </a:bodyPr>
          <a:lstStyle/>
          <a:p>
            <a:r>
              <a:rPr lang="en-PH" dirty="0">
                <a:solidFill>
                  <a:schemeClr val="bg1"/>
                </a:solidFill>
              </a:rPr>
              <a:t>Methodology</a:t>
            </a:r>
          </a:p>
        </p:txBody>
      </p:sp>
    </p:spTree>
    <p:extLst>
      <p:ext uri="{BB962C8B-B14F-4D97-AF65-F5344CB8AC3E}">
        <p14:creationId xmlns:p14="http://schemas.microsoft.com/office/powerpoint/2010/main" val="164032158"/>
      </p:ext>
    </p:extLst>
  </p:cSld>
  <p:clrMapOvr>
    <a:masterClrMapping/>
  </p:clrMapOvr>
</p:sld>
</file>

<file path=ppt/theme/theme1.xml><?xml version="1.0" encoding="utf-8"?>
<a:theme xmlns:a="http://schemas.openxmlformats.org/drawingml/2006/main" name="NU blu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490</TotalTime>
  <Words>1597</Words>
  <Application>Microsoft Macintosh PowerPoint</Application>
  <PresentationFormat>On-screen Show (16:9)</PresentationFormat>
  <Paragraphs>188</Paragraphs>
  <Slides>22</Slides>
  <Notes>19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NU blue theme</vt:lpstr>
      <vt:lpstr>    Documenting the Cataloging Practices and Policies among Selected Libraries in Kazakhstan  April Manabat Expert Librarian Nazarbayev University Nur-Sultan, Kazakhstan  University Library at a New Stage of Social Communications Development (UniLibNSD) International Conference 7-8 October 2021 </vt:lpstr>
      <vt:lpstr>Outline</vt:lpstr>
      <vt:lpstr>Introduction</vt:lpstr>
      <vt:lpstr>Objectives</vt:lpstr>
      <vt:lpstr>Cataloging Practices and Policies</vt:lpstr>
      <vt:lpstr>Cataloging Practices and Policies</vt:lpstr>
      <vt:lpstr>Cataloging Practices/Issues in CIS Countries</vt:lpstr>
      <vt:lpstr>Cataloging Practices/Issues in CIS Countries</vt:lpstr>
      <vt:lpstr>Methodology</vt:lpstr>
      <vt:lpstr>Results and Discussions</vt:lpstr>
      <vt:lpstr>Results and Discussions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Thank you for listening!  April Manabat Expert Librarian Nazarbayev University Nur-Sultan, Kazakhstan april.manabat@nu.edu.kz  University Library at a New Stage of Social Communications Development (UniLibNSD) International Conference 7-8 October 2021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Ainur Abikenova</dc:creator>
  <cp:lastModifiedBy>April  R. Manabat</cp:lastModifiedBy>
  <cp:revision>36</cp:revision>
  <dcterms:modified xsi:type="dcterms:W3CDTF">2021-10-03T16:13:21Z</dcterms:modified>
</cp:coreProperties>
</file>