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4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7315D-27BA-4248-9A2C-FBEAF3E7085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619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A0775-FB7B-4C32-BA57-3DE085D251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16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13E36-2FD0-45A7-A045-ED2E7A6969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21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B80835D-58E3-4568-B526-75F4C37C7F5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17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4D791-E113-4C54-BC18-E94D671E14E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69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817C-8508-492F-ADDF-9EA4BD7E5A0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295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DFD0D-2141-46BE-A72A-2DFBE60F79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076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DF2F9-607B-496E-B6E3-A6FD8F38155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14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35C85-483F-4ABD-995B-BBB3D0F4638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198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60796-E8B4-4CE6-91BD-5579FF8BF3F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32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36906-41CC-4C77-9AE9-663EDF6DF65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041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E1A56-97A4-4878-A86F-20147016C10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975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D78C3F-2E55-477F-8E20-6EDF317B939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1748" name="Picture 4" descr="dnipr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uk-UA"/>
              <a:t>До 2008 р. за даною тематикою в наукометричній базі відслідковуються лише одиничні публікації. </a:t>
            </a:r>
          </a:p>
          <a:p>
            <a:pPr marL="0" indent="0">
              <a:buFontTx/>
              <a:buNone/>
            </a:pPr>
            <a:endParaRPr lang="uk-UA"/>
          </a:p>
          <a:p>
            <a:pPr marL="0" indent="0">
              <a:buFontTx/>
              <a:buNone/>
            </a:pPr>
            <a:r>
              <a:rPr lang="uk-UA"/>
              <a:t>У період 2008-2018 рр. у середньому темпи зростання активності авторів дорівнюють 10-20 публікацій на рік.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4" name="Rectangle 100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uk-UA" sz="2400" b="1"/>
              <a:t>Структура публікацій за предметною галуззю знань</a:t>
            </a:r>
            <a:r>
              <a:rPr lang="ru-RU" sz="4000"/>
              <a:t> </a:t>
            </a:r>
          </a:p>
        </p:txBody>
      </p:sp>
      <p:graphicFrame>
        <p:nvGraphicFramePr>
          <p:cNvPr id="11450" name="Group 186"/>
          <p:cNvGraphicFramePr>
            <a:graphicFrameLocks noGrp="1"/>
          </p:cNvGraphicFramePr>
          <p:nvPr>
            <p:ph idx="1"/>
          </p:nvPr>
        </p:nvGraphicFramePr>
        <p:xfrm>
          <a:off x="250825" y="1052513"/>
          <a:ext cx="8447088" cy="5899150"/>
        </p:xfrm>
        <a:graphic>
          <a:graphicData uri="http://schemas.openxmlformats.org/drawingml/2006/table">
            <a:tbl>
              <a:tblPr/>
              <a:tblGrid>
                <a:gridCol w="303213"/>
                <a:gridCol w="4433887"/>
                <a:gridCol w="361950"/>
                <a:gridCol w="1858963"/>
                <a:gridCol w="1489075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Напрямок досліджень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 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публікацій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% від загальної кількості</a:t>
                      </a: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HISTORY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27.8 %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AREA STUDIES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10.0 %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GOVERNMENT LAW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LINGUISTICS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BUSINESS ECONOMICS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6.9 %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LITERATURE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6.9 %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GEOLOGY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6.9 %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ARTS HUMANITIES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ENVIRONMENTAL SCIENCES ECOLOGY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SCIENCES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3" name="Rectangle 18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/>
              <a:t>Розподіл назв журналів за кількістю публікацій – </a:t>
            </a:r>
            <a:r>
              <a:rPr lang="ru-RU" sz="3200" b="1"/>
              <a:t>4</a:t>
            </a:r>
            <a:r>
              <a:rPr lang="uk-UA" sz="3200" b="1"/>
              <a:t> і більше</a:t>
            </a:r>
            <a:r>
              <a:rPr lang="ru-RU" sz="3200" b="1"/>
              <a:t>.</a:t>
            </a:r>
          </a:p>
        </p:txBody>
      </p:sp>
      <p:graphicFrame>
        <p:nvGraphicFramePr>
          <p:cNvPr id="12523" name="Group 23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370513"/>
                <a:gridCol w="1287462"/>
                <a:gridCol w="1571625"/>
              </a:tblGrid>
              <a:tr h="12668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 видання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Усього статей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відсотках до загальної кількості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RUSIN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TRANSYLVANIAN REVIEW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OSTEUROPA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EAST EUROPEAN POLITICS AND SOCIETIES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93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NATIONAL ACADEMY OF MANAGERIAL STAFF OF CULTURE AND ARTS HERALD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VRACHEBNOE DELO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8" name="Rectangle 3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/>
              <a:t>50 найбільш цитованих статей</a:t>
            </a:r>
            <a:r>
              <a:rPr lang="uk-UA" sz="4000"/>
              <a:t> </a:t>
            </a:r>
            <a:endParaRPr lang="ru-RU" sz="4000"/>
          </a:p>
        </p:txBody>
      </p:sp>
      <p:graphicFrame>
        <p:nvGraphicFramePr>
          <p:cNvPr id="13378" name="Group 6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6180138"/>
                <a:gridCol w="2049462"/>
              </a:tblGrid>
              <a:tr h="917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 видання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 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публікацій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RUSIN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CASOPIS ZA SUVREMENU POVIJEST 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88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ENVIRONMENTAL ENGINEERING AND MANAGEMENT JOURNAL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JOURNAL OF SEISMOLOGY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TRANSYLVANIAN REVIEW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b="1"/>
              <a:t>Аналіз розподілу публікацій за країнами (75 %)</a:t>
            </a:r>
            <a:r>
              <a:rPr lang="ru-RU" sz="4000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/>
              <a:t>Румунія (36,5%) – 84 публікації,</a:t>
            </a:r>
          </a:p>
          <a:p>
            <a:r>
              <a:rPr lang="uk-UA"/>
              <a:t>Україна (14,8 %), </a:t>
            </a:r>
          </a:p>
          <a:p>
            <a:r>
              <a:rPr lang="uk-UA"/>
              <a:t>Росія (6,5 %), </a:t>
            </a:r>
          </a:p>
          <a:p>
            <a:r>
              <a:rPr lang="uk-UA"/>
              <a:t>Німеччина (4,3 %), </a:t>
            </a:r>
          </a:p>
          <a:p>
            <a:r>
              <a:rPr lang="uk-UA"/>
              <a:t>Угорщина (4,3 %), </a:t>
            </a:r>
          </a:p>
          <a:p>
            <a:r>
              <a:rPr lang="uk-UA"/>
              <a:t>США (4,3 %) </a:t>
            </a:r>
          </a:p>
          <a:p>
            <a:r>
              <a:rPr lang="uk-UA"/>
              <a:t>Австрія (3,9 %).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8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b="1"/>
              <a:t>Автори-лідери за кількістю публікацій (4 й більше) серед понад 350.</a:t>
            </a:r>
            <a:endParaRPr lang="ru-RU" sz="2800" b="1"/>
          </a:p>
        </p:txBody>
      </p:sp>
      <p:graphicFrame>
        <p:nvGraphicFramePr>
          <p:cNvPr id="15522" name="Group 16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41850"/>
        </p:xfrm>
        <a:graphic>
          <a:graphicData uri="http://schemas.openxmlformats.org/drawingml/2006/table">
            <a:tbl>
              <a:tblPr/>
              <a:tblGrid>
                <a:gridCol w="2425700"/>
                <a:gridCol w="2265363"/>
                <a:gridCol w="3538537"/>
              </a:tblGrid>
              <a:tr h="7588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Автори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публікацій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Галузь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SULYAK S. G.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HISTORY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POPA M.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GEOSCIENCES; PHYSICS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RADULIAN M.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GEOSCIENCES; PHYSICS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BORLEANU F.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GEOSCIENCES; PHYSICS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CHIRITA V.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GEOSCIENCES; ECOLOGY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CLIPA O.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EDUCATION;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EDUCATIONAL RESEARCH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FISHER G.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GOVERNMENT LAW;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HISTORY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KERN Z.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GEOLOGY;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PALEONTOLOGY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MINDRESCU M.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GEOLOGY;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ECOLOGY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SCHARR K.</a:t>
                      </a:r>
                      <a:endParaRPr kumimoji="0" lang="uk-U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HISTORY; POLITICAL SCIENCE</a:t>
                      </a: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4" name="Rectangle 6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b="1"/>
              <a:t>Інституції за кількістю публікацій (5 і більше)</a:t>
            </a:r>
            <a:endParaRPr lang="ru-RU" sz="2800" b="1"/>
          </a:p>
        </p:txBody>
      </p:sp>
      <p:graphicFrame>
        <p:nvGraphicFramePr>
          <p:cNvPr id="16508" name="Group 12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41825"/>
        </p:xfrm>
        <a:graphic>
          <a:graphicData uri="http://schemas.openxmlformats.org/drawingml/2006/table">
            <a:tbl>
              <a:tblPr/>
              <a:tblGrid>
                <a:gridCol w="6372225"/>
                <a:gridCol w="1857375"/>
              </a:tblGrid>
              <a:tr h="4730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Організації 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 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публікацій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STEFAN CEL MARE UNIV SUCEAVA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ROMANIAN ACADEMY OF SCIENCES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YURI FEDKOVYCH CHERNIVTSI NATIONAL UNIVERSITY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ALEXANDRU IOAN CUZA UNIVERSITY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BABES BOLYAI UNIVERSITY FROM CLUJ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TOMSK STATE UNIVERSITY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BUKOVINIAN STATE MEDICAL UNIVERSITY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NATIONAL INSTITUTE FOR EARTH PHYSICS NIEP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EOTVOS LORAND UNIVERSITY 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HUNGARIAN ACADEMY OF SCIENCES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POLISH ACADEMY OF SCIENCES</a:t>
                      </a:r>
                      <a:endParaRPr kumimoji="0" lang="uk-U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uk-UA"/>
              <a:t>Переважна більшість матеріалів – </a:t>
            </a:r>
            <a:r>
              <a:rPr lang="uk-UA" b="1"/>
              <a:t>143 </a:t>
            </a:r>
            <a:r>
              <a:rPr lang="uk-UA"/>
              <a:t>(62 % від загальної кількості) опублікована англійською мовою.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/>
              <a:t>Іншими мовами:</a:t>
            </a:r>
          </a:p>
          <a:p>
            <a:pPr marL="825500" lvl="1">
              <a:lnSpc>
                <a:spcPct val="90000"/>
              </a:lnSpc>
              <a:buFontTx/>
              <a:buNone/>
            </a:pPr>
            <a:r>
              <a:rPr lang="uk-UA"/>
              <a:t>німецькою – 26, </a:t>
            </a:r>
          </a:p>
          <a:p>
            <a:pPr marL="825500" lvl="1">
              <a:lnSpc>
                <a:spcPct val="90000"/>
              </a:lnSpc>
              <a:buFontTx/>
              <a:buNone/>
            </a:pPr>
            <a:r>
              <a:rPr lang="uk-UA"/>
              <a:t>російською – 28, </a:t>
            </a:r>
          </a:p>
          <a:p>
            <a:pPr marL="825500" lvl="1">
              <a:lnSpc>
                <a:spcPct val="90000"/>
              </a:lnSpc>
              <a:buFontTx/>
              <a:buNone/>
            </a:pPr>
            <a:r>
              <a:rPr lang="uk-UA"/>
              <a:t>румунською – 13, </a:t>
            </a:r>
          </a:p>
          <a:p>
            <a:pPr marL="825500" lvl="1">
              <a:lnSpc>
                <a:spcPct val="90000"/>
              </a:lnSpc>
              <a:buFontTx/>
              <a:buNone/>
            </a:pPr>
            <a:r>
              <a:rPr lang="uk-UA"/>
              <a:t>українською – 9, </a:t>
            </a:r>
          </a:p>
          <a:p>
            <a:pPr marL="825500" lvl="1">
              <a:lnSpc>
                <a:spcPct val="90000"/>
              </a:lnSpc>
              <a:buFontTx/>
              <a:buNone/>
            </a:pPr>
            <a:r>
              <a:rPr lang="uk-UA"/>
              <a:t>французькою – 4, </a:t>
            </a:r>
          </a:p>
          <a:p>
            <a:pPr marL="825500" lvl="1">
              <a:lnSpc>
                <a:spcPct val="90000"/>
              </a:lnSpc>
              <a:buFontTx/>
              <a:buNone/>
            </a:pPr>
            <a:r>
              <a:rPr lang="uk-UA"/>
              <a:t>польською – 3,  </a:t>
            </a:r>
          </a:p>
          <a:p>
            <a:pPr marL="825500" lvl="1">
              <a:lnSpc>
                <a:spcPct val="90000"/>
              </a:lnSpc>
              <a:buFontTx/>
              <a:buNone/>
            </a:pPr>
            <a:r>
              <a:rPr lang="uk-UA"/>
              <a:t>хорватською – 2, </a:t>
            </a:r>
          </a:p>
          <a:p>
            <a:pPr marL="825500" lvl="1">
              <a:lnSpc>
                <a:spcPct val="90000"/>
              </a:lnSpc>
              <a:buFontTx/>
              <a:buNone/>
            </a:pPr>
            <a:r>
              <a:rPr lang="uk-UA"/>
              <a:t>чеською – 1 та словацькою – 1.</a:t>
            </a: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335713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uk-UA" sz="2800"/>
              <a:t>Судячи з тематики найбільш цитованих робіт, інтерес дослідників спрямований на дослідження: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uk-UA" sz="2800"/>
              <a:t>геології, навколишнього середовища та природних ресурсів регіону (грунти, тваринний світ, мінеральні води, екологія тощо); 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uk-UA" sz="2800"/>
              <a:t> етнографії (зокрема етномедицини та етнополітики); 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uk-UA" sz="2800"/>
              <a:t>історії (голокост та насильство під час ІІ світової війни); 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uk-UA" sz="2800"/>
              <a:t> освіти (вплив навчальних закладів на розвиток регіону). 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uk-UA" sz="280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uk-UA" sz="2800"/>
              <a:t>Спостерігаємо, що високоцитовані матеріали здебільшого опубліковані в останнє десятиліття (2007-2016 рр.).</a:t>
            </a:r>
            <a:endParaRPr lang="ru-RU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tabLst>
                <a:tab pos="0" algn="l"/>
              </a:tabLst>
            </a:pPr>
            <a:r>
              <a:rPr lang="uk-UA" sz="2800"/>
              <a:t>Цей огляд може допомогти практикам і дослідникам забезпечити краще розуміння поточного стану дослідницького поля за регіональною тематикою «Буковина» і служити відправною точкою для майбутніх досліджень. 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0" algn="l"/>
              </a:tabLst>
            </a:pPr>
            <a:endParaRPr lang="uk-UA" sz="2800"/>
          </a:p>
          <a:p>
            <a:pPr marL="0" indent="0">
              <a:lnSpc>
                <a:spcPct val="90000"/>
              </a:lnSpc>
              <a:buFontTx/>
              <a:buNone/>
              <a:tabLst>
                <a:tab pos="0" algn="l"/>
              </a:tabLst>
            </a:pPr>
            <a:r>
              <a:rPr lang="uk-UA" sz="2800"/>
              <a:t>Прогалини у дослідженнях можуть слугувати мотивацією для досліджень за регіональною тематикою «Буковина». 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0" algn="l"/>
              </a:tabLst>
            </a:pPr>
            <a:endParaRPr lang="uk-UA" sz="2800"/>
          </a:p>
          <a:p>
            <a:pPr marL="0" indent="0">
              <a:lnSpc>
                <a:spcPct val="90000"/>
              </a:lnSpc>
              <a:buFontTx/>
              <a:buNone/>
              <a:tabLst>
                <a:tab pos="0" algn="l"/>
              </a:tabLst>
            </a:pPr>
            <a:r>
              <a:rPr lang="uk-UA" sz="2800"/>
              <a:t>Це дослідження дає дослідникам і практикам широке й інтенсивне розуміння основних дослідницьких тем і тенденцій досліджень регіону.</a:t>
            </a:r>
            <a:r>
              <a:rPr lang="ru-RU" sz="280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25538"/>
            <a:ext cx="8496300" cy="3170237"/>
          </a:xfrm>
        </p:spPr>
        <p:txBody>
          <a:bodyPr/>
          <a:lstStyle/>
          <a:p>
            <a:r>
              <a:rPr lang="uk-UA" sz="11000" b="1">
                <a:solidFill>
                  <a:srgbClr val="800000"/>
                </a:solidFill>
              </a:rPr>
              <a:t>Буковина:</a:t>
            </a:r>
            <a:r>
              <a:rPr lang="uk-UA" sz="6600" b="1">
                <a:solidFill>
                  <a:srgbClr val="800000"/>
                </a:solidFill>
              </a:rPr>
              <a:t> </a:t>
            </a:r>
            <a:r>
              <a:rPr lang="en-US" sz="6600" b="1">
                <a:solidFill>
                  <a:srgbClr val="800000"/>
                </a:solidFill>
              </a:rPr>
              <a:t/>
            </a:r>
            <a:br>
              <a:rPr lang="en-US" sz="6600" b="1">
                <a:solidFill>
                  <a:srgbClr val="800000"/>
                </a:solidFill>
              </a:rPr>
            </a:br>
            <a:r>
              <a:rPr lang="uk-UA" sz="4000" b="1">
                <a:solidFill>
                  <a:srgbClr val="800000"/>
                </a:solidFill>
              </a:rPr>
              <a:t>автори, журнали, проблематика </a:t>
            </a:r>
            <a:r>
              <a:rPr lang="uk-UA" sz="3200" b="1">
                <a:solidFill>
                  <a:srgbClr val="800000"/>
                </a:solidFill>
              </a:rPr>
              <a:t>(наукометричний аналіз досліджень за базою WoS)</a:t>
            </a:r>
            <a:r>
              <a:rPr lang="ru-RU" sz="400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938"/>
            <a:ext cx="8229600" cy="3705225"/>
          </a:xfrm>
        </p:spPr>
        <p:txBody>
          <a:bodyPr/>
          <a:lstStyle/>
          <a:p>
            <a:pPr>
              <a:buFontTx/>
              <a:buNone/>
            </a:pPr>
            <a:r>
              <a:rPr lang="uk-UA" sz="8000"/>
              <a:t>Дякую за увагу.</a:t>
            </a:r>
            <a:endParaRPr lang="ru-RU" sz="8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/>
              <a:t>Метою даного дослідження було:</a:t>
            </a:r>
            <a:endParaRPr lang="ru-RU" sz="40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/>
              <a:t>(1) провести наукометричний аналіз для характеристики стану досліджень і публікацій в області регіональних досліджень та </a:t>
            </a:r>
            <a:endParaRPr lang="en-US"/>
          </a:p>
          <a:p>
            <a:r>
              <a:rPr lang="uk-UA"/>
              <a:t>(2) визначити найбільш ефективних суб'єктів (авторів, країни і журнали) та вивчити їх роль у розвитку науки за допомогою бібліометричного аналізу.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uk-UA"/>
              <a:t>Дослідження було проведено з листопада 2017 року по лютий 2018 року та оновлено протягом травня 2018 р. </a:t>
            </a:r>
          </a:p>
          <a:p>
            <a:pPr marL="0" indent="0">
              <a:buFontTx/>
              <a:buNone/>
            </a:pPr>
            <a:r>
              <a:rPr lang="uk-UA"/>
              <a:t>Воно є описовим і використовує кількісний підхід до виявлення основних характеристик досліджень, пов'язаних з темою “Буковина”, а також їх еволюція для виділення потенціалу тенденції майбутніх досліджень.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/>
              <a:t>Результати наукометричного аналізу корисні для:</a:t>
            </a:r>
            <a:endParaRPr lang="ru-RU" sz="4000" b="1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uk-UA"/>
              <a:t>1) вимірювання та розуміння дослідження теми даного предмета; </a:t>
            </a:r>
          </a:p>
          <a:p>
            <a:pPr>
              <a:buFontTx/>
              <a:buNone/>
            </a:pPr>
            <a:r>
              <a:rPr lang="uk-UA"/>
              <a:t>2) забезпечення твердого погляду на історичну еволюцію теми; </a:t>
            </a:r>
          </a:p>
          <a:p>
            <a:pPr>
              <a:buFontTx/>
              <a:buNone/>
            </a:pPr>
            <a:r>
              <a:rPr lang="uk-UA"/>
              <a:t>3) представлення тематичного і технологічного аналізу; </a:t>
            </a:r>
          </a:p>
          <a:p>
            <a:pPr>
              <a:buFontTx/>
              <a:buNone/>
            </a:pPr>
            <a:r>
              <a:rPr lang="uk-UA"/>
              <a:t>4) надання доказів та підстав для майбутніх досліджень.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/>
              <a:t>Крок 1.</a:t>
            </a:r>
            <a:r>
              <a:rPr lang="uk-UA" sz="4000"/>
              <a:t> Розмежування сфери аналізу та вибору публікацій </a:t>
            </a:r>
            <a:endParaRPr lang="ru-RU" sz="40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uk-UA" sz="2800"/>
              <a:t>Матеріали були представлені в базі даних WoS в одному пошуку, з 1970 по 2018, використовуючи логічний оператор «АБО». </a:t>
            </a:r>
          </a:p>
          <a:p>
            <a:pPr marL="0" indent="0">
              <a:buFontTx/>
              <a:buNone/>
            </a:pPr>
            <a:r>
              <a:rPr lang="uk-UA" sz="2800"/>
              <a:t>Через визначення множини, які до цих пір використовуються в цьому полі, матеріали були вибрані з використанням наступних термінів у полі ключових слов: </a:t>
            </a:r>
            <a:r>
              <a:rPr lang="uk-UA" sz="2800" b="1"/>
              <a:t>(</a:t>
            </a:r>
            <a:r>
              <a:rPr lang="en-US" sz="2800" b="1"/>
              <a:t>BUKOVINA</a:t>
            </a:r>
            <a:r>
              <a:rPr lang="uk-UA" sz="2800" b="1"/>
              <a:t>), (</a:t>
            </a:r>
            <a:r>
              <a:rPr lang="en-US" sz="2800" b="1"/>
              <a:t>BUCOVINA</a:t>
            </a:r>
            <a:r>
              <a:rPr lang="uk-UA" sz="2800" b="1"/>
              <a:t>), (</a:t>
            </a:r>
            <a:r>
              <a:rPr lang="en-US" sz="2800" b="1"/>
              <a:t>BUKOWINA</a:t>
            </a:r>
            <a:r>
              <a:rPr lang="uk-UA" sz="2800" b="1"/>
              <a:t>), (</a:t>
            </a:r>
            <a:r>
              <a:rPr lang="en-US" sz="2800" b="1"/>
              <a:t>BUKOVYNA</a:t>
            </a:r>
            <a:r>
              <a:rPr lang="uk-UA" sz="2800" b="1"/>
              <a:t>).</a:t>
            </a:r>
            <a:r>
              <a:rPr lang="uk-UA" sz="2800"/>
              <a:t> Цей пошук привів до </a:t>
            </a:r>
            <a:r>
              <a:rPr lang="uk-UA" sz="2800" b="1"/>
              <a:t>304</a:t>
            </a:r>
            <a:r>
              <a:rPr lang="uk-UA" sz="2800"/>
              <a:t> результатів, які складають основу даного дослідження. </a:t>
            </a:r>
            <a:endParaRPr lang="ru-RU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/>
              <a:t>Крок 2.</a:t>
            </a:r>
            <a:r>
              <a:rPr lang="uk-UA" sz="4000"/>
              <a:t> Дескриптивний аналіз робіт</a:t>
            </a:r>
            <a:endParaRPr lang="ru-RU" sz="40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uk-UA"/>
              <a:t>Виконано наступне аналізування: </a:t>
            </a:r>
          </a:p>
          <a:p>
            <a:pPr marL="609600" indent="-609600">
              <a:buFontTx/>
              <a:buAutoNum type="arabicParenBoth"/>
            </a:pPr>
            <a:r>
              <a:rPr lang="uk-UA"/>
              <a:t>кількість публікацій за терміном пошуку; </a:t>
            </a:r>
          </a:p>
          <a:p>
            <a:pPr marL="609600" indent="-609600">
              <a:buFontTx/>
              <a:buNone/>
            </a:pPr>
            <a:r>
              <a:rPr lang="uk-UA"/>
              <a:t>(2) темпи зростання активності авторів;</a:t>
            </a:r>
          </a:p>
          <a:p>
            <a:pPr marL="609600" indent="-609600">
              <a:buFontTx/>
              <a:buNone/>
            </a:pPr>
            <a:r>
              <a:rPr lang="uk-UA"/>
              <a:t>(3) більшість опублікованих авторів; </a:t>
            </a:r>
          </a:p>
          <a:p>
            <a:pPr marL="609600" indent="-609600">
              <a:buFontTx/>
              <a:buNone/>
            </a:pPr>
            <a:r>
              <a:rPr lang="uk-UA"/>
              <a:t>(4) більшість опублікованих джерел; </a:t>
            </a:r>
          </a:p>
          <a:p>
            <a:pPr marL="609600" indent="-609600">
              <a:buFontTx/>
              <a:buNone/>
            </a:pPr>
            <a:r>
              <a:rPr lang="uk-UA"/>
              <a:t>(5) проаналізовані країни.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/>
              <a:t>Крок 3.</a:t>
            </a:r>
            <a:r>
              <a:rPr lang="uk-UA" sz="4000"/>
              <a:t> Інтерпретація та обговорення результатів</a:t>
            </a:r>
            <a:endParaRPr lang="ru-RU" sz="40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uk-UA"/>
              <a:t>Інтерпретація та обговорення результатів у кроці 2 для визначення основних тенденцій дослідження  та прогалин в галузях дослідження.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507413" cy="5792788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uk-UA" sz="2400"/>
              <a:t>Усього знайдено</a:t>
            </a:r>
            <a:r>
              <a:rPr lang="uk-UA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304</a:t>
            </a:r>
            <a:r>
              <a:rPr lang="uk-UA" sz="2400"/>
              <a:t> публікації різних типів видань: </a:t>
            </a:r>
          </a:p>
          <a:p>
            <a:pPr marL="446088" lvl="1" indent="11113">
              <a:lnSpc>
                <a:spcPct val="90000"/>
              </a:lnSpc>
              <a:buFontTx/>
              <a:buNone/>
            </a:pPr>
            <a:r>
              <a:rPr lang="uk-UA" sz="2400"/>
              <a:t>статті (ARTICLE), </a:t>
            </a:r>
          </a:p>
          <a:p>
            <a:pPr marL="446088" lvl="1" indent="11113">
              <a:lnSpc>
                <a:spcPct val="90000"/>
              </a:lnSpc>
              <a:buFontTx/>
              <a:buNone/>
            </a:pPr>
            <a:r>
              <a:rPr lang="uk-UA" sz="2400"/>
              <a:t>збірники матеріалів наукових заходів (PROCEEDINGS PAPER), </a:t>
            </a:r>
          </a:p>
          <a:p>
            <a:pPr marL="446088" lvl="1" indent="11113">
              <a:lnSpc>
                <a:spcPct val="90000"/>
              </a:lnSpc>
              <a:buFontTx/>
              <a:buNone/>
            </a:pPr>
            <a:r>
              <a:rPr lang="uk-UA" sz="2400"/>
              <a:t>книжкові огляди (BOOK REVIEW), </a:t>
            </a:r>
          </a:p>
          <a:p>
            <a:pPr marL="446088" lvl="1" indent="11113">
              <a:lnSpc>
                <a:spcPct val="90000"/>
              </a:lnSpc>
              <a:buFontTx/>
              <a:buNone/>
            </a:pPr>
            <a:r>
              <a:rPr lang="uk-UA" sz="2400"/>
              <a:t>розділи книг (BOOK CHAPTER), </a:t>
            </a:r>
          </a:p>
          <a:p>
            <a:pPr marL="446088" lvl="1" indent="11113">
              <a:lnSpc>
                <a:spcPct val="90000"/>
              </a:lnSpc>
              <a:buFontTx/>
              <a:buNone/>
            </a:pPr>
            <a:r>
              <a:rPr lang="uk-UA" sz="2400"/>
              <a:t>редакційні матеріали (EDITORIAL MATERIAL) тощо.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uk-UA" sz="240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uk-UA" sz="2400"/>
              <a:t>Оскільки біля </a:t>
            </a:r>
            <a:r>
              <a:rPr lang="uk-UA" sz="2400" b="1"/>
              <a:t>25%</a:t>
            </a:r>
            <a:r>
              <a:rPr lang="uk-UA" sz="2400"/>
              <a:t> від загальної кількості публікацій є лише книжковими оглядами, було прийнято рішення, з метою аналізу саме дослідницької роботи з даного питання, обмежитися такими типами документів: статті </a:t>
            </a:r>
            <a:r>
              <a:rPr lang="uk-UA" sz="2400" b="1"/>
              <a:t>(ARTICLE),</a:t>
            </a:r>
            <a:r>
              <a:rPr lang="uk-UA" sz="2400"/>
              <a:t> збірники матеріалів наукових заходів </a:t>
            </a:r>
            <a:r>
              <a:rPr lang="uk-UA" sz="2400" b="1"/>
              <a:t>(PROCEEDINGS PAPER),</a:t>
            </a:r>
            <a:r>
              <a:rPr lang="uk-UA" sz="2400"/>
              <a:t> розділи книг </a:t>
            </a:r>
            <a:r>
              <a:rPr lang="uk-UA" sz="2400" b="1"/>
              <a:t>(BOOK CHAPTER)</a:t>
            </a:r>
            <a:r>
              <a:rPr lang="uk-UA" sz="2400"/>
              <a:t> – усього </a:t>
            </a:r>
            <a:r>
              <a:rPr lang="uk-UA" sz="2400" b="1"/>
              <a:t>230</a:t>
            </a:r>
            <a:r>
              <a:rPr lang="uk-UA" sz="2400"/>
              <a:t> публікацій.</a:t>
            </a:r>
            <a:r>
              <a:rPr lang="ru-RU" sz="240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922</Words>
  <Application>Microsoft Office PowerPoint</Application>
  <PresentationFormat>Экран (4:3)</PresentationFormat>
  <Paragraphs>201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Times New Roman</vt:lpstr>
      <vt:lpstr>Оформление по умолчанию</vt:lpstr>
      <vt:lpstr>Презентация PowerPoint</vt:lpstr>
      <vt:lpstr>Буковина:  автори, журнали, проблематика (наукометричний аналіз досліджень за базою WoS) </vt:lpstr>
      <vt:lpstr>Метою даного дослідження було:</vt:lpstr>
      <vt:lpstr>Презентация PowerPoint</vt:lpstr>
      <vt:lpstr>Результати наукометричного аналізу корисні для:</vt:lpstr>
      <vt:lpstr>Крок 1. Розмежування сфери аналізу та вибору публікацій </vt:lpstr>
      <vt:lpstr>Крок 2. Дескриптивний аналіз робіт</vt:lpstr>
      <vt:lpstr>Крок 3. Інтерпретація та обговорення результатів</vt:lpstr>
      <vt:lpstr>Презентация PowerPoint</vt:lpstr>
      <vt:lpstr>Презентация PowerPoint</vt:lpstr>
      <vt:lpstr>Структура публікацій за предметною галуззю знань </vt:lpstr>
      <vt:lpstr>Розподіл назв журналів за кількістю публікацій – 4 і більше.</vt:lpstr>
      <vt:lpstr>50 найбільш цитованих статей </vt:lpstr>
      <vt:lpstr>Аналіз розподілу публікацій за країнами (75 %) </vt:lpstr>
      <vt:lpstr>Автори-лідери за кількістю публікацій (4 й більше) серед понад 350.</vt:lpstr>
      <vt:lpstr>Інституції за кількістю публікацій (5 і більше)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Буковина:  автори, журнали, проблематика (наукометричний аналіз досліджень за базою WoS) </dc:title>
  <dc:creator>shylyuk</dc:creator>
  <cp:lastModifiedBy>User</cp:lastModifiedBy>
  <cp:revision>6</cp:revision>
  <dcterms:created xsi:type="dcterms:W3CDTF">2019-09-24T12:24:07Z</dcterms:created>
  <dcterms:modified xsi:type="dcterms:W3CDTF">2019-10-23T09:45:21Z</dcterms:modified>
</cp:coreProperties>
</file>