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14"/>
  </p:notesMasterIdLst>
  <p:handoutMasterIdLst>
    <p:handoutMasterId r:id="rId15"/>
  </p:handoutMasterIdLst>
  <p:sldIdLst>
    <p:sldId id="263" r:id="rId2"/>
    <p:sldId id="264" r:id="rId3"/>
    <p:sldId id="256" r:id="rId4"/>
    <p:sldId id="271" r:id="rId5"/>
    <p:sldId id="273" r:id="rId6"/>
    <p:sldId id="272" r:id="rId7"/>
    <p:sldId id="290" r:id="rId8"/>
    <p:sldId id="291" r:id="rId9"/>
    <p:sldId id="292" r:id="rId10"/>
    <p:sldId id="280" r:id="rId11"/>
    <p:sldId id="293" r:id="rId12"/>
    <p:sldId id="294" r:id="rId13"/>
  </p:sldIdLst>
  <p:sldSz cx="12192000" cy="6858000"/>
  <p:notesSz cx="6797675" cy="9926638"/>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CC0066"/>
    <a:srgbClr val="FF66CC"/>
    <a:srgbClr val="FF0066"/>
    <a:srgbClr val="FF3399"/>
    <a:srgbClr val="FF99FF"/>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60" autoAdjust="0"/>
    <p:restoredTop sz="83246" autoAdjust="0"/>
  </p:normalViewPr>
  <p:slideViewPr>
    <p:cSldViewPr snapToGrid="0">
      <p:cViewPr varScale="1">
        <p:scale>
          <a:sx n="64" d="100"/>
          <a:sy n="64" d="100"/>
        </p:scale>
        <p:origin x="75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3CE2047B-88A4-4C76-BF01-A18591A408E0}" type="datetimeFigureOut">
              <a:rPr lang="lt-LT" smtClean="0"/>
              <a:t>2024-09-29</a:t>
            </a:fld>
            <a:endParaRPr lang="lt-LT"/>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lt-LT"/>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5B101B10-8085-486C-8ECE-E22C8C49003D}" type="slidenum">
              <a:rPr lang="lt-LT" smtClean="0"/>
              <a:t>‹#›</a:t>
            </a:fld>
            <a:endParaRPr lang="lt-LT"/>
          </a:p>
        </p:txBody>
      </p:sp>
    </p:spTree>
    <p:extLst>
      <p:ext uri="{BB962C8B-B14F-4D97-AF65-F5344CB8AC3E}">
        <p14:creationId xmlns:p14="http://schemas.microsoft.com/office/powerpoint/2010/main" val="38439612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F7622E3-C87E-4ABB-B0A1-CF861E074423}" type="datetimeFigureOut">
              <a:rPr lang="lt-LT" smtClean="0"/>
              <a:t>2024-09-29</a:t>
            </a:fld>
            <a:endParaRPr lang="lt-LT"/>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559BF5E-E550-48AF-99F3-5AB6920DB9BB}" type="slidenum">
              <a:rPr lang="lt-LT" smtClean="0"/>
              <a:t>‹#›</a:t>
            </a:fld>
            <a:endParaRPr lang="lt-LT"/>
          </a:p>
        </p:txBody>
      </p:sp>
    </p:spTree>
    <p:extLst>
      <p:ext uri="{BB962C8B-B14F-4D97-AF65-F5344CB8AC3E}">
        <p14:creationId xmlns:p14="http://schemas.microsoft.com/office/powerpoint/2010/main" val="3508568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lmba.lt/node/8579"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D559BF5E-E550-48AF-99F3-5AB6920DB9BB}" type="slidenum">
              <a:rPr lang="lt-LT" smtClean="0"/>
              <a:t>1</a:t>
            </a:fld>
            <a:endParaRPr lang="lt-LT"/>
          </a:p>
        </p:txBody>
      </p:sp>
    </p:spTree>
    <p:extLst>
      <p:ext uri="{BB962C8B-B14F-4D97-AF65-F5344CB8AC3E}">
        <p14:creationId xmlns:p14="http://schemas.microsoft.com/office/powerpoint/2010/main" val="606110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dirty="0">
                <a:latin typeface="Times New Roman" panose="02020603050405020304" pitchFamily="18" charset="0"/>
                <a:cs typeface="Times New Roman" panose="02020603050405020304" pitchFamily="18" charset="0"/>
              </a:rPr>
              <a:t>Valstybės biudžeto asignavimai </a:t>
            </a:r>
            <a:r>
              <a:rPr lang="en-US" sz="1200" dirty="0">
                <a:latin typeface="Times New Roman" panose="02020603050405020304" pitchFamily="18" charset="0"/>
                <a:cs typeface="Times New Roman" panose="02020603050405020304" pitchFamily="18" charset="0"/>
              </a:rPr>
              <a:t>DB </a:t>
            </a:r>
            <a:r>
              <a:rPr lang="lt-LT" sz="1200" dirty="0">
                <a:latin typeface="Times New Roman" panose="02020603050405020304" pitchFamily="18" charset="0"/>
                <a:cs typeface="Times New Roman" panose="02020603050405020304" pitchFamily="18" charset="0"/>
              </a:rPr>
              <a:t>prenumeratoms buvo paskirstyti pagal tvarkoje nustatytas vidutines proporcijas: </a:t>
            </a:r>
          </a:p>
          <a:p>
            <a:r>
              <a:rPr lang="lt-LT" sz="1200" dirty="0">
                <a:latin typeface="Times New Roman" panose="02020603050405020304" pitchFamily="18" charset="0"/>
                <a:cs typeface="Times New Roman" panose="02020603050405020304" pitchFamily="18" charset="0"/>
              </a:rPr>
              <a:t>- universalių duomenų bazių prenumeratoms buvo skirta 60 procentų;</a:t>
            </a:r>
          </a:p>
          <a:p>
            <a:r>
              <a:rPr lang="lt-LT" sz="1200" dirty="0">
                <a:latin typeface="Times New Roman" panose="02020603050405020304" pitchFamily="18" charset="0"/>
                <a:cs typeface="Times New Roman" panose="02020603050405020304" pitchFamily="18" charset="0"/>
              </a:rPr>
              <a:t>- specializuotų duomenų bazių prenumeratoms buvo skirta 40 procentų, iš jų: </a:t>
            </a:r>
          </a:p>
          <a:p>
            <a:r>
              <a:rPr lang="lt-LT" sz="1200" dirty="0">
                <a:latin typeface="Times New Roman" panose="02020603050405020304" pitchFamily="18" charset="0"/>
                <a:cs typeface="Times New Roman" panose="02020603050405020304" pitchFamily="18" charset="0"/>
              </a:rPr>
              <a:t>	- SHM – 30 procentų; </a:t>
            </a:r>
          </a:p>
          <a:p>
            <a:r>
              <a:rPr lang="lt-LT" sz="1200" dirty="0">
                <a:latin typeface="Times New Roman" panose="02020603050405020304" pitchFamily="18" charset="0"/>
                <a:cs typeface="Times New Roman" panose="02020603050405020304" pitchFamily="18" charset="0"/>
              </a:rPr>
              <a:t>	- GTMŽ – 70 procentų</a:t>
            </a:r>
            <a:r>
              <a:rPr lang="en-US" sz="1200" dirty="0">
                <a:latin typeface="Times New Roman" panose="02020603050405020304" pitchFamily="18" charset="0"/>
                <a:cs typeface="Times New Roman" panose="02020603050405020304" pitchFamily="18" charset="0"/>
              </a:rPr>
              <a:t>.</a:t>
            </a:r>
            <a:endParaRPr lang="lt-LT" sz="1200" dirty="0">
              <a:latin typeface="Times New Roman" panose="02020603050405020304" pitchFamily="18" charset="0"/>
              <a:cs typeface="Times New Roman" panose="02020603050405020304" pitchFamily="18" charset="0"/>
            </a:endParaRPr>
          </a:p>
          <a:p>
            <a:endParaRPr lang="en-US" sz="1200" dirty="0">
              <a:latin typeface="Times New Roman" panose="02020603050405020304" pitchFamily="18" charset="0"/>
              <a:cs typeface="Times New Roman" panose="02020603050405020304" pitchFamily="18" charset="0"/>
            </a:endParaRPr>
          </a:p>
          <a:p>
            <a:pPr algn="just"/>
            <a:r>
              <a:rPr lang="en-US" sz="1200" dirty="0">
                <a:latin typeface="Times New Roman" panose="02020603050405020304" pitchFamily="18" charset="0"/>
                <a:cs typeface="Times New Roman" panose="02020603050405020304" pitchFamily="18" charset="0"/>
              </a:rPr>
              <a:t>DB </a:t>
            </a:r>
            <a:r>
              <a:rPr lang="lt-LT" sz="1200" dirty="0">
                <a:latin typeface="Times New Roman" panose="02020603050405020304" pitchFamily="18" charset="0"/>
                <a:cs typeface="Times New Roman" panose="02020603050405020304" pitchFamily="18" charset="0"/>
              </a:rPr>
              <a:t>prenumeratos išlaidos finansuotos iš LR ŠMSM valstybės biudžeto asignavimų, sudarant lėšų naudojimo sutartį su LMBA, ir atitinkamos Institucijos nuosavo įnašo, kuris turi būti ne didesnis kaip 30 procentų ir ne mažesnis kaip 15 procentų DB prenumeratos kainos. </a:t>
            </a:r>
            <a:r>
              <a:rPr lang="en-US" sz="1200" dirty="0">
                <a:latin typeface="Times New Roman" panose="02020603050405020304" pitchFamily="18" charset="0"/>
                <a:cs typeface="Times New Roman" panose="02020603050405020304" pitchFamily="18" charset="0"/>
              </a:rPr>
              <a:t>2023 m. tai </a:t>
            </a:r>
            <a:r>
              <a:rPr lang="en-US" sz="1200" dirty="0" err="1">
                <a:latin typeface="Times New Roman" panose="02020603050405020304" pitchFamily="18" charset="0"/>
                <a:cs typeface="Times New Roman" panose="02020603050405020304" pitchFamily="18" charset="0"/>
              </a:rPr>
              <a:t>sudar</a:t>
            </a:r>
            <a:r>
              <a:rPr lang="lt-LT" sz="1200" dirty="0">
                <a:latin typeface="Times New Roman" panose="02020603050405020304" pitchFamily="18" charset="0"/>
                <a:cs typeface="Times New Roman" panose="02020603050405020304" pitchFamily="18" charset="0"/>
              </a:rPr>
              <a:t>ė</a:t>
            </a:r>
            <a:r>
              <a:rPr lang="en-US" sz="1200" dirty="0">
                <a:latin typeface="Times New Roman" panose="02020603050405020304" pitchFamily="18" charset="0"/>
                <a:cs typeface="Times New Roman" panose="02020603050405020304" pitchFamily="18" charset="0"/>
              </a:rPr>
              <a:t> 28 </a:t>
            </a:r>
            <a:r>
              <a:rPr lang="en-US" sz="1200" dirty="0" err="1">
                <a:latin typeface="Times New Roman" panose="02020603050405020304" pitchFamily="18" charset="0"/>
                <a:cs typeface="Times New Roman" panose="02020603050405020304" pitchFamily="18" charset="0"/>
              </a:rPr>
              <a:t>procentus</a:t>
            </a:r>
            <a:r>
              <a:rPr lang="en-US" sz="1200" dirty="0">
                <a:latin typeface="Times New Roman" panose="02020603050405020304" pitchFamily="18" charset="0"/>
                <a:cs typeface="Times New Roman" panose="02020603050405020304" pitchFamily="18" charset="0"/>
              </a:rPr>
              <a:t>. </a:t>
            </a:r>
            <a:r>
              <a:rPr lang="lt-LT" sz="1200" dirty="0">
                <a:latin typeface="Times New Roman" panose="02020603050405020304" pitchFamily="18" charset="0"/>
                <a:cs typeface="Times New Roman" panose="02020603050405020304" pitchFamily="18" charset="0"/>
              </a:rPr>
              <a:t>Institucijų nuosavas įnašas apskaičiuotas įvertinus skirtumą tarp lėšų poreikio visų institucijų DB ir šiam tikslui skirtų valstybės biudžeto asignavimų. Apskaičiuotas institucijų nuosavo įnašo procentinis dydis yra vienodas ir taikomas visų institucijų DB prenumeratoms, finansuojamoms Ministerijos skirtomis lėšomis.</a:t>
            </a:r>
          </a:p>
          <a:p>
            <a:r>
              <a:rPr lang="lt-LT" sz="1200" dirty="0">
                <a:latin typeface="Times New Roman" panose="02020603050405020304" pitchFamily="18" charset="0"/>
                <a:cs typeface="Times New Roman" panose="02020603050405020304" pitchFamily="18" charset="0"/>
              </a:rPr>
              <a:t>Duomenų bazių atranka prenumeratai buvo vykdoma laikantis nustatytų principų:</a:t>
            </a:r>
          </a:p>
          <a:p>
            <a:r>
              <a:rPr lang="lt-LT" sz="1200" dirty="0">
                <a:latin typeface="Times New Roman" panose="02020603050405020304" pitchFamily="18" charset="0"/>
                <a:cs typeface="Times New Roman" panose="02020603050405020304" pitchFamily="18" charset="0"/>
              </a:rPr>
              <a:t>- racionalumo – Institucijų prenumeruojamų DB atranka vykdoma vertinant realiai egzistuojantį mokslininkų ir studentų poreikį ir naudojimąsi DB;</a:t>
            </a:r>
          </a:p>
          <a:p>
            <a:r>
              <a:rPr lang="lt-LT" sz="1200" dirty="0">
                <a:latin typeface="Times New Roman" panose="02020603050405020304" pitchFamily="18" charset="0"/>
                <a:cs typeface="Times New Roman" panose="02020603050405020304" pitchFamily="18" charset="0"/>
              </a:rPr>
              <a:t>- ekonomiškumo – Institucijos prenumeruojamos DB vieno atsisiuntimo kaina turi būti ne didesnė nei maksimali ribinė kaina, pateikta Aprašo 16.4 papunktyje (</a:t>
            </a:r>
            <a:r>
              <a:rPr lang="en-US" sz="1200" dirty="0">
                <a:latin typeface="Times New Roman" panose="02020603050405020304" pitchFamily="18" charset="0"/>
                <a:cs typeface="Times New Roman" panose="02020603050405020304" pitchFamily="18" charset="0"/>
              </a:rPr>
              <a:t>12</a:t>
            </a:r>
            <a:r>
              <a:rPr lang="lt-LT" sz="1200" dirty="0">
                <a:latin typeface="Times New Roman" panose="02020603050405020304" pitchFamily="18" charset="0"/>
                <a:cs typeface="Times New Roman" panose="02020603050405020304" pitchFamily="18" charset="0"/>
              </a:rPr>
              <a:t> Eur); </a:t>
            </a:r>
          </a:p>
          <a:p>
            <a:r>
              <a:rPr lang="lt-LT" sz="1200" dirty="0">
                <a:latin typeface="Times New Roman" panose="02020603050405020304" pitchFamily="18" charset="0"/>
                <a:cs typeface="Times New Roman" panose="02020603050405020304" pitchFamily="18" charset="0"/>
              </a:rPr>
              <a:t>- atskaitingumo – Institucijos buvo atskaitingos LMBA už prenumeruojamų </a:t>
            </a:r>
            <a:r>
              <a:rPr lang="en-US" sz="1200" dirty="0">
                <a:latin typeface="Times New Roman" panose="02020603050405020304" pitchFamily="18" charset="0"/>
                <a:cs typeface="Times New Roman" panose="02020603050405020304" pitchFamily="18" charset="0"/>
              </a:rPr>
              <a:t>DB </a:t>
            </a:r>
            <a:r>
              <a:rPr lang="lt-LT" sz="1200" dirty="0">
                <a:latin typeface="Times New Roman" panose="02020603050405020304" pitchFamily="18" charset="0"/>
                <a:cs typeface="Times New Roman" panose="02020603050405020304" pitchFamily="18" charset="0"/>
              </a:rPr>
              <a:t>naudojimosi stebėseną;</a:t>
            </a:r>
          </a:p>
          <a:p>
            <a:pPr marL="342900" indent="-342900">
              <a:buFontTx/>
              <a:buChar char="-"/>
            </a:pPr>
            <a:r>
              <a:rPr lang="lt-LT" sz="1200" dirty="0">
                <a:latin typeface="Times New Roman" panose="02020603050405020304" pitchFamily="18" charset="0"/>
                <a:cs typeface="Times New Roman" panose="02020603050405020304" pitchFamily="18" charset="0"/>
              </a:rPr>
              <a:t>skaidrumo – institucijų </a:t>
            </a:r>
            <a:r>
              <a:rPr lang="en-US" sz="1200" dirty="0">
                <a:latin typeface="Times New Roman" panose="02020603050405020304" pitchFamily="18" charset="0"/>
                <a:cs typeface="Times New Roman" panose="02020603050405020304" pitchFamily="18" charset="0"/>
              </a:rPr>
              <a:t>DB </a:t>
            </a:r>
            <a:r>
              <a:rPr lang="lt-LT" sz="1200" dirty="0">
                <a:latin typeface="Times New Roman" panose="02020603050405020304" pitchFamily="18" charset="0"/>
                <a:cs typeface="Times New Roman" panose="02020603050405020304" pitchFamily="18" charset="0"/>
              </a:rPr>
              <a:t>naudojimosi rodikliai prieinami LMBA automatizuotoje </a:t>
            </a:r>
            <a:r>
              <a:rPr lang="lt-LT" sz="1200" dirty="0" err="1">
                <a:latin typeface="Times New Roman" panose="02020603050405020304" pitchFamily="18" charset="0"/>
                <a:cs typeface="Times New Roman" panose="02020603050405020304" pitchFamily="18" charset="0"/>
              </a:rPr>
              <a:t>eMoDB</a:t>
            </a:r>
            <a:r>
              <a:rPr lang="lt-LT" sz="1200" dirty="0">
                <a:latin typeface="Times New Roman" panose="02020603050405020304" pitchFamily="18" charset="0"/>
                <a:cs typeface="Times New Roman" panose="02020603050405020304" pitchFamily="18" charset="0"/>
              </a:rPr>
              <a:t> licencijavimo ir administravimo sistemoje.</a:t>
            </a:r>
            <a:endParaRPr lang="en-US" sz="1200" dirty="0">
              <a:latin typeface="Times New Roman" panose="02020603050405020304" pitchFamily="18" charset="0"/>
              <a:cs typeface="Times New Roman" panose="02020603050405020304" pitchFamily="18" charset="0"/>
            </a:endParaRPr>
          </a:p>
          <a:p>
            <a:r>
              <a:rPr lang="lt-LT" dirty="0"/>
              <a:t>7. LMBA pirmininkas, atsižvelgdamas į darbo grupės siūlymus patvirtina galutinius siūlomus finansuoti prenumeruojamų DB sąrašus ir informavo apie tai ŠMSM. Paskelbė DBD atrankos rezultatus LMBA interneto svetainėje.</a:t>
            </a:r>
          </a:p>
          <a:p>
            <a:pPr algn="just"/>
            <a:endParaRPr lang="lt-LT" sz="1200" dirty="0">
              <a:latin typeface="Times New Roman" panose="02020603050405020304" pitchFamily="18" charset="0"/>
              <a:cs typeface="Times New Roman" panose="02020603050405020304" pitchFamily="18" charset="0"/>
            </a:endParaRPr>
          </a:p>
          <a:p>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10</a:t>
            </a:fld>
            <a:endParaRPr lang="lt-LT"/>
          </a:p>
        </p:txBody>
      </p:sp>
    </p:spTree>
    <p:extLst>
      <p:ext uri="{BB962C8B-B14F-4D97-AF65-F5344CB8AC3E}">
        <p14:creationId xmlns:p14="http://schemas.microsoft.com/office/powerpoint/2010/main" val="2452460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11</a:t>
            </a:fld>
            <a:endParaRPr lang="lt-LT"/>
          </a:p>
        </p:txBody>
      </p:sp>
    </p:spTree>
    <p:extLst>
      <p:ext uri="{BB962C8B-B14F-4D97-AF65-F5344CB8AC3E}">
        <p14:creationId xmlns:p14="http://schemas.microsoft.com/office/powerpoint/2010/main" val="41967551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12</a:t>
            </a:fld>
            <a:endParaRPr lang="lt-LT"/>
          </a:p>
        </p:txBody>
      </p:sp>
    </p:spTree>
    <p:extLst>
      <p:ext uri="{BB962C8B-B14F-4D97-AF65-F5344CB8AC3E}">
        <p14:creationId xmlns:p14="http://schemas.microsoft.com/office/powerpoint/2010/main" val="1282351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accent1">
                    <a:lumMod val="50000"/>
                  </a:schemeClr>
                </a:solidFill>
                <a:effectLst/>
                <a:latin typeface="Trebuchet MS" panose="020B0603020202020204" pitchFamily="34" charset="0"/>
              </a:rPr>
              <a:t>The LMBA was founded on 4 December 2001 by 23 founding members.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accent1">
                    <a:lumMod val="50000"/>
                  </a:schemeClr>
                </a:solidFill>
                <a:effectLst/>
                <a:latin typeface="Trebuchet MS" panose="020B0603020202020204" pitchFamily="34" charset="0"/>
              </a:rPr>
              <a:t>At present the Lithuanian Research Library Consortium unites 45 members.</a:t>
            </a:r>
            <a:endParaRPr lang="lt-LT" b="0" i="0" dirty="0">
              <a:solidFill>
                <a:schemeClr val="accent1">
                  <a:lumMod val="50000"/>
                </a:schemeClr>
              </a:solidFill>
              <a:effectLst/>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 DECEMBER 4, WE WILL CELEBRATE 23 YEARS OF OPERATION</a:t>
            </a:r>
            <a:endParaRPr lang="lt-LT"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lumMod val="50000"/>
                  </a:schemeClr>
                </a:solidFill>
                <a:latin typeface="Times New Roman" panose="02020603050405020304" pitchFamily="18" charset="0"/>
                <a:cs typeface="Times New Roman" panose="02020603050405020304" pitchFamily="18" charset="0"/>
              </a:rPr>
              <a:t>LMBA unites Lithuanian scientific libraries and institutions that have scientific libraries</a:t>
            </a:r>
          </a:p>
          <a:p>
            <a:pPr marL="0" marR="0" lvl="0" indent="0" algn="l" defTabSz="914400" rtl="0" eaLnBrk="1" fontAlgn="auto" latinLnBrk="0" hangingPunct="1">
              <a:lnSpc>
                <a:spcPct val="100000"/>
              </a:lnSpc>
              <a:spcBef>
                <a:spcPts val="0"/>
              </a:spcBef>
              <a:spcAft>
                <a:spcPts val="0"/>
              </a:spcAft>
              <a:buClrTx/>
              <a:buSzTx/>
              <a:buFontTx/>
              <a:buNone/>
              <a:tabLst/>
              <a:defRPr/>
            </a:pPr>
            <a:r>
              <a:rPr lang="lt-LT" dirty="0">
                <a:solidFill>
                  <a:schemeClr val="accent1">
                    <a:lumMod val="50000"/>
                  </a:schemeClr>
                </a:solidFill>
                <a:latin typeface="Times New Roman" panose="02020603050405020304" pitchFamily="18" charset="0"/>
                <a:cs typeface="Times New Roman" panose="02020603050405020304" pitchFamily="18" charset="0"/>
              </a:rPr>
              <a:t>W</a:t>
            </a:r>
            <a:r>
              <a:rPr lang="en-US" dirty="0">
                <a:solidFill>
                  <a:schemeClr val="accent1">
                    <a:lumMod val="50000"/>
                  </a:schemeClr>
                </a:solidFill>
                <a:latin typeface="Times New Roman" panose="02020603050405020304" pitchFamily="18" charset="0"/>
                <a:cs typeface="Times New Roman" panose="02020603050405020304" pitchFamily="18" charset="0"/>
              </a:rPr>
              <a:t>e have one representative in </a:t>
            </a:r>
            <a:r>
              <a:rPr lang="lt-LT" dirty="0" err="1">
                <a:solidFill>
                  <a:schemeClr val="accent1">
                    <a:lumMod val="50000"/>
                  </a:schemeClr>
                </a:solidFill>
                <a:latin typeface="Times New Roman" panose="02020603050405020304" pitchFamily="18" charset="0"/>
                <a:cs typeface="Times New Roman" panose="02020603050405020304" pitchFamily="18" charset="0"/>
              </a:rPr>
              <a:t>every</a:t>
            </a:r>
            <a:r>
              <a:rPr lang="en-US" dirty="0">
                <a:solidFill>
                  <a:schemeClr val="accent1">
                    <a:lumMod val="50000"/>
                  </a:schemeClr>
                </a:solidFill>
                <a:latin typeface="Times New Roman" panose="02020603050405020304" pitchFamily="18" charset="0"/>
                <a:cs typeface="Times New Roman" panose="02020603050405020304" pitchFamily="18" charset="0"/>
              </a:rPr>
              <a:t> institution and communicate through him</a:t>
            </a:r>
            <a:endParaRPr lang="lt-LT" dirty="0">
              <a:solidFill>
                <a:schemeClr val="accent1">
                  <a:lumMod val="50000"/>
                </a:schemeClr>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lumMod val="50000"/>
                  </a:schemeClr>
                </a:solidFill>
                <a:latin typeface="Times New Roman" panose="02020603050405020304" pitchFamily="18" charset="0"/>
                <a:cs typeface="Times New Roman" panose="02020603050405020304" pitchFamily="18" charset="0"/>
              </a:rPr>
              <a:t>Staff administers available systems, collects DB needs from members, performs needs analysis, DB usage analysis, organizes DB public procurements, administers license agreements, organizes trainings, communicates with the Ministry of Education, Science and Sports</a:t>
            </a:r>
          </a:p>
          <a:p>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2</a:t>
            </a:fld>
            <a:endParaRPr lang="lt-LT"/>
          </a:p>
        </p:txBody>
      </p:sp>
    </p:spTree>
    <p:extLst>
      <p:ext uri="{BB962C8B-B14F-4D97-AF65-F5344CB8AC3E}">
        <p14:creationId xmlns:p14="http://schemas.microsoft.com/office/powerpoint/2010/main" val="2719850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lumMod val="50000"/>
                  </a:schemeClr>
                </a:solidFill>
                <a:latin typeface="Times New Roman" panose="02020603050405020304" pitchFamily="18" charset="0"/>
                <a:cs typeface="Times New Roman" panose="02020603050405020304" pitchFamily="18" charset="0"/>
              </a:rPr>
              <a:t>Our end user are scientists and people interested in science</a:t>
            </a:r>
            <a:endParaRPr lang="lt-LT" dirty="0">
              <a:solidFill>
                <a:schemeClr val="accent1">
                  <a:lumMod val="50000"/>
                </a:schemeClr>
              </a:solidFill>
              <a:latin typeface="Times New Roman" panose="02020603050405020304" pitchFamily="18" charset="0"/>
              <a:cs typeface="Times New Roman" panose="02020603050405020304" pitchFamily="18" charset="0"/>
            </a:endParaRPr>
          </a:p>
          <a:p>
            <a:r>
              <a:rPr lang="en-US" b="0" i="0" dirty="0" err="1">
                <a:solidFill>
                  <a:srgbClr val="202122"/>
                </a:solidFill>
                <a:effectLst/>
                <a:latin typeface="Arial" panose="020B0604020202020204" pitchFamily="34" charset="0"/>
              </a:rPr>
              <a:t>Bertini</a:t>
            </a:r>
            <a:r>
              <a:rPr lang="en-US" b="0" i="0" dirty="0">
                <a:solidFill>
                  <a:srgbClr val="202122"/>
                </a:solidFill>
                <a:effectLst/>
                <a:latin typeface="Arial" panose="020B0604020202020204" pitchFamily="34" charset="0"/>
              </a:rPr>
              <a:t> fresco of Galileo Galilei and Doge of Venice Upscaled</a:t>
            </a:r>
            <a:endParaRPr lang="lt-LT" b="0" i="0" dirty="0">
              <a:solidFill>
                <a:srgbClr val="202122"/>
              </a:solidFill>
              <a:effectLst/>
              <a:latin typeface="Arial" panose="020B0604020202020204" pitchFamily="34" charset="0"/>
            </a:endParaRPr>
          </a:p>
          <a:p>
            <a:r>
              <a:rPr lang="lt-LT" dirty="0"/>
              <a:t>F</a:t>
            </a:r>
            <a:r>
              <a:rPr lang="en-US" dirty="0"/>
              <a:t>or years access to printed scientific works was provided by libraries</a:t>
            </a:r>
            <a:endParaRPr lang="lt-LT" dirty="0"/>
          </a:p>
          <a:p>
            <a:r>
              <a:rPr lang="en-US" dirty="0"/>
              <a:t>Why should it be any different in the digital age?</a:t>
            </a:r>
            <a:endParaRPr lang="lt-LT" dirty="0"/>
          </a:p>
          <a:p>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3</a:t>
            </a:fld>
            <a:endParaRPr lang="lt-LT"/>
          </a:p>
        </p:txBody>
      </p:sp>
    </p:spTree>
    <p:extLst>
      <p:ext uri="{BB962C8B-B14F-4D97-AF65-F5344CB8AC3E}">
        <p14:creationId xmlns:p14="http://schemas.microsoft.com/office/powerpoint/2010/main" val="105499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kern="1200" dirty="0">
                <a:solidFill>
                  <a:schemeClr val="tx1"/>
                </a:solidFill>
                <a:effectLst/>
                <a:latin typeface="+mn-lt"/>
                <a:ea typeface="+mn-ea"/>
                <a:cs typeface="+mn-cs"/>
              </a:rPr>
              <a:t> </a:t>
            </a:r>
          </a:p>
          <a:p>
            <a:r>
              <a:rPr lang="en-US" dirty="0"/>
              <a:t>Scientific institutions and libraries faced difficulties in acquiring electronic books and articles</a:t>
            </a:r>
          </a:p>
          <a:p>
            <a:r>
              <a:rPr lang="en-US" dirty="0"/>
              <a:t>In the early 2000s, there was very little knowledge of how to acquire electronic resources, how to administer them, how to use electronic databases. Both librarians and researchers had many questions. In addition, electronic information was very expensive and institutions and libraries were in dire need of financial support to purchase resources.</a:t>
            </a:r>
            <a:r>
              <a:rPr lang="lt-LT" dirty="0"/>
              <a:t> </a:t>
            </a:r>
            <a:r>
              <a:rPr lang="en-US" dirty="0"/>
              <a:t>The Lithuanian scientific community realized that in order to overcome these difficulties, it is necessary to unite forces and knowledge.</a:t>
            </a:r>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4</a:t>
            </a:fld>
            <a:endParaRPr lang="lt-LT"/>
          </a:p>
        </p:txBody>
      </p:sp>
    </p:spTree>
    <p:extLst>
      <p:ext uri="{BB962C8B-B14F-4D97-AF65-F5344CB8AC3E}">
        <p14:creationId xmlns:p14="http://schemas.microsoft.com/office/powerpoint/2010/main" val="289410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000000"/>
                </a:solidFill>
                <a:effectLst/>
                <a:latin typeface="Trebuchet MS" panose="020B0603020202020204" pitchFamily="34" charset="0"/>
              </a:rPr>
              <a:t>LMBA received Open Society Institute grant to create infrastructure of the Lithuanian Research Library Consortium (2002 - 2004).</a:t>
            </a:r>
          </a:p>
          <a:p>
            <a:pPr algn="l">
              <a:buFont typeface="Arial" panose="020B0604020202020204" pitchFamily="34" charset="0"/>
              <a:buChar char="•"/>
            </a:pPr>
            <a:r>
              <a:rPr lang="en-US" b="0" i="0" dirty="0">
                <a:solidFill>
                  <a:srgbClr val="000000"/>
                </a:solidFill>
                <a:effectLst/>
                <a:latin typeface="Trebuchet MS" panose="020B0603020202020204" pitchFamily="34" charset="0"/>
              </a:rPr>
              <a:t>LMBA received a grant from the Open Society Institute for seminar </a:t>
            </a:r>
            <a:r>
              <a:rPr lang="en-US" b="0" i="0" u="none" strike="noStrike" dirty="0">
                <a:solidFill>
                  <a:srgbClr val="B4046A"/>
                </a:solidFill>
                <a:effectLst/>
                <a:latin typeface="Trebuchet MS" panose="020B0603020202020204" pitchFamily="34" charset="0"/>
                <a:hlinkClick r:id="rId3"/>
              </a:rPr>
              <a:t>„Open Access Scholarly Communication Workshop”</a:t>
            </a:r>
            <a:r>
              <a:rPr lang="en-US" b="0" i="0" dirty="0">
                <a:solidFill>
                  <a:srgbClr val="000000"/>
                </a:solidFill>
                <a:effectLst/>
                <a:latin typeface="Trebuchet MS" panose="020B0603020202020204" pitchFamily="34" charset="0"/>
              </a:rPr>
              <a:t>.</a:t>
            </a:r>
          </a:p>
          <a:p>
            <a:pPr algn="l">
              <a:buFont typeface="Arial" panose="020B0604020202020204" pitchFamily="34" charset="0"/>
              <a:buChar char="•"/>
            </a:pPr>
            <a:r>
              <a:rPr lang="en-US" b="0" i="0" dirty="0">
                <a:solidFill>
                  <a:srgbClr val="000000"/>
                </a:solidFill>
                <a:effectLst/>
                <a:latin typeface="Trebuchet MS" panose="020B0603020202020204" pitchFamily="34" charset="0"/>
              </a:rPr>
              <a:t>LMBA received a grant from the East-East </a:t>
            </a:r>
            <a:r>
              <a:rPr lang="en-US" b="0" i="0" dirty="0" err="1">
                <a:solidFill>
                  <a:srgbClr val="000000"/>
                </a:solidFill>
                <a:effectLst/>
                <a:latin typeface="Trebuchet MS" panose="020B0603020202020204" pitchFamily="34" charset="0"/>
              </a:rPr>
              <a:t>programme</a:t>
            </a:r>
            <a:r>
              <a:rPr lang="en-US" b="0" i="0" dirty="0">
                <a:solidFill>
                  <a:srgbClr val="000000"/>
                </a:solidFill>
                <a:effectLst/>
                <a:latin typeface="Trebuchet MS" panose="020B0603020202020204" pitchFamily="34" charset="0"/>
              </a:rPr>
              <a:t> of the Open Society Institute in collaboration with the Open Society Fund-Lithuania for a study visit of Azerbaijan and Georgian librarians. Their goal was to find out how electronic information is subscribed, created and used by Lithuanian libraries.</a:t>
            </a:r>
          </a:p>
          <a:p>
            <a:pPr algn="l">
              <a:buFont typeface="Arial" panose="020B0604020202020204" pitchFamily="34" charset="0"/>
              <a:buChar char="•"/>
            </a:pPr>
            <a:r>
              <a:rPr lang="en-US" b="0" i="0" dirty="0">
                <a:solidFill>
                  <a:srgbClr val="000000"/>
                </a:solidFill>
                <a:effectLst/>
                <a:latin typeface="Trebuchet MS" panose="020B0603020202020204" pitchFamily="34" charset="0"/>
              </a:rPr>
              <a:t>LMBA received a grant from Open Society Institute Information Program for seminar "Open Access Workshop" during the 5th eIGL.net </a:t>
            </a:r>
            <a:r>
              <a:rPr lang="en-US" b="0" i="0" dirty="0" err="1">
                <a:solidFill>
                  <a:srgbClr val="000000"/>
                </a:solidFill>
                <a:effectLst/>
                <a:latin typeface="Trebuchet MS" panose="020B0603020202020204" pitchFamily="34" charset="0"/>
              </a:rPr>
              <a:t>Genneral</a:t>
            </a:r>
            <a:r>
              <a:rPr lang="en-US" b="0" i="0" dirty="0">
                <a:solidFill>
                  <a:srgbClr val="000000"/>
                </a:solidFill>
                <a:effectLst/>
                <a:latin typeface="Trebuchet MS" panose="020B0603020202020204" pitchFamily="34" charset="0"/>
              </a:rPr>
              <a:t> Assembly (October 27, 2005).</a:t>
            </a:r>
          </a:p>
          <a:p>
            <a:pPr algn="l">
              <a:buFont typeface="Arial" panose="020B0604020202020204" pitchFamily="34" charset="0"/>
              <a:buChar char="•"/>
            </a:pPr>
            <a:r>
              <a:rPr lang="en-US" b="0" i="0" dirty="0">
                <a:solidFill>
                  <a:srgbClr val="000000"/>
                </a:solidFill>
                <a:effectLst/>
                <a:latin typeface="Trebuchet MS" panose="020B0603020202020204" pitchFamily="34" charset="0"/>
              </a:rPr>
              <a:t>The LMBA was awarded the contract in the procedure for the procurement of the services for updating the training/self-study course Internet Resources and New Services at Libraries arranged by the Martynas </a:t>
            </a:r>
            <a:r>
              <a:rPr lang="en-US" b="0" i="0" dirty="0" err="1">
                <a:solidFill>
                  <a:srgbClr val="000000"/>
                </a:solidFill>
                <a:effectLst/>
                <a:latin typeface="Trebuchet MS" panose="020B0603020202020204" pitchFamily="34" charset="0"/>
              </a:rPr>
              <a:t>Mažvydas</a:t>
            </a:r>
            <a:r>
              <a:rPr lang="en-US" b="0" i="0" dirty="0">
                <a:solidFill>
                  <a:srgbClr val="000000"/>
                </a:solidFill>
                <a:effectLst/>
                <a:latin typeface="Trebuchet MS" panose="020B0603020202020204" pitchFamily="34" charset="0"/>
              </a:rPr>
              <a:t> National Library of Lithuania. The Project was implemented in May – September 2009 within the framework of the Project Libraries for Innovation.</a:t>
            </a:r>
          </a:p>
          <a:p>
            <a:pPr algn="l">
              <a:buFont typeface="Arial" panose="020B0604020202020204" pitchFamily="34" charset="0"/>
              <a:buChar char="•"/>
            </a:pPr>
            <a:r>
              <a:rPr lang="en-US" b="0" i="0" dirty="0">
                <a:solidFill>
                  <a:srgbClr val="000000"/>
                </a:solidFill>
                <a:effectLst/>
                <a:latin typeface="Trebuchet MS" panose="020B0603020202020204" pitchFamily="34" charset="0"/>
              </a:rPr>
              <a:t>The LMBA won the Tender arranged by the Martynas </a:t>
            </a:r>
            <a:r>
              <a:rPr lang="en-US" b="0" i="0" dirty="0" err="1">
                <a:solidFill>
                  <a:srgbClr val="000000"/>
                </a:solidFill>
                <a:effectLst/>
                <a:latin typeface="Trebuchet MS" panose="020B0603020202020204" pitchFamily="34" charset="0"/>
              </a:rPr>
              <a:t>Mažvydas</a:t>
            </a:r>
            <a:r>
              <a:rPr lang="en-US" b="0" i="0" dirty="0">
                <a:solidFill>
                  <a:srgbClr val="000000"/>
                </a:solidFill>
                <a:effectLst/>
                <a:latin typeface="Trebuchet MS" panose="020B0603020202020204" pitchFamily="34" charset="0"/>
              </a:rPr>
              <a:t> National Library of Lithuania for the procurement of services of preparation and delivery of the training/learning courses Internet Resources and New Library Services and preparation of the training courses Internet Resources for Library Customers. The project was implemented from July 2008 till April 2009.</a:t>
            </a:r>
          </a:p>
          <a:p>
            <a:pPr algn="l">
              <a:buFont typeface="Arial" panose="020B0604020202020204" pitchFamily="34" charset="0"/>
              <a:buChar char="•"/>
            </a:pPr>
            <a:r>
              <a:rPr lang="en-US" b="0" i="0" dirty="0">
                <a:solidFill>
                  <a:srgbClr val="000000"/>
                </a:solidFill>
                <a:effectLst/>
                <a:latin typeface="Trebuchet MS" panose="020B0603020202020204" pitchFamily="34" charset="0"/>
              </a:rPr>
              <a:t>LMBA received a grant from East-East </a:t>
            </a:r>
            <a:r>
              <a:rPr lang="en-US" b="0" i="0" dirty="0" err="1">
                <a:solidFill>
                  <a:srgbClr val="000000"/>
                </a:solidFill>
                <a:effectLst/>
                <a:latin typeface="Trebuchet MS" panose="020B0603020202020204" pitchFamily="34" charset="0"/>
              </a:rPr>
              <a:t>programme</a:t>
            </a:r>
            <a:r>
              <a:rPr lang="en-US" b="0" i="0" dirty="0">
                <a:solidFill>
                  <a:srgbClr val="000000"/>
                </a:solidFill>
                <a:effectLst/>
                <a:latin typeface="Trebuchet MS" panose="020B0603020202020204" pitchFamily="34" charset="0"/>
              </a:rPr>
              <a:t> of the Open Society Institute for a study visit of Armenian librarians and IT specialists. Their goal was to find out how electronic information is subscribed, virtual library models are created, open access initiatives are developed.</a:t>
            </a:r>
          </a:p>
          <a:p>
            <a:endParaRPr lang="lt-LT"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559BF5E-E550-48AF-99F3-5AB6920DB9BB}" type="slidenum">
              <a:rPr lang="lt-LT" smtClean="0"/>
              <a:t>5</a:t>
            </a:fld>
            <a:endParaRPr lang="lt-LT"/>
          </a:p>
        </p:txBody>
      </p:sp>
    </p:spTree>
    <p:extLst>
      <p:ext uri="{BB962C8B-B14F-4D97-AF65-F5344CB8AC3E}">
        <p14:creationId xmlns:p14="http://schemas.microsoft.com/office/powerpoint/2010/main" val="2116933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6</a:t>
            </a:fld>
            <a:endParaRPr lang="lt-LT"/>
          </a:p>
        </p:txBody>
      </p:sp>
    </p:spTree>
    <p:extLst>
      <p:ext uri="{BB962C8B-B14F-4D97-AF65-F5344CB8AC3E}">
        <p14:creationId xmlns:p14="http://schemas.microsoft.com/office/powerpoint/2010/main" val="2019764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the projects ended, the association took the initiative and sought financial support for database subscriptions from the Ministry of Education and Science and the Science Committee of the Seimas of the Republic of Lithuania</a:t>
            </a:r>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7</a:t>
            </a:fld>
            <a:endParaRPr lang="lt-LT"/>
          </a:p>
        </p:txBody>
      </p:sp>
    </p:spTree>
    <p:extLst>
      <p:ext uri="{BB962C8B-B14F-4D97-AF65-F5344CB8AC3E}">
        <p14:creationId xmlns:p14="http://schemas.microsoft.com/office/powerpoint/2010/main" val="2388128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2022 m. </a:t>
            </a:r>
            <a:r>
              <a:rPr lang="en-US" dirty="0" err="1"/>
              <a:t>instituciju</a:t>
            </a:r>
            <a:r>
              <a:rPr lang="en-US" dirty="0"/>
              <a:t> </a:t>
            </a:r>
            <a:r>
              <a:rPr lang="en-US" dirty="0" err="1"/>
              <a:t>ind</a:t>
            </a:r>
            <a:r>
              <a:rPr lang="lt-LT" dirty="0"/>
              <a:t>ė</a:t>
            </a:r>
            <a:r>
              <a:rPr lang="en-US" dirty="0" err="1"/>
              <a:t>lis</a:t>
            </a:r>
            <a:r>
              <a:rPr lang="en-US" dirty="0"/>
              <a:t> </a:t>
            </a:r>
            <a:r>
              <a:rPr lang="en-US" dirty="0" err="1"/>
              <a:t>buvo</a:t>
            </a:r>
            <a:r>
              <a:rPr lang="en-US" dirty="0"/>
              <a:t> 23 proc DB </a:t>
            </a:r>
            <a:r>
              <a:rPr lang="en-US" dirty="0" err="1"/>
              <a:t>prenumeratos</a:t>
            </a:r>
            <a:r>
              <a:rPr lang="en-US" dirty="0"/>
              <a:t> vert</a:t>
            </a:r>
            <a:r>
              <a:rPr lang="lt-LT" dirty="0"/>
              <a:t>ės</a:t>
            </a:r>
          </a:p>
          <a:p>
            <a:r>
              <a:rPr lang="en-US" dirty="0"/>
              <a:t>2023 m. </a:t>
            </a:r>
            <a:r>
              <a:rPr lang="en-US" dirty="0" err="1"/>
              <a:t>instituciju</a:t>
            </a:r>
            <a:r>
              <a:rPr lang="en-US" dirty="0"/>
              <a:t> </a:t>
            </a:r>
            <a:r>
              <a:rPr lang="en-US" dirty="0" err="1"/>
              <a:t>ind</a:t>
            </a:r>
            <a:r>
              <a:rPr lang="lt-LT" dirty="0"/>
              <a:t>ė</a:t>
            </a:r>
            <a:r>
              <a:rPr lang="en-US" dirty="0" err="1"/>
              <a:t>lis</a:t>
            </a:r>
            <a:r>
              <a:rPr lang="en-US" dirty="0"/>
              <a:t> </a:t>
            </a:r>
            <a:r>
              <a:rPr lang="en-US" dirty="0" err="1"/>
              <a:t>buvo</a:t>
            </a:r>
            <a:r>
              <a:rPr lang="en-US" dirty="0"/>
              <a:t> 28 proc DB </a:t>
            </a:r>
            <a:r>
              <a:rPr lang="en-US" dirty="0" err="1"/>
              <a:t>prenumeratos</a:t>
            </a:r>
            <a:r>
              <a:rPr lang="en-US" dirty="0"/>
              <a:t> </a:t>
            </a:r>
            <a:r>
              <a:rPr lang="en-US" dirty="0" err="1"/>
              <a:t>vertes</a:t>
            </a:r>
            <a:endParaRPr lang="en-US" dirty="0"/>
          </a:p>
          <a:p>
            <a:r>
              <a:rPr lang="en-US" dirty="0"/>
              <a:t>2024 m. </a:t>
            </a:r>
            <a:r>
              <a:rPr lang="en-US" dirty="0" err="1"/>
              <a:t>instituciju</a:t>
            </a:r>
            <a:r>
              <a:rPr lang="en-US" dirty="0"/>
              <a:t> </a:t>
            </a:r>
            <a:r>
              <a:rPr lang="en-US" dirty="0" err="1"/>
              <a:t>ind</a:t>
            </a:r>
            <a:r>
              <a:rPr lang="lt-LT" dirty="0"/>
              <a:t>ė</a:t>
            </a:r>
            <a:r>
              <a:rPr lang="en-US" dirty="0" err="1"/>
              <a:t>lis</a:t>
            </a:r>
            <a:r>
              <a:rPr lang="en-US" dirty="0"/>
              <a:t> </a:t>
            </a:r>
            <a:r>
              <a:rPr lang="en-US" dirty="0" err="1"/>
              <a:t>buvo</a:t>
            </a:r>
            <a:r>
              <a:rPr lang="en-US" dirty="0"/>
              <a:t>  29 proc DB </a:t>
            </a:r>
            <a:r>
              <a:rPr lang="en-US" dirty="0" err="1"/>
              <a:t>prenumeratos</a:t>
            </a:r>
            <a:r>
              <a:rPr lang="en-US" dirty="0"/>
              <a:t> </a:t>
            </a:r>
            <a:r>
              <a:rPr lang="en-US" dirty="0" err="1"/>
              <a:t>vertes</a:t>
            </a:r>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8</a:t>
            </a:fld>
            <a:endParaRPr lang="lt-LT"/>
          </a:p>
        </p:txBody>
      </p:sp>
    </p:spTree>
    <p:extLst>
      <p:ext uri="{BB962C8B-B14F-4D97-AF65-F5344CB8AC3E}">
        <p14:creationId xmlns:p14="http://schemas.microsoft.com/office/powerpoint/2010/main" val="970402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to be a officially registered legal entity</a:t>
            </a:r>
            <a:r>
              <a:rPr lang="lt-LT" dirty="0"/>
              <a:t>. </a:t>
            </a:r>
            <a:r>
              <a:rPr lang="en-US" dirty="0"/>
              <a:t>LMBA was included in the Education Science Act as eligible for state support</a:t>
            </a:r>
            <a:r>
              <a:rPr lang="lt-LT" dirty="0"/>
              <a:t>.</a:t>
            </a:r>
            <a:endParaRPr lang="en-US" dirty="0"/>
          </a:p>
          <a:p>
            <a:r>
              <a:rPr lang="lt-LT" dirty="0"/>
              <a:t>A</a:t>
            </a:r>
            <a:r>
              <a:rPr lang="en-US" dirty="0"/>
              <a:t>n organization must be incorporated under state law in order to receive funding</a:t>
            </a:r>
            <a:endParaRPr lang="lt-LT" dirty="0"/>
          </a:p>
          <a:p>
            <a:r>
              <a:rPr lang="lt-LT" dirty="0"/>
              <a:t>T</a:t>
            </a:r>
            <a:r>
              <a:rPr lang="en-US" dirty="0"/>
              <a:t>he description of the procedure for the selection and subscription financing of Science and study databases, which establishes the procedure for the selection of the Databases to be subscribed to, the principles of the distribution of subscription funds, the criteria to be followed when making decisions on determining the relevance of the Databases, the subscription needs of the Institutions, the assessment of economic expediency and financing, approved by ministerial order.</a:t>
            </a:r>
            <a:endParaRPr lang="lt-LT" dirty="0"/>
          </a:p>
          <a:p>
            <a:r>
              <a:rPr lang="en-US" b="1" dirty="0"/>
              <a:t>According to this procedure, every year between the LMBA and the Ministry of Education, Science and Sports, a "Funds Use Agreement" is signed - subscription support is provided</a:t>
            </a:r>
            <a:endParaRPr lang="lt-LT" b="1" dirty="0"/>
          </a:p>
          <a:p>
            <a:r>
              <a:rPr lang="lt-LT" dirty="0" err="1"/>
              <a:t>We</a:t>
            </a:r>
            <a:r>
              <a:rPr lang="lt-LT" dirty="0"/>
              <a:t> </a:t>
            </a:r>
            <a:r>
              <a:rPr lang="lt-LT" dirty="0" err="1"/>
              <a:t>colect</a:t>
            </a:r>
            <a:r>
              <a:rPr lang="lt-LT" dirty="0"/>
              <a:t> </a:t>
            </a:r>
            <a:r>
              <a:rPr lang="en-US" dirty="0"/>
              <a:t>3 </a:t>
            </a:r>
            <a:r>
              <a:rPr lang="en-US" dirty="0" err="1"/>
              <a:t>tipes</a:t>
            </a:r>
            <a:r>
              <a:rPr lang="en-US" dirty="0"/>
              <a:t> of </a:t>
            </a:r>
            <a:r>
              <a:rPr lang="lt-LT" dirty="0"/>
              <a:t>L</a:t>
            </a:r>
            <a:r>
              <a:rPr lang="en-US" dirty="0" err="1"/>
              <a:t>ists</a:t>
            </a:r>
            <a:r>
              <a:rPr lang="en-US" dirty="0"/>
              <a:t> of Databases separately:- </a:t>
            </a:r>
            <a:r>
              <a:rPr lang="en-US" b="1" dirty="0"/>
              <a:t>universal</a:t>
            </a:r>
            <a:r>
              <a:rPr lang="en-US" dirty="0"/>
              <a:t>, intended for all fields of science;- </a:t>
            </a:r>
            <a:r>
              <a:rPr lang="en-US" b="1" dirty="0"/>
              <a:t>specialized</a:t>
            </a:r>
            <a:r>
              <a:rPr lang="en-US" dirty="0"/>
              <a:t> for the fields of </a:t>
            </a:r>
            <a:r>
              <a:rPr lang="en-US" b="1" dirty="0"/>
              <a:t>social sciences, humanities and arts </a:t>
            </a:r>
            <a:r>
              <a:rPr lang="en-US" dirty="0"/>
              <a:t>(hereinafter - SHM);- </a:t>
            </a:r>
            <a:r>
              <a:rPr lang="en-US" b="1" dirty="0"/>
              <a:t>specialized</a:t>
            </a:r>
            <a:r>
              <a:rPr lang="en-US" dirty="0"/>
              <a:t> fields of </a:t>
            </a:r>
            <a:r>
              <a:rPr lang="en-US" b="1" dirty="0"/>
              <a:t>natural, technological, medical and health, agricultural </a:t>
            </a:r>
            <a:r>
              <a:rPr lang="en-US" dirty="0"/>
              <a:t>sciences (hereinafter referred to as "GTMŽ").For database selection</a:t>
            </a:r>
          </a:p>
          <a:p>
            <a:endParaRPr lang="en-US" dirty="0"/>
          </a:p>
          <a:p>
            <a:r>
              <a:rPr lang="en-US" dirty="0" err="1"/>
              <a:t>Exspert</a:t>
            </a:r>
            <a:r>
              <a:rPr lang="en-US" dirty="0"/>
              <a:t> group the following representatives were delegated: 1 (one) representative each by the Conference of Rectors of Lithuanian Universities, the Conference of Directors of Lithuanian Colleges, the Conference of Directors of Lithuanian State Research Institutes, the Lithuanian Academy of Sciences, the Association of Directors of Lithuanian Academic Libraries. The Lithuanian Science Council (hereinafter - LMT) delegated 8 (eight) experts in the fields of science and art to the expert working group.</a:t>
            </a:r>
            <a:endParaRPr lang="lt-LT" dirty="0"/>
          </a:p>
          <a:p>
            <a:r>
              <a:rPr lang="en-US" dirty="0"/>
              <a:t>The expert</a:t>
            </a:r>
            <a:r>
              <a:rPr lang="lt-LT" dirty="0"/>
              <a:t> </a:t>
            </a:r>
            <a:r>
              <a:rPr lang="lt-LT" dirty="0" err="1"/>
              <a:t>group</a:t>
            </a:r>
            <a:r>
              <a:rPr lang="lt-LT" dirty="0"/>
              <a:t> </a:t>
            </a:r>
            <a:r>
              <a:rPr lang="en-US" dirty="0"/>
              <a:t>work</a:t>
            </a:r>
            <a:r>
              <a:rPr lang="lt-LT" dirty="0"/>
              <a:t>s</a:t>
            </a:r>
            <a:r>
              <a:rPr lang="en-US" dirty="0"/>
              <a:t> according to the approved work regulations of the expert working group</a:t>
            </a:r>
            <a:r>
              <a:rPr lang="lt-LT" dirty="0"/>
              <a:t>. LMBA </a:t>
            </a:r>
            <a:r>
              <a:rPr lang="en-US" dirty="0"/>
              <a:t>until 1st of April of the reporting year</a:t>
            </a:r>
            <a:r>
              <a:rPr lang="lt-LT" dirty="0"/>
              <a:t> </a:t>
            </a:r>
            <a:r>
              <a:rPr lang="lt-LT" dirty="0" err="1"/>
              <a:t>must</a:t>
            </a:r>
            <a:r>
              <a:rPr lang="lt-LT" dirty="0"/>
              <a:t> </a:t>
            </a:r>
            <a:r>
              <a:rPr lang="lt-LT" dirty="0" err="1"/>
              <a:t>prepare</a:t>
            </a:r>
            <a:r>
              <a:rPr lang="lt-LT" dirty="0"/>
              <a:t> </a:t>
            </a:r>
            <a:r>
              <a:rPr lang="lt-LT" dirty="0" err="1"/>
              <a:t>all</a:t>
            </a:r>
            <a:r>
              <a:rPr lang="lt-LT" dirty="0"/>
              <a:t> </a:t>
            </a:r>
            <a:r>
              <a:rPr lang="lt-LT" dirty="0" err="1"/>
              <a:t>lists</a:t>
            </a:r>
            <a:r>
              <a:rPr lang="lt-LT" dirty="0"/>
              <a:t> </a:t>
            </a:r>
            <a:r>
              <a:rPr lang="lt-LT" dirty="0" err="1"/>
              <a:t>of</a:t>
            </a:r>
            <a:r>
              <a:rPr lang="lt-LT" dirty="0"/>
              <a:t> data bases </a:t>
            </a:r>
            <a:r>
              <a:rPr lang="lt-LT" dirty="0" err="1"/>
              <a:t>institutions</a:t>
            </a:r>
            <a:r>
              <a:rPr lang="lt-LT" dirty="0"/>
              <a:t> </a:t>
            </a:r>
            <a:r>
              <a:rPr lang="lt-LT" dirty="0" err="1"/>
              <a:t>would</a:t>
            </a:r>
            <a:r>
              <a:rPr lang="lt-LT" dirty="0"/>
              <a:t> </a:t>
            </a:r>
            <a:r>
              <a:rPr lang="lt-LT" dirty="0" err="1"/>
              <a:t>like</a:t>
            </a:r>
            <a:r>
              <a:rPr lang="lt-LT" dirty="0"/>
              <a:t> to </a:t>
            </a:r>
            <a:r>
              <a:rPr lang="lt-LT" dirty="0" err="1"/>
              <a:t>subscribe</a:t>
            </a:r>
            <a:r>
              <a:rPr lang="lt-LT" dirty="0"/>
              <a:t> </a:t>
            </a:r>
            <a:r>
              <a:rPr lang="lt-LT" dirty="0" err="1"/>
              <a:t>with</a:t>
            </a:r>
            <a:r>
              <a:rPr lang="lt-LT" dirty="0"/>
              <a:t> </a:t>
            </a:r>
            <a:r>
              <a:rPr lang="lt-LT" dirty="0" err="1"/>
              <a:t>usage</a:t>
            </a:r>
            <a:r>
              <a:rPr lang="lt-LT" dirty="0"/>
              <a:t> </a:t>
            </a:r>
            <a:r>
              <a:rPr lang="lt-LT" dirty="0" err="1"/>
              <a:t>reports</a:t>
            </a:r>
            <a:r>
              <a:rPr lang="lt-LT" dirty="0"/>
              <a:t> </a:t>
            </a:r>
            <a:r>
              <a:rPr lang="lt-LT" dirty="0" err="1"/>
              <a:t>and</a:t>
            </a:r>
            <a:r>
              <a:rPr lang="lt-LT" dirty="0"/>
              <a:t> </a:t>
            </a:r>
            <a:r>
              <a:rPr lang="lt-LT" dirty="0" err="1"/>
              <a:t>prices</a:t>
            </a:r>
            <a:r>
              <a:rPr lang="lt-LT" dirty="0"/>
              <a:t>.</a:t>
            </a:r>
            <a:endParaRPr lang="en-US" dirty="0"/>
          </a:p>
          <a:p>
            <a:endParaRPr lang="en-US" dirty="0"/>
          </a:p>
          <a:p>
            <a:r>
              <a:rPr lang="en-US" dirty="0"/>
              <a:t>The selection of databases for subscription was carried out in accordance with the established principles:- rationality - the selection of the Databases subscribed by the Institutions was carried out by assessing the real needs of researchers and students and the use of the Databases;- cost-effectiveness - the price of one download of the Database subscribed by the Institution should not have been higher than the maximum marginal price given in Clause 16.4 of the Description;- accountability – Institutions were accountable to LMBA for monitoring the use of subscribed Databases;- transparency - the institutions' Database usage indicators were available in the LMBA's automated </a:t>
            </a:r>
            <a:r>
              <a:rPr lang="en-US" dirty="0" err="1"/>
              <a:t>eMoDB</a:t>
            </a:r>
            <a:r>
              <a:rPr lang="en-US" dirty="0"/>
              <a:t> licensing and administration system (hereinafter - </a:t>
            </a:r>
            <a:r>
              <a:rPr lang="en-US" dirty="0" err="1"/>
              <a:t>eMoDB</a:t>
            </a:r>
            <a:r>
              <a:rPr lang="en-US" dirty="0"/>
              <a:t>).</a:t>
            </a:r>
            <a:endParaRPr lang="lt-LT" dirty="0"/>
          </a:p>
          <a:p>
            <a:endParaRPr lang="lt-LT" dirty="0"/>
          </a:p>
          <a:p>
            <a:endParaRPr lang="en-US" dirty="0"/>
          </a:p>
          <a:p>
            <a:endParaRPr lang="lt-LT" dirty="0"/>
          </a:p>
        </p:txBody>
      </p:sp>
      <p:sp>
        <p:nvSpPr>
          <p:cNvPr id="4" name="Slide Number Placeholder 3"/>
          <p:cNvSpPr>
            <a:spLocks noGrp="1"/>
          </p:cNvSpPr>
          <p:nvPr>
            <p:ph type="sldNum" sz="quarter" idx="10"/>
          </p:nvPr>
        </p:nvSpPr>
        <p:spPr/>
        <p:txBody>
          <a:bodyPr/>
          <a:lstStyle/>
          <a:p>
            <a:fld id="{D559BF5E-E550-48AF-99F3-5AB6920DB9BB}" type="slidenum">
              <a:rPr lang="lt-LT" smtClean="0"/>
              <a:t>9</a:t>
            </a:fld>
            <a:endParaRPr lang="lt-LT"/>
          </a:p>
        </p:txBody>
      </p:sp>
    </p:spTree>
    <p:extLst>
      <p:ext uri="{BB962C8B-B14F-4D97-AF65-F5344CB8AC3E}">
        <p14:creationId xmlns:p14="http://schemas.microsoft.com/office/powerpoint/2010/main" val="406930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lt-LT"/>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lt-LT"/>
          </a:p>
        </p:txBody>
      </p:sp>
      <p:sp>
        <p:nvSpPr>
          <p:cNvPr id="4" name="Date Placeholder 3"/>
          <p:cNvSpPr>
            <a:spLocks noGrp="1"/>
          </p:cNvSpPr>
          <p:nvPr>
            <p:ph type="dt" sz="half" idx="10"/>
          </p:nvPr>
        </p:nvSpPr>
        <p:spPr/>
        <p:txBody>
          <a:bodyPr/>
          <a:lstStyle/>
          <a:p>
            <a:fld id="{D30B01BC-0642-44EE-9849-0F5FE06ECEA1}" type="datetimeFigureOut">
              <a:rPr lang="lt-LT" smtClean="0"/>
              <a:t>2024-09-29</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3924554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D30B01BC-0642-44EE-9849-0F5FE06ECEA1}" type="datetimeFigureOut">
              <a:rPr lang="lt-LT" smtClean="0"/>
              <a:t>2024-09-29</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4020444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lt-LT"/>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D30B01BC-0642-44EE-9849-0F5FE06ECEA1}" type="datetimeFigureOut">
              <a:rPr lang="lt-LT" smtClean="0"/>
              <a:t>2024-09-29</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264824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D30B01BC-0642-44EE-9849-0F5FE06ECEA1}" type="datetimeFigureOut">
              <a:rPr lang="lt-LT" smtClean="0"/>
              <a:t>2024-09-29</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807856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t-LT"/>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0B01BC-0642-44EE-9849-0F5FE06ECEA1}" type="datetimeFigureOut">
              <a:rPr lang="lt-LT" smtClean="0"/>
              <a:t>2024-09-29</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4242993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Date Placeholder 4"/>
          <p:cNvSpPr>
            <a:spLocks noGrp="1"/>
          </p:cNvSpPr>
          <p:nvPr>
            <p:ph type="dt" sz="half" idx="10"/>
          </p:nvPr>
        </p:nvSpPr>
        <p:spPr/>
        <p:txBody>
          <a:bodyPr/>
          <a:lstStyle/>
          <a:p>
            <a:fld id="{D30B01BC-0642-44EE-9849-0F5FE06ECEA1}" type="datetimeFigureOut">
              <a:rPr lang="lt-LT" smtClean="0"/>
              <a:t>2024-09-29</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3913087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lt-LT"/>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7" name="Date Placeholder 6"/>
          <p:cNvSpPr>
            <a:spLocks noGrp="1"/>
          </p:cNvSpPr>
          <p:nvPr>
            <p:ph type="dt" sz="half" idx="10"/>
          </p:nvPr>
        </p:nvSpPr>
        <p:spPr/>
        <p:txBody>
          <a:bodyPr/>
          <a:lstStyle/>
          <a:p>
            <a:fld id="{D30B01BC-0642-44EE-9849-0F5FE06ECEA1}" type="datetimeFigureOut">
              <a:rPr lang="lt-LT" smtClean="0"/>
              <a:t>2024-09-29</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1036692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Date Placeholder 2"/>
          <p:cNvSpPr>
            <a:spLocks noGrp="1"/>
          </p:cNvSpPr>
          <p:nvPr>
            <p:ph type="dt" sz="half" idx="10"/>
          </p:nvPr>
        </p:nvSpPr>
        <p:spPr/>
        <p:txBody>
          <a:bodyPr/>
          <a:lstStyle/>
          <a:p>
            <a:fld id="{D30B01BC-0642-44EE-9849-0F5FE06ECEA1}" type="datetimeFigureOut">
              <a:rPr lang="lt-LT" smtClean="0"/>
              <a:t>2024-09-29</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1136508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0B01BC-0642-44EE-9849-0F5FE06ECEA1}" type="datetimeFigureOut">
              <a:rPr lang="lt-LT" smtClean="0"/>
              <a:t>2024-09-29</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1020289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30B01BC-0642-44EE-9849-0F5FE06ECEA1}" type="datetimeFigureOut">
              <a:rPr lang="lt-LT" smtClean="0"/>
              <a:t>2024-09-29</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975589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30B01BC-0642-44EE-9849-0F5FE06ECEA1}" type="datetimeFigureOut">
              <a:rPr lang="lt-LT" smtClean="0"/>
              <a:t>2024-09-29</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B256E591-9A35-4695-BFE7-0F4C6D3464E8}" type="slidenum">
              <a:rPr lang="lt-LT" smtClean="0"/>
              <a:t>‹#›</a:t>
            </a:fld>
            <a:endParaRPr lang="lt-LT"/>
          </a:p>
        </p:txBody>
      </p:sp>
    </p:spTree>
    <p:extLst>
      <p:ext uri="{BB962C8B-B14F-4D97-AF65-F5344CB8AC3E}">
        <p14:creationId xmlns:p14="http://schemas.microsoft.com/office/powerpoint/2010/main" val="160404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t-LT"/>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0B01BC-0642-44EE-9849-0F5FE06ECEA1}" type="datetimeFigureOut">
              <a:rPr lang="lt-LT" smtClean="0"/>
              <a:t>2024-09-29</a:t>
            </a:fld>
            <a:endParaRPr lang="lt-L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56E591-9A35-4695-BFE7-0F4C6D3464E8}" type="slidenum">
              <a:rPr lang="lt-LT" smtClean="0"/>
              <a:t>‹#›</a:t>
            </a:fld>
            <a:endParaRPr lang="lt-LT"/>
          </a:p>
        </p:txBody>
      </p:sp>
    </p:spTree>
    <p:extLst>
      <p:ext uri="{BB962C8B-B14F-4D97-AF65-F5344CB8AC3E}">
        <p14:creationId xmlns:p14="http://schemas.microsoft.com/office/powerpoint/2010/main" val="4273654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1999105"/>
            <a:ext cx="10515600" cy="2852737"/>
          </a:xfrm>
        </p:spPr>
        <p:txBody>
          <a:bodyPr>
            <a:normAutofit fontScale="90000"/>
          </a:bodyPr>
          <a:lstStyle/>
          <a:p>
            <a:pPr algn="ctr"/>
            <a:r>
              <a:rPr lang="lt-LT" sz="6000" dirty="0">
                <a:solidFill>
                  <a:schemeClr val="accent1">
                    <a:lumMod val="50000"/>
                  </a:schemeClr>
                </a:solidFill>
                <a:effectLst/>
                <a:latin typeface="Calibri" panose="020F0502020204030204" pitchFamily="34" charset="0"/>
                <a:ea typeface="Calibri" panose="020F0502020204030204" pitchFamily="34" charset="0"/>
              </a:rPr>
              <a:t>LITHUANIAN RESEARCH LIBRARY CONSORTIUM – BENEFITS OF BEING A PART OF BIG COMMUNITY</a:t>
            </a:r>
            <a:endParaRPr lang="lt-LT"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831850" y="5237646"/>
            <a:ext cx="10515600" cy="1500187"/>
          </a:xfrm>
        </p:spPr>
        <p:txBody>
          <a:bodyPr>
            <a:normAutofit fontScale="85000" lnSpcReduction="20000"/>
          </a:bodyPr>
          <a:lstStyle/>
          <a:p>
            <a:pPr algn="ctr">
              <a:lnSpc>
                <a:spcPct val="100000"/>
              </a:lnSpc>
            </a:pPr>
            <a:r>
              <a:rPr lang="lt-LT" dirty="0">
                <a:solidFill>
                  <a:schemeClr val="accent1">
                    <a:lumMod val="50000"/>
                  </a:schemeClr>
                </a:solidFill>
                <a:latin typeface="Times New Roman" panose="02020603050405020304" pitchFamily="18" charset="0"/>
                <a:cs typeface="Times New Roman" panose="02020603050405020304" pitchFamily="18" charset="0"/>
              </a:rPr>
              <a:t>Ingrida </a:t>
            </a:r>
            <a:r>
              <a:rPr lang="lt-LT" dirty="0" err="1">
                <a:solidFill>
                  <a:schemeClr val="accent1">
                    <a:lumMod val="50000"/>
                  </a:schemeClr>
                </a:solidFill>
                <a:latin typeface="Times New Roman" panose="02020603050405020304" pitchFamily="18" charset="0"/>
                <a:cs typeface="Times New Roman" panose="02020603050405020304" pitchFamily="18" charset="0"/>
              </a:rPr>
              <a:t>Kasperaitiene</a:t>
            </a:r>
            <a:endParaRPr lang="en-US" dirty="0">
              <a:solidFill>
                <a:schemeClr val="accent1">
                  <a:lumMod val="50000"/>
                </a:schemeClr>
              </a:solidFill>
              <a:latin typeface="Times New Roman" panose="02020603050405020304" pitchFamily="18" charset="0"/>
              <a:cs typeface="Times New Roman" panose="02020603050405020304" pitchFamily="18" charset="0"/>
            </a:endParaRPr>
          </a:p>
          <a:p>
            <a:pPr algn="ctr">
              <a:lnSpc>
                <a:spcPct val="100000"/>
              </a:lnSpc>
            </a:pPr>
            <a:r>
              <a:rPr lang="lt-LT" dirty="0" err="1">
                <a:solidFill>
                  <a:schemeClr val="accent1">
                    <a:lumMod val="50000"/>
                  </a:schemeClr>
                </a:solidFill>
                <a:latin typeface="Times New Roman" panose="02020603050405020304" pitchFamily="18" charset="0"/>
                <a:cs typeface="Times New Roman" panose="02020603050405020304" pitchFamily="18" charset="0"/>
              </a:rPr>
              <a:t>President</a:t>
            </a:r>
            <a:r>
              <a:rPr lang="lt-LT" dirty="0">
                <a:solidFill>
                  <a:schemeClr val="accent1">
                    <a:lumMod val="50000"/>
                  </a:schemeClr>
                </a:solidFill>
                <a:latin typeface="Times New Roman" panose="02020603050405020304" pitchFamily="18" charset="0"/>
                <a:cs typeface="Times New Roman" panose="02020603050405020304" pitchFamily="18" charset="0"/>
              </a:rPr>
              <a:t> </a:t>
            </a:r>
            <a:r>
              <a:rPr lang="lt-LT" dirty="0" err="1">
                <a:solidFill>
                  <a:schemeClr val="accent1">
                    <a:lumMod val="50000"/>
                  </a:schemeClr>
                </a:solidFill>
                <a:latin typeface="Times New Roman" panose="02020603050405020304" pitchFamily="18" charset="0"/>
                <a:cs typeface="Times New Roman" panose="02020603050405020304" pitchFamily="18" charset="0"/>
              </a:rPr>
              <a:t>of</a:t>
            </a:r>
            <a:r>
              <a:rPr lang="lt-LT" dirty="0">
                <a:solidFill>
                  <a:schemeClr val="accent1">
                    <a:lumMod val="50000"/>
                  </a:schemeClr>
                </a:solidFill>
                <a:latin typeface="Times New Roman" panose="02020603050405020304" pitchFamily="18" charset="0"/>
                <a:cs typeface="Times New Roman" panose="02020603050405020304" pitchFamily="18" charset="0"/>
              </a:rPr>
              <a:t> Lithuanian </a:t>
            </a:r>
            <a:r>
              <a:rPr lang="lt-LT" dirty="0" err="1">
                <a:solidFill>
                  <a:schemeClr val="accent1">
                    <a:lumMod val="50000"/>
                  </a:schemeClr>
                </a:solidFill>
                <a:latin typeface="Times New Roman" panose="02020603050405020304" pitchFamily="18" charset="0"/>
                <a:cs typeface="Times New Roman" panose="02020603050405020304" pitchFamily="18" charset="0"/>
              </a:rPr>
              <a:t>Research</a:t>
            </a:r>
            <a:r>
              <a:rPr lang="lt-LT" dirty="0">
                <a:solidFill>
                  <a:schemeClr val="accent1">
                    <a:lumMod val="50000"/>
                  </a:schemeClr>
                </a:solidFill>
                <a:latin typeface="Times New Roman" panose="02020603050405020304" pitchFamily="18" charset="0"/>
                <a:cs typeface="Times New Roman" panose="02020603050405020304" pitchFamily="18" charset="0"/>
              </a:rPr>
              <a:t> </a:t>
            </a:r>
            <a:r>
              <a:rPr lang="lt-LT" dirty="0" err="1">
                <a:solidFill>
                  <a:schemeClr val="accent1">
                    <a:lumMod val="50000"/>
                  </a:schemeClr>
                </a:solidFill>
                <a:latin typeface="Times New Roman" panose="02020603050405020304" pitchFamily="18" charset="0"/>
                <a:cs typeface="Times New Roman" panose="02020603050405020304" pitchFamily="18" charset="0"/>
              </a:rPr>
              <a:t>Libraries</a:t>
            </a:r>
            <a:r>
              <a:rPr lang="lt-LT" dirty="0">
                <a:solidFill>
                  <a:schemeClr val="accent1">
                    <a:lumMod val="50000"/>
                  </a:schemeClr>
                </a:solidFill>
                <a:latin typeface="Times New Roman" panose="02020603050405020304" pitchFamily="18" charset="0"/>
                <a:cs typeface="Times New Roman" panose="02020603050405020304" pitchFamily="18" charset="0"/>
              </a:rPr>
              <a:t> </a:t>
            </a:r>
            <a:r>
              <a:rPr lang="lt-LT" dirty="0" err="1">
                <a:solidFill>
                  <a:schemeClr val="accent1">
                    <a:lumMod val="50000"/>
                  </a:schemeClr>
                </a:solidFill>
                <a:latin typeface="Times New Roman" panose="02020603050405020304" pitchFamily="18" charset="0"/>
                <a:cs typeface="Times New Roman" panose="02020603050405020304" pitchFamily="18" charset="0"/>
              </a:rPr>
              <a:t>Consortium</a:t>
            </a:r>
            <a:r>
              <a:rPr lang="lt-LT" dirty="0">
                <a:solidFill>
                  <a:schemeClr val="accent1">
                    <a:lumMod val="50000"/>
                  </a:schemeClr>
                </a:solidFill>
                <a:latin typeface="Times New Roman" panose="02020603050405020304" pitchFamily="18" charset="0"/>
                <a:cs typeface="Times New Roman" panose="02020603050405020304" pitchFamily="18" charset="0"/>
              </a:rPr>
              <a:t>; </a:t>
            </a:r>
            <a:endParaRPr lang="en-US" dirty="0">
              <a:solidFill>
                <a:schemeClr val="accent1">
                  <a:lumMod val="50000"/>
                </a:schemeClr>
              </a:solidFill>
              <a:latin typeface="Times New Roman" panose="02020603050405020304" pitchFamily="18" charset="0"/>
              <a:cs typeface="Times New Roman" panose="02020603050405020304" pitchFamily="18" charset="0"/>
            </a:endParaRPr>
          </a:p>
          <a:p>
            <a:pPr algn="ctr">
              <a:lnSpc>
                <a:spcPct val="100000"/>
              </a:lnSpc>
            </a:pPr>
            <a:r>
              <a:rPr lang="lt-LT" dirty="0" err="1">
                <a:solidFill>
                  <a:schemeClr val="accent1">
                    <a:lumMod val="50000"/>
                  </a:schemeClr>
                </a:solidFill>
                <a:latin typeface="Times New Roman" panose="02020603050405020304" pitchFamily="18" charset="0"/>
                <a:cs typeface="Times New Roman" panose="02020603050405020304" pitchFamily="18" charset="0"/>
              </a:rPr>
              <a:t>Library</a:t>
            </a:r>
            <a:r>
              <a:rPr lang="lt-LT" dirty="0">
                <a:solidFill>
                  <a:schemeClr val="accent1">
                    <a:lumMod val="50000"/>
                  </a:schemeClr>
                </a:solidFill>
                <a:latin typeface="Times New Roman" panose="02020603050405020304" pitchFamily="18" charset="0"/>
                <a:cs typeface="Times New Roman" panose="02020603050405020304" pitchFamily="18" charset="0"/>
              </a:rPr>
              <a:t> </a:t>
            </a:r>
            <a:r>
              <a:rPr lang="lt-LT" dirty="0" err="1">
                <a:solidFill>
                  <a:schemeClr val="accent1">
                    <a:lumMod val="50000"/>
                  </a:schemeClr>
                </a:solidFill>
                <a:latin typeface="Times New Roman" panose="02020603050405020304" pitchFamily="18" charset="0"/>
                <a:cs typeface="Times New Roman" panose="02020603050405020304" pitchFamily="18" charset="0"/>
              </a:rPr>
              <a:t>Director</a:t>
            </a:r>
            <a:r>
              <a:rPr lang="en-US" dirty="0">
                <a:solidFill>
                  <a:schemeClr val="accent1">
                    <a:lumMod val="50000"/>
                  </a:schemeClr>
                </a:solidFill>
                <a:latin typeface="Times New Roman" panose="02020603050405020304" pitchFamily="18" charset="0"/>
                <a:cs typeface="Times New Roman" panose="02020603050405020304" pitchFamily="18" charset="0"/>
              </a:rPr>
              <a:t> of </a:t>
            </a:r>
            <a:r>
              <a:rPr lang="lt-LT" dirty="0">
                <a:solidFill>
                  <a:schemeClr val="accent1">
                    <a:lumMod val="50000"/>
                  </a:schemeClr>
                </a:solidFill>
                <a:latin typeface="Times New Roman" panose="02020603050405020304" pitchFamily="18" charset="0"/>
                <a:cs typeface="Times New Roman" panose="02020603050405020304" pitchFamily="18" charset="0"/>
              </a:rPr>
              <a:t>Vilnius Gediminas </a:t>
            </a:r>
            <a:r>
              <a:rPr lang="lt-LT" dirty="0" err="1">
                <a:solidFill>
                  <a:schemeClr val="accent1">
                    <a:lumMod val="50000"/>
                  </a:schemeClr>
                </a:solidFill>
                <a:latin typeface="Times New Roman" panose="02020603050405020304" pitchFamily="18" charset="0"/>
                <a:cs typeface="Times New Roman" panose="02020603050405020304" pitchFamily="18" charset="0"/>
              </a:rPr>
              <a:t>Technical</a:t>
            </a:r>
            <a:r>
              <a:rPr lang="lt-LT" dirty="0">
                <a:solidFill>
                  <a:schemeClr val="accent1">
                    <a:lumMod val="50000"/>
                  </a:schemeClr>
                </a:solidFill>
                <a:latin typeface="Times New Roman" panose="02020603050405020304" pitchFamily="18" charset="0"/>
                <a:cs typeface="Times New Roman" panose="02020603050405020304" pitchFamily="18" charset="0"/>
              </a:rPr>
              <a:t> University (VILNIUS TECH)</a:t>
            </a:r>
          </a:p>
          <a:p>
            <a:pPr algn="ctr"/>
            <a:r>
              <a:rPr lang="en-US" dirty="0">
                <a:solidFill>
                  <a:schemeClr val="accent1">
                    <a:lumMod val="50000"/>
                  </a:schemeClr>
                </a:solidFill>
                <a:latin typeface="Times New Roman" panose="02020603050405020304" pitchFamily="18" charset="0"/>
                <a:cs typeface="Times New Roman" panose="02020603050405020304" pitchFamily="18" charset="0"/>
              </a:rPr>
              <a:t>3 October 2024</a:t>
            </a:r>
          </a:p>
          <a:p>
            <a:pPr algn="ctr"/>
            <a:endParaRPr lang="en-US" dirty="0">
              <a:solidFill>
                <a:schemeClr val="tx1"/>
              </a:solidFill>
              <a:latin typeface="Times New Roman" panose="02020603050405020304" pitchFamily="18" charset="0"/>
              <a:cs typeface="Times New Roman" panose="02020603050405020304" pitchFamily="18" charset="0"/>
            </a:endParaRPr>
          </a:p>
        </p:txBody>
      </p:sp>
      <p:pic>
        <p:nvPicPr>
          <p:cNvPr id="4" name="Picture 3"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4146550" y="474783"/>
            <a:ext cx="3886200" cy="809625"/>
          </a:xfrm>
          <a:prstGeom prst="rect">
            <a:avLst/>
          </a:prstGeom>
          <a:noFill/>
          <a:ln>
            <a:noFill/>
          </a:ln>
        </p:spPr>
      </p:pic>
    </p:spTree>
    <p:extLst>
      <p:ext uri="{BB962C8B-B14F-4D97-AF65-F5344CB8AC3E}">
        <p14:creationId xmlns:p14="http://schemas.microsoft.com/office/powerpoint/2010/main" val="3200961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pic>
        <p:nvPicPr>
          <p:cNvPr id="6" name="Picture 5"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7967518" y="312738"/>
            <a:ext cx="3886200" cy="809625"/>
          </a:xfrm>
          <a:prstGeom prst="rect">
            <a:avLst/>
          </a:prstGeom>
          <a:noFill/>
          <a:ln>
            <a:noFill/>
          </a:ln>
        </p:spPr>
      </p:pic>
      <p:sp>
        <p:nvSpPr>
          <p:cNvPr id="5" name="Title 2"/>
          <p:cNvSpPr txBox="1">
            <a:spLocks/>
          </p:cNvSpPr>
          <p:nvPr/>
        </p:nvSpPr>
        <p:spPr>
          <a:xfrm>
            <a:off x="91392" y="527941"/>
            <a:ext cx="7644232" cy="59442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rPr>
              <a:t>Result </a:t>
            </a:r>
            <a:r>
              <a:rPr lang="lt-LT" sz="4000" b="1" dirty="0" err="1">
                <a:solidFill>
                  <a:schemeClr val="accent1">
                    <a:lumMod val="50000"/>
                  </a:schemeClr>
                </a:solidFill>
                <a:latin typeface="Times New Roman" panose="02020603050405020304" pitchFamily="18" charset="0"/>
                <a:ea typeface="+mn-ea"/>
                <a:cs typeface="Times New Roman" panose="02020603050405020304" pitchFamily="18" charset="0"/>
              </a:rPr>
              <a:t>achieved</a:t>
            </a:r>
            <a:endPar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endParaRPr>
          </a:p>
        </p:txBody>
      </p:sp>
      <p:sp>
        <p:nvSpPr>
          <p:cNvPr id="3" name="Rectangle 2"/>
          <p:cNvSpPr/>
          <p:nvPr/>
        </p:nvSpPr>
        <p:spPr>
          <a:xfrm>
            <a:off x="200722" y="2058814"/>
            <a:ext cx="11652996" cy="3108543"/>
          </a:xfrm>
          <a:prstGeom prst="rect">
            <a:avLst/>
          </a:prstGeom>
        </p:spPr>
        <p:txBody>
          <a:bodyPr wrap="square">
            <a:spAutoFit/>
          </a:bodyPr>
          <a:lstStyle/>
          <a:p>
            <a:r>
              <a:rPr lang="en-US" sz="2800" dirty="0">
                <a:solidFill>
                  <a:schemeClr val="accent1">
                    <a:lumMod val="50000"/>
                  </a:schemeClr>
                </a:solidFill>
              </a:rPr>
              <a:t>107 databases are subscribed</a:t>
            </a:r>
            <a:r>
              <a:rPr lang="lt-LT" sz="2800" dirty="0">
                <a:solidFill>
                  <a:schemeClr val="accent1">
                    <a:lumMod val="50000"/>
                  </a:schemeClr>
                </a:solidFill>
              </a:rPr>
              <a:t> </a:t>
            </a:r>
            <a:r>
              <a:rPr lang="lt-LT" sz="2800" dirty="0" err="1">
                <a:solidFill>
                  <a:schemeClr val="accent1">
                    <a:lumMod val="50000"/>
                  </a:schemeClr>
                </a:solidFill>
              </a:rPr>
              <a:t>in</a:t>
            </a:r>
            <a:r>
              <a:rPr lang="lt-LT" sz="2800" dirty="0">
                <a:solidFill>
                  <a:schemeClr val="accent1">
                    <a:lumMod val="50000"/>
                  </a:schemeClr>
                </a:solidFill>
              </a:rPr>
              <a:t> </a:t>
            </a:r>
            <a:r>
              <a:rPr lang="en-US" sz="2800" dirty="0">
                <a:solidFill>
                  <a:schemeClr val="accent1">
                    <a:lumMod val="50000"/>
                  </a:schemeClr>
                </a:solidFill>
              </a:rPr>
              <a:t>total:</a:t>
            </a:r>
            <a:endParaRPr lang="lt-LT" sz="2800" dirty="0">
              <a:solidFill>
                <a:schemeClr val="accent1">
                  <a:lumMod val="50000"/>
                </a:schemeClr>
              </a:solidFill>
            </a:endParaRPr>
          </a:p>
          <a:p>
            <a:r>
              <a:rPr lang="lt-LT" sz="2800" dirty="0">
                <a:solidFill>
                  <a:schemeClr val="accent1">
                    <a:lumMod val="50000"/>
                  </a:schemeClr>
                </a:solidFill>
              </a:rPr>
              <a:t>	-</a:t>
            </a:r>
            <a:r>
              <a:rPr lang="en-US" sz="2800" dirty="0">
                <a:solidFill>
                  <a:schemeClr val="accent1">
                    <a:lumMod val="50000"/>
                  </a:schemeClr>
                </a:solidFill>
              </a:rPr>
              <a:t>universal databases - 21,</a:t>
            </a:r>
            <a:endParaRPr lang="lt-LT" sz="2800" dirty="0">
              <a:solidFill>
                <a:schemeClr val="accent1">
                  <a:lumMod val="50000"/>
                </a:schemeClr>
              </a:solidFill>
            </a:endParaRPr>
          </a:p>
          <a:p>
            <a:r>
              <a:rPr lang="lt-LT" sz="2800" dirty="0">
                <a:solidFill>
                  <a:schemeClr val="accent1">
                    <a:lumMod val="50000"/>
                  </a:schemeClr>
                </a:solidFill>
              </a:rPr>
              <a:t>	-</a:t>
            </a:r>
            <a:r>
              <a:rPr lang="en-US" sz="2800" dirty="0">
                <a:solidFill>
                  <a:schemeClr val="accent1">
                    <a:lumMod val="50000"/>
                  </a:schemeClr>
                </a:solidFill>
              </a:rPr>
              <a:t>social, humanities and arts databases - 40,</a:t>
            </a:r>
            <a:endParaRPr lang="lt-LT" sz="2800" dirty="0">
              <a:solidFill>
                <a:schemeClr val="accent1">
                  <a:lumMod val="50000"/>
                </a:schemeClr>
              </a:solidFill>
            </a:endParaRPr>
          </a:p>
          <a:p>
            <a:r>
              <a:rPr lang="lt-LT" sz="2800" dirty="0">
                <a:solidFill>
                  <a:schemeClr val="accent1">
                    <a:lumMod val="50000"/>
                  </a:schemeClr>
                </a:solidFill>
              </a:rPr>
              <a:t>	-</a:t>
            </a:r>
            <a:r>
              <a:rPr lang="en-US" sz="2800" dirty="0">
                <a:solidFill>
                  <a:schemeClr val="accent1">
                    <a:lumMod val="50000"/>
                  </a:schemeClr>
                </a:solidFill>
              </a:rPr>
              <a:t>technology, medicine and health, nature</a:t>
            </a:r>
            <a:r>
              <a:rPr lang="lt-LT" sz="2800" dirty="0">
                <a:solidFill>
                  <a:schemeClr val="accent1">
                    <a:lumMod val="50000"/>
                  </a:schemeClr>
                </a:solidFill>
              </a:rPr>
              <a:t>, </a:t>
            </a:r>
            <a:r>
              <a:rPr lang="en-US" sz="2800" dirty="0">
                <a:solidFill>
                  <a:schemeClr val="accent1">
                    <a:lumMod val="50000"/>
                  </a:schemeClr>
                </a:solidFill>
              </a:rPr>
              <a:t>agricultural sciences</a:t>
            </a:r>
            <a:r>
              <a:rPr lang="lt-LT" sz="2800" dirty="0">
                <a:solidFill>
                  <a:schemeClr val="accent1">
                    <a:lumMod val="50000"/>
                  </a:schemeClr>
                </a:solidFill>
              </a:rPr>
              <a:t> – </a:t>
            </a:r>
            <a:r>
              <a:rPr lang="en-US" sz="2800" dirty="0">
                <a:solidFill>
                  <a:schemeClr val="accent1">
                    <a:lumMod val="50000"/>
                  </a:schemeClr>
                </a:solidFill>
              </a:rPr>
              <a:t>46.</a:t>
            </a:r>
            <a:endParaRPr lang="lt-LT" sz="2800" dirty="0">
              <a:solidFill>
                <a:schemeClr val="accent1">
                  <a:lumMod val="50000"/>
                </a:schemeClr>
              </a:solidFill>
            </a:endParaRPr>
          </a:p>
          <a:p>
            <a:endParaRPr lang="lt-LT" sz="2800" dirty="0">
              <a:solidFill>
                <a:schemeClr val="accent1">
                  <a:lumMod val="50000"/>
                </a:schemeClr>
              </a:solidFill>
            </a:endParaRPr>
          </a:p>
          <a:p>
            <a:r>
              <a:rPr lang="en-US" sz="2800" dirty="0">
                <a:solidFill>
                  <a:schemeClr val="accent1">
                    <a:lumMod val="50000"/>
                  </a:schemeClr>
                </a:solidFill>
              </a:rPr>
              <a:t>The number of LMBA institutions that got </a:t>
            </a:r>
            <a:r>
              <a:rPr lang="lt-LT" sz="2800" dirty="0" err="1">
                <a:solidFill>
                  <a:schemeClr val="accent1">
                    <a:lumMod val="50000"/>
                  </a:schemeClr>
                </a:solidFill>
              </a:rPr>
              <a:t>funding</a:t>
            </a:r>
            <a:r>
              <a:rPr lang="lt-LT" sz="2800" dirty="0">
                <a:solidFill>
                  <a:schemeClr val="accent1">
                    <a:lumMod val="50000"/>
                  </a:schemeClr>
                </a:solidFill>
              </a:rPr>
              <a:t> </a:t>
            </a:r>
            <a:r>
              <a:rPr lang="lt-LT" sz="2800" dirty="0" err="1">
                <a:solidFill>
                  <a:schemeClr val="accent1">
                    <a:lumMod val="50000"/>
                  </a:schemeClr>
                </a:solidFill>
              </a:rPr>
              <a:t>suport</a:t>
            </a:r>
            <a:r>
              <a:rPr lang="lt-LT" sz="2800" dirty="0">
                <a:solidFill>
                  <a:schemeClr val="accent1">
                    <a:lumMod val="50000"/>
                  </a:schemeClr>
                </a:solidFill>
              </a:rPr>
              <a:t> </a:t>
            </a:r>
            <a:r>
              <a:rPr lang="lt-LT" sz="2800" dirty="0" err="1">
                <a:solidFill>
                  <a:schemeClr val="accent1">
                    <a:lumMod val="50000"/>
                  </a:schemeClr>
                </a:solidFill>
              </a:rPr>
              <a:t>and</a:t>
            </a:r>
            <a:r>
              <a:rPr lang="lt-LT" sz="2800" dirty="0">
                <a:solidFill>
                  <a:schemeClr val="accent1">
                    <a:lumMod val="50000"/>
                  </a:schemeClr>
                </a:solidFill>
              </a:rPr>
              <a:t> </a:t>
            </a:r>
            <a:r>
              <a:rPr lang="en-US" sz="2800" dirty="0">
                <a:solidFill>
                  <a:schemeClr val="accent1">
                    <a:lumMod val="50000"/>
                  </a:schemeClr>
                </a:solidFill>
              </a:rPr>
              <a:t>access to the subscribed scientific databases is 44.</a:t>
            </a:r>
            <a:endParaRPr lang="lt-LT" sz="2800" dirty="0">
              <a:solidFill>
                <a:schemeClr val="accent1">
                  <a:lumMod val="50000"/>
                </a:schemeClr>
              </a:solidFill>
            </a:endParaRPr>
          </a:p>
        </p:txBody>
      </p:sp>
    </p:spTree>
    <p:extLst>
      <p:ext uri="{BB962C8B-B14F-4D97-AF65-F5344CB8AC3E}">
        <p14:creationId xmlns:p14="http://schemas.microsoft.com/office/powerpoint/2010/main" val="3520236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pic>
        <p:nvPicPr>
          <p:cNvPr id="6" name="Picture 5"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7967518" y="312738"/>
            <a:ext cx="3886200" cy="809625"/>
          </a:xfrm>
          <a:prstGeom prst="rect">
            <a:avLst/>
          </a:prstGeom>
          <a:noFill/>
          <a:ln>
            <a:noFill/>
          </a:ln>
        </p:spPr>
      </p:pic>
      <p:sp>
        <p:nvSpPr>
          <p:cNvPr id="5" name="Title 2"/>
          <p:cNvSpPr txBox="1">
            <a:spLocks/>
          </p:cNvSpPr>
          <p:nvPr/>
        </p:nvSpPr>
        <p:spPr>
          <a:xfrm>
            <a:off x="91392" y="527941"/>
            <a:ext cx="7644232" cy="59442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How it was done</a:t>
            </a:r>
            <a:r>
              <a:rPr lang="lt-LT" alt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a:t>
            </a:r>
            <a:endPar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endParaRPr>
          </a:p>
        </p:txBody>
      </p:sp>
      <p:sp>
        <p:nvSpPr>
          <p:cNvPr id="3" name="Rectangle 2"/>
          <p:cNvSpPr/>
          <p:nvPr/>
        </p:nvSpPr>
        <p:spPr>
          <a:xfrm>
            <a:off x="200722" y="2058814"/>
            <a:ext cx="11652996" cy="2785378"/>
          </a:xfrm>
          <a:prstGeom prst="rect">
            <a:avLst/>
          </a:prstGeom>
        </p:spPr>
        <p:txBody>
          <a:bodyPr wrap="square">
            <a:spAutoFit/>
          </a:bodyPr>
          <a:lstStyle/>
          <a:p>
            <a:pPr marL="457200" marR="0" lvl="0" indent="-457200" algn="l" defTabSz="914400" rtl="0" eaLnBrk="1" fontAlgn="auto" latinLnBrk="0" hangingPunct="1">
              <a:lnSpc>
                <a:spcPct val="100000"/>
              </a:lnSpc>
              <a:spcBef>
                <a:spcPts val="0"/>
              </a:spcBef>
              <a:spcAft>
                <a:spcPts val="1417"/>
              </a:spcAft>
              <a:buClrTx/>
              <a:buSzTx/>
              <a:buFont typeface="Arial" panose="020B0604020202020204" pitchFamily="34" charset="0"/>
              <a:buChar char="•"/>
              <a:tabLst/>
              <a:defRPr/>
            </a:pPr>
            <a:r>
              <a:rPr lang="lt-LT" altLang="en-US" sz="2800" dirty="0">
                <a:solidFill>
                  <a:schemeClr val="accent1">
                    <a:lumMod val="50000"/>
                  </a:schemeClr>
                </a:solidFill>
              </a:rPr>
              <a:t>Close </a:t>
            </a:r>
            <a:r>
              <a:rPr lang="lt-LT" altLang="en-US" sz="2800" dirty="0" err="1">
                <a:solidFill>
                  <a:schemeClr val="accent1">
                    <a:lumMod val="50000"/>
                  </a:schemeClr>
                </a:solidFill>
              </a:rPr>
              <a:t>collaboration</a:t>
            </a:r>
            <a:r>
              <a:rPr lang="lt-LT" altLang="en-US" sz="2800" dirty="0">
                <a:solidFill>
                  <a:schemeClr val="accent1">
                    <a:lumMod val="50000"/>
                  </a:schemeClr>
                </a:solidFill>
              </a:rPr>
              <a:t> </a:t>
            </a:r>
            <a:r>
              <a:rPr lang="lt-LT" altLang="en-US" sz="2800" dirty="0" err="1">
                <a:solidFill>
                  <a:schemeClr val="accent1">
                    <a:lumMod val="50000"/>
                  </a:schemeClr>
                </a:solidFill>
              </a:rPr>
              <a:t>with</a:t>
            </a:r>
            <a:r>
              <a:rPr lang="lt-LT" altLang="en-US" sz="2800" dirty="0">
                <a:solidFill>
                  <a:schemeClr val="accent1">
                    <a:lumMod val="50000"/>
                  </a:schemeClr>
                </a:solidFill>
              </a:rPr>
              <a:t> </a:t>
            </a:r>
            <a:r>
              <a:rPr lang="lt-LT" altLang="en-US" sz="2800" dirty="0" err="1">
                <a:solidFill>
                  <a:schemeClr val="accent1">
                    <a:lumMod val="50000"/>
                  </a:schemeClr>
                </a:solidFill>
              </a:rPr>
              <a:t>the</a:t>
            </a:r>
            <a:r>
              <a:rPr lang="lt-LT" altLang="en-US" sz="2800" dirty="0">
                <a:solidFill>
                  <a:schemeClr val="accent1">
                    <a:lumMod val="50000"/>
                  </a:schemeClr>
                </a:solidFill>
              </a:rPr>
              <a:t> </a:t>
            </a:r>
            <a:r>
              <a:rPr lang="lt-LT" altLang="en-US" sz="2800" dirty="0" err="1">
                <a:solidFill>
                  <a:schemeClr val="accent1">
                    <a:lumMod val="50000"/>
                  </a:schemeClr>
                </a:solidFill>
              </a:rPr>
              <a:t>Ministry</a:t>
            </a:r>
            <a:r>
              <a:rPr lang="lt-LT" altLang="en-US" sz="2800" dirty="0">
                <a:solidFill>
                  <a:schemeClr val="accent1">
                    <a:lumMod val="50000"/>
                  </a:schemeClr>
                </a:solidFill>
              </a:rPr>
              <a:t> </a:t>
            </a:r>
            <a:r>
              <a:rPr lang="lt-LT" altLang="en-US" sz="2800" dirty="0" err="1">
                <a:solidFill>
                  <a:schemeClr val="accent1">
                    <a:lumMod val="50000"/>
                  </a:schemeClr>
                </a:solidFill>
              </a:rPr>
              <a:t>of</a:t>
            </a:r>
            <a:r>
              <a:rPr lang="lt-LT" altLang="en-US" sz="2800" dirty="0">
                <a:solidFill>
                  <a:schemeClr val="accent1">
                    <a:lumMod val="50000"/>
                  </a:schemeClr>
                </a:solidFill>
              </a:rPr>
              <a:t> </a:t>
            </a:r>
            <a:r>
              <a:rPr lang="lt-LT" altLang="en-US" sz="2800" dirty="0" err="1">
                <a:solidFill>
                  <a:schemeClr val="accent1">
                    <a:lumMod val="50000"/>
                  </a:schemeClr>
                </a:solidFill>
              </a:rPr>
              <a:t>Education</a:t>
            </a:r>
            <a:r>
              <a:rPr lang="lt-LT" altLang="en-US" sz="2800" dirty="0">
                <a:solidFill>
                  <a:schemeClr val="accent1">
                    <a:lumMod val="50000"/>
                  </a:schemeClr>
                </a:solidFill>
              </a:rPr>
              <a:t>, </a:t>
            </a:r>
            <a:r>
              <a:rPr lang="lt-LT" altLang="en-US" sz="2800" dirty="0" err="1">
                <a:solidFill>
                  <a:schemeClr val="accent1">
                    <a:lumMod val="50000"/>
                  </a:schemeClr>
                </a:solidFill>
              </a:rPr>
              <a:t>Science</a:t>
            </a:r>
            <a:r>
              <a:rPr lang="lt-LT" altLang="en-US" sz="2800" dirty="0">
                <a:solidFill>
                  <a:schemeClr val="accent1">
                    <a:lumMod val="50000"/>
                  </a:schemeClr>
                </a:solidFill>
              </a:rPr>
              <a:t> </a:t>
            </a:r>
            <a:r>
              <a:rPr lang="lt-LT" altLang="en-US" sz="2800" dirty="0" err="1">
                <a:solidFill>
                  <a:schemeClr val="accent1">
                    <a:lumMod val="50000"/>
                  </a:schemeClr>
                </a:solidFill>
              </a:rPr>
              <a:t>and</a:t>
            </a:r>
            <a:r>
              <a:rPr lang="lt-LT" altLang="en-US" sz="2800" dirty="0">
                <a:solidFill>
                  <a:schemeClr val="accent1">
                    <a:lumMod val="50000"/>
                  </a:schemeClr>
                </a:solidFill>
              </a:rPr>
              <a:t> </a:t>
            </a:r>
            <a:r>
              <a:rPr lang="lt-LT" altLang="en-US" sz="2800" dirty="0" err="1">
                <a:solidFill>
                  <a:schemeClr val="accent1">
                    <a:lumMod val="50000"/>
                  </a:schemeClr>
                </a:solidFill>
              </a:rPr>
              <a:t>Sports</a:t>
            </a:r>
            <a:endParaRPr lang="lt-LT" altLang="en-US" sz="2800" dirty="0">
              <a:solidFill>
                <a:schemeClr val="accent1">
                  <a:lumMod val="50000"/>
                </a:schemeClr>
              </a:solidFill>
            </a:endParaRPr>
          </a:p>
          <a:p>
            <a:pPr marL="457200" marR="0" lvl="0" indent="-457200" algn="l" defTabSz="914400" rtl="0" eaLnBrk="1" fontAlgn="auto" latinLnBrk="0" hangingPunct="1">
              <a:lnSpc>
                <a:spcPct val="100000"/>
              </a:lnSpc>
              <a:spcBef>
                <a:spcPts val="0"/>
              </a:spcBef>
              <a:spcAft>
                <a:spcPts val="1417"/>
              </a:spcAft>
              <a:buClrTx/>
              <a:buSzTx/>
              <a:buFont typeface="Arial" panose="020B0604020202020204" pitchFamily="34" charset="0"/>
              <a:buChar char="•"/>
              <a:tabLst/>
              <a:defRPr/>
            </a:pPr>
            <a:r>
              <a:rPr lang="lt-LT" altLang="en-US" sz="2800" dirty="0" err="1">
                <a:solidFill>
                  <a:schemeClr val="accent1">
                    <a:lumMod val="50000"/>
                  </a:schemeClr>
                </a:solidFill>
              </a:rPr>
              <a:t>Board</a:t>
            </a:r>
            <a:r>
              <a:rPr lang="lt-LT" altLang="en-US" sz="2800" dirty="0">
                <a:solidFill>
                  <a:schemeClr val="accent1">
                    <a:lumMod val="50000"/>
                  </a:schemeClr>
                </a:solidFill>
              </a:rPr>
              <a:t> </a:t>
            </a:r>
            <a:r>
              <a:rPr lang="lt-LT" altLang="en-US" sz="2800" dirty="0" err="1">
                <a:solidFill>
                  <a:schemeClr val="accent1">
                    <a:lumMod val="50000"/>
                  </a:schemeClr>
                </a:solidFill>
              </a:rPr>
              <a:t>of</a:t>
            </a:r>
            <a:r>
              <a:rPr lang="lt-LT" altLang="en-US" sz="2800" dirty="0">
                <a:solidFill>
                  <a:schemeClr val="accent1">
                    <a:lumMod val="50000"/>
                  </a:schemeClr>
                </a:solidFill>
              </a:rPr>
              <a:t> </a:t>
            </a:r>
            <a:r>
              <a:rPr lang="lt-LT" altLang="en-US" sz="2800" dirty="0" err="1">
                <a:solidFill>
                  <a:schemeClr val="accent1">
                    <a:lumMod val="50000"/>
                  </a:schemeClr>
                </a:solidFill>
              </a:rPr>
              <a:t>experts</a:t>
            </a:r>
            <a:r>
              <a:rPr lang="lt-LT" altLang="en-US" sz="2800" dirty="0">
                <a:solidFill>
                  <a:schemeClr val="accent1">
                    <a:lumMod val="50000"/>
                  </a:schemeClr>
                </a:solidFill>
              </a:rPr>
              <a:t> – </a:t>
            </a:r>
            <a:r>
              <a:rPr lang="lt-LT" altLang="en-US" sz="2800" dirty="0" err="1">
                <a:solidFill>
                  <a:schemeClr val="accent1">
                    <a:lumMod val="50000"/>
                  </a:schemeClr>
                </a:solidFill>
              </a:rPr>
              <a:t>scientists</a:t>
            </a:r>
            <a:r>
              <a:rPr lang="lt-LT" altLang="en-US" sz="2800" dirty="0">
                <a:solidFill>
                  <a:schemeClr val="accent1">
                    <a:lumMod val="50000"/>
                  </a:schemeClr>
                </a:solidFill>
              </a:rPr>
              <a:t> </a:t>
            </a:r>
            <a:r>
              <a:rPr lang="lt-LT" altLang="en-US" sz="2800" dirty="0" err="1">
                <a:solidFill>
                  <a:schemeClr val="accent1">
                    <a:lumMod val="50000"/>
                  </a:schemeClr>
                </a:solidFill>
              </a:rPr>
              <a:t>from</a:t>
            </a:r>
            <a:r>
              <a:rPr lang="lt-LT" altLang="en-US" sz="2800" dirty="0">
                <a:solidFill>
                  <a:schemeClr val="accent1">
                    <a:lumMod val="50000"/>
                  </a:schemeClr>
                </a:solidFill>
              </a:rPr>
              <a:t> </a:t>
            </a:r>
            <a:r>
              <a:rPr lang="lt-LT" altLang="en-US" sz="2800" dirty="0" err="1">
                <a:solidFill>
                  <a:schemeClr val="accent1">
                    <a:lumMod val="50000"/>
                  </a:schemeClr>
                </a:solidFill>
              </a:rPr>
              <a:t>various</a:t>
            </a:r>
            <a:r>
              <a:rPr lang="lt-LT" altLang="en-US" sz="2800" dirty="0">
                <a:solidFill>
                  <a:schemeClr val="accent1">
                    <a:lumMod val="50000"/>
                  </a:schemeClr>
                </a:solidFill>
              </a:rPr>
              <a:t> </a:t>
            </a:r>
            <a:r>
              <a:rPr lang="lt-LT" altLang="en-US" sz="2800" dirty="0" err="1">
                <a:solidFill>
                  <a:schemeClr val="accent1">
                    <a:lumMod val="50000"/>
                  </a:schemeClr>
                </a:solidFill>
              </a:rPr>
              <a:t>institutions</a:t>
            </a:r>
            <a:r>
              <a:rPr lang="lt-LT" altLang="en-US" sz="2800" dirty="0">
                <a:solidFill>
                  <a:schemeClr val="accent1">
                    <a:lumMod val="50000"/>
                  </a:schemeClr>
                </a:solidFill>
              </a:rPr>
              <a:t> </a:t>
            </a:r>
            <a:r>
              <a:rPr lang="lt-LT" altLang="en-US" sz="2800" dirty="0" err="1">
                <a:solidFill>
                  <a:schemeClr val="accent1">
                    <a:lumMod val="50000"/>
                  </a:schemeClr>
                </a:solidFill>
              </a:rPr>
              <a:t>and</a:t>
            </a:r>
            <a:r>
              <a:rPr lang="lt-LT" altLang="en-US" sz="2800" dirty="0">
                <a:solidFill>
                  <a:schemeClr val="accent1">
                    <a:lumMod val="50000"/>
                  </a:schemeClr>
                </a:solidFill>
              </a:rPr>
              <a:t> </a:t>
            </a:r>
            <a:r>
              <a:rPr lang="lt-LT" altLang="en-US" sz="2800" dirty="0" err="1">
                <a:solidFill>
                  <a:schemeClr val="accent1">
                    <a:lumMod val="50000"/>
                  </a:schemeClr>
                </a:solidFill>
              </a:rPr>
              <a:t>fields</a:t>
            </a:r>
            <a:endParaRPr lang="lt-LT" altLang="en-US" sz="2800" dirty="0">
              <a:solidFill>
                <a:schemeClr val="accent1">
                  <a:lumMod val="50000"/>
                </a:schemeClr>
              </a:solidFill>
            </a:endParaRPr>
          </a:p>
          <a:p>
            <a:pPr marL="457200" marR="0" lvl="0" indent="-457200" algn="l" defTabSz="914400" rtl="0" eaLnBrk="1" fontAlgn="auto" latinLnBrk="0" hangingPunct="1">
              <a:lnSpc>
                <a:spcPct val="100000"/>
              </a:lnSpc>
              <a:spcBef>
                <a:spcPts val="0"/>
              </a:spcBef>
              <a:spcAft>
                <a:spcPts val="1417"/>
              </a:spcAft>
              <a:buClrTx/>
              <a:buSzTx/>
              <a:buFont typeface="Arial" panose="020B0604020202020204" pitchFamily="34" charset="0"/>
              <a:buChar char="•"/>
              <a:tabLst/>
              <a:defRPr/>
            </a:pPr>
            <a:r>
              <a:rPr lang="lt-LT" altLang="en-US" sz="2800" dirty="0" err="1">
                <a:solidFill>
                  <a:schemeClr val="accent1">
                    <a:lumMod val="50000"/>
                  </a:schemeClr>
                </a:solidFill>
              </a:rPr>
              <a:t>Communication</a:t>
            </a:r>
            <a:r>
              <a:rPr lang="lt-LT" altLang="en-US" sz="2800" dirty="0">
                <a:solidFill>
                  <a:schemeClr val="accent1">
                    <a:lumMod val="50000"/>
                  </a:schemeClr>
                </a:solidFill>
              </a:rPr>
              <a:t> </a:t>
            </a:r>
            <a:r>
              <a:rPr lang="lt-LT" altLang="en-US" sz="2800" dirty="0" err="1">
                <a:solidFill>
                  <a:schemeClr val="accent1">
                    <a:lumMod val="50000"/>
                  </a:schemeClr>
                </a:solidFill>
              </a:rPr>
              <a:t>with</a:t>
            </a:r>
            <a:r>
              <a:rPr lang="lt-LT" altLang="en-US" sz="2800" dirty="0">
                <a:solidFill>
                  <a:schemeClr val="accent1">
                    <a:lumMod val="50000"/>
                  </a:schemeClr>
                </a:solidFill>
              </a:rPr>
              <a:t> </a:t>
            </a:r>
            <a:r>
              <a:rPr lang="lt-LT" altLang="en-US" sz="2800" dirty="0" err="1">
                <a:solidFill>
                  <a:schemeClr val="accent1">
                    <a:lumMod val="50000"/>
                  </a:schemeClr>
                </a:solidFill>
              </a:rPr>
              <a:t>publishers</a:t>
            </a:r>
            <a:r>
              <a:rPr lang="lt-LT" altLang="en-US" sz="2800" dirty="0">
                <a:solidFill>
                  <a:schemeClr val="accent1">
                    <a:lumMod val="50000"/>
                  </a:schemeClr>
                </a:solidFill>
              </a:rPr>
              <a:t> </a:t>
            </a:r>
            <a:r>
              <a:rPr lang="lt-LT" altLang="en-US" sz="2800" dirty="0" err="1">
                <a:solidFill>
                  <a:schemeClr val="accent1">
                    <a:lumMod val="50000"/>
                  </a:schemeClr>
                </a:solidFill>
              </a:rPr>
              <a:t>on</a:t>
            </a:r>
            <a:r>
              <a:rPr lang="lt-LT" altLang="en-US" sz="2800" dirty="0">
                <a:solidFill>
                  <a:schemeClr val="accent1">
                    <a:lumMod val="50000"/>
                  </a:schemeClr>
                </a:solidFill>
              </a:rPr>
              <a:t> </a:t>
            </a:r>
            <a:r>
              <a:rPr lang="lt-LT" altLang="en-US" sz="2800" dirty="0" err="1">
                <a:solidFill>
                  <a:schemeClr val="accent1">
                    <a:lumMod val="50000"/>
                  </a:schemeClr>
                </a:solidFill>
              </a:rPr>
              <a:t>getting</a:t>
            </a:r>
            <a:r>
              <a:rPr lang="lt-LT" altLang="en-US" sz="2800" dirty="0">
                <a:solidFill>
                  <a:schemeClr val="accent1">
                    <a:lumMod val="50000"/>
                  </a:schemeClr>
                </a:solidFill>
              </a:rPr>
              <a:t> </a:t>
            </a:r>
            <a:r>
              <a:rPr lang="lt-LT" altLang="en-US" sz="2800" dirty="0" err="1">
                <a:solidFill>
                  <a:schemeClr val="accent1">
                    <a:lumMod val="50000"/>
                  </a:schemeClr>
                </a:solidFill>
              </a:rPr>
              <a:t>raw</a:t>
            </a:r>
            <a:r>
              <a:rPr lang="lt-LT" altLang="en-US" sz="2800" dirty="0">
                <a:solidFill>
                  <a:schemeClr val="accent1">
                    <a:lumMod val="50000"/>
                  </a:schemeClr>
                </a:solidFill>
              </a:rPr>
              <a:t> data </a:t>
            </a:r>
            <a:r>
              <a:rPr lang="lt-LT" altLang="en-US" sz="2800" dirty="0" err="1">
                <a:solidFill>
                  <a:schemeClr val="accent1">
                    <a:lumMod val="50000"/>
                  </a:schemeClr>
                </a:solidFill>
              </a:rPr>
              <a:t>for</a:t>
            </a:r>
            <a:r>
              <a:rPr lang="lt-LT" altLang="en-US" sz="2800" dirty="0">
                <a:solidFill>
                  <a:schemeClr val="accent1">
                    <a:lumMod val="50000"/>
                  </a:schemeClr>
                </a:solidFill>
              </a:rPr>
              <a:t> TA </a:t>
            </a:r>
            <a:r>
              <a:rPr lang="lt-LT" altLang="en-US" sz="2800" dirty="0" err="1">
                <a:solidFill>
                  <a:schemeClr val="accent1">
                    <a:lumMod val="50000"/>
                  </a:schemeClr>
                </a:solidFill>
              </a:rPr>
              <a:t>analysis</a:t>
            </a:r>
            <a:endParaRPr lang="lt-LT" altLang="en-US" sz="2800" dirty="0">
              <a:solidFill>
                <a:schemeClr val="accent1">
                  <a:lumMod val="50000"/>
                </a:schemeClr>
              </a:solidFill>
            </a:endParaRPr>
          </a:p>
          <a:p>
            <a:pPr marL="457200" marR="0" lvl="0" indent="-457200" algn="l" defTabSz="914400" rtl="0" eaLnBrk="1" fontAlgn="auto" latinLnBrk="0" hangingPunct="1">
              <a:lnSpc>
                <a:spcPct val="100000"/>
              </a:lnSpc>
              <a:spcBef>
                <a:spcPts val="0"/>
              </a:spcBef>
              <a:spcAft>
                <a:spcPts val="1417"/>
              </a:spcAft>
              <a:buClrTx/>
              <a:buSzTx/>
              <a:buFont typeface="Arial" panose="020B0604020202020204" pitchFamily="34" charset="0"/>
              <a:buChar char="•"/>
              <a:tabLst/>
              <a:defRPr/>
            </a:pPr>
            <a:r>
              <a:rPr lang="en-US" altLang="en-US" sz="2800" dirty="0">
                <a:solidFill>
                  <a:schemeClr val="accent1">
                    <a:lumMod val="50000"/>
                  </a:schemeClr>
                </a:solidFill>
              </a:rPr>
              <a:t>Analyzing </a:t>
            </a:r>
            <a:r>
              <a:rPr lang="en-US" altLang="en-US" sz="2800" dirty="0" err="1">
                <a:solidFill>
                  <a:schemeClr val="accent1">
                    <a:lumMod val="50000"/>
                  </a:schemeClr>
                </a:solidFill>
              </a:rPr>
              <a:t>WoS</a:t>
            </a:r>
            <a:r>
              <a:rPr lang="en-US" altLang="en-US" sz="2800" dirty="0">
                <a:solidFill>
                  <a:schemeClr val="accent1">
                    <a:lumMod val="50000"/>
                  </a:schemeClr>
                </a:solidFill>
              </a:rPr>
              <a:t> </a:t>
            </a:r>
            <a:r>
              <a:rPr lang="lt-LT" altLang="en-US" sz="2800" dirty="0">
                <a:solidFill>
                  <a:schemeClr val="accent1">
                    <a:lumMod val="50000"/>
                  </a:schemeClr>
                </a:solidFill>
              </a:rPr>
              <a:t>data </a:t>
            </a:r>
            <a:r>
              <a:rPr lang="en-US" altLang="en-US" sz="2800" dirty="0">
                <a:solidFill>
                  <a:schemeClr val="accent1">
                    <a:lumMod val="50000"/>
                  </a:schemeClr>
                </a:solidFill>
              </a:rPr>
              <a:t>for identifying a roadmap </a:t>
            </a:r>
            <a:r>
              <a:rPr lang="lt-LT" altLang="en-US" sz="2800" dirty="0" err="1">
                <a:solidFill>
                  <a:schemeClr val="accent1">
                    <a:lumMod val="50000"/>
                  </a:schemeClr>
                </a:solidFill>
              </a:rPr>
              <a:t>of</a:t>
            </a:r>
            <a:r>
              <a:rPr lang="lt-LT" altLang="en-US" sz="2800" dirty="0">
                <a:solidFill>
                  <a:schemeClr val="accent1">
                    <a:lumMod val="50000"/>
                  </a:schemeClr>
                </a:solidFill>
              </a:rPr>
              <a:t> Lithuanian </a:t>
            </a:r>
            <a:r>
              <a:rPr lang="en-US" altLang="en-US" sz="2800" dirty="0">
                <a:solidFill>
                  <a:schemeClr val="accent1">
                    <a:lumMod val="50000"/>
                  </a:schemeClr>
                </a:solidFill>
              </a:rPr>
              <a:t>authors </a:t>
            </a:r>
            <a:r>
              <a:rPr lang="en-US" altLang="en-US" sz="2800" dirty="0" err="1">
                <a:solidFill>
                  <a:schemeClr val="accent1">
                    <a:lumMod val="50000"/>
                  </a:schemeClr>
                </a:solidFill>
              </a:rPr>
              <a:t>publi</a:t>
            </a:r>
            <a:r>
              <a:rPr lang="lt-LT" altLang="en-US" sz="2800" dirty="0" err="1">
                <a:solidFill>
                  <a:schemeClr val="accent1">
                    <a:lumMod val="50000"/>
                  </a:schemeClr>
                </a:solidFill>
              </a:rPr>
              <a:t>cations</a:t>
            </a:r>
            <a:r>
              <a:rPr lang="en-US" sz="2800" dirty="0">
                <a:solidFill>
                  <a:schemeClr val="accent1">
                    <a:lumMod val="50000"/>
                  </a:schemeClr>
                </a:solidFill>
              </a:rPr>
              <a:t>.</a:t>
            </a:r>
            <a:endParaRPr lang="lt-LT" sz="2800" dirty="0">
              <a:solidFill>
                <a:schemeClr val="accent1">
                  <a:lumMod val="50000"/>
                </a:schemeClr>
              </a:solidFill>
            </a:endParaRPr>
          </a:p>
        </p:txBody>
      </p:sp>
    </p:spTree>
    <p:extLst>
      <p:ext uri="{BB962C8B-B14F-4D97-AF65-F5344CB8AC3E}">
        <p14:creationId xmlns:p14="http://schemas.microsoft.com/office/powerpoint/2010/main" val="2424246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pic>
        <p:nvPicPr>
          <p:cNvPr id="6" name="Picture 5"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7967518" y="312738"/>
            <a:ext cx="3886200" cy="809625"/>
          </a:xfrm>
          <a:prstGeom prst="rect">
            <a:avLst/>
          </a:prstGeom>
          <a:noFill/>
          <a:ln>
            <a:noFill/>
          </a:ln>
        </p:spPr>
      </p:pic>
      <p:sp>
        <p:nvSpPr>
          <p:cNvPr id="5" name="Title 2"/>
          <p:cNvSpPr txBox="1">
            <a:spLocks/>
          </p:cNvSpPr>
          <p:nvPr/>
        </p:nvSpPr>
        <p:spPr>
          <a:xfrm>
            <a:off x="91392" y="527941"/>
            <a:ext cx="7644232" cy="59442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Advice or challenge</a:t>
            </a:r>
            <a:endPar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endParaRPr>
          </a:p>
        </p:txBody>
      </p:sp>
      <p:sp>
        <p:nvSpPr>
          <p:cNvPr id="3" name="Rectangle 2"/>
          <p:cNvSpPr/>
          <p:nvPr/>
        </p:nvSpPr>
        <p:spPr>
          <a:xfrm>
            <a:off x="200722" y="2058814"/>
            <a:ext cx="11652996" cy="2785378"/>
          </a:xfrm>
          <a:prstGeom prst="rect">
            <a:avLst/>
          </a:prstGeom>
        </p:spPr>
        <p:txBody>
          <a:bodyPr wrap="square">
            <a:spAutoFit/>
          </a:bodyPr>
          <a:lstStyle/>
          <a:p>
            <a:pPr marL="457200" marR="0" lvl="0" indent="-457200" algn="l" defTabSz="914400" rtl="0" eaLnBrk="1" fontAlgn="auto" latinLnBrk="0" hangingPunct="1">
              <a:lnSpc>
                <a:spcPct val="100000"/>
              </a:lnSpc>
              <a:spcBef>
                <a:spcPts val="0"/>
              </a:spcBef>
              <a:spcAft>
                <a:spcPts val="1417"/>
              </a:spcAft>
              <a:buClrTx/>
              <a:buSzTx/>
              <a:buFont typeface="Arial" panose="020B0604020202020204" pitchFamily="34" charset="0"/>
              <a:buChar char="•"/>
              <a:tabLst/>
              <a:defRPr/>
            </a:pPr>
            <a:r>
              <a:rPr lang="en-US" altLang="en-US" sz="2800" dirty="0">
                <a:solidFill>
                  <a:schemeClr val="accent1">
                    <a:lumMod val="50000"/>
                  </a:schemeClr>
                </a:solidFill>
              </a:rPr>
              <a:t>Find partners on the highest level (Parliament, ministries) that share your ideas and ready to support, establish trust with them</a:t>
            </a:r>
          </a:p>
          <a:p>
            <a:pPr marL="457200" marR="0" lvl="0" indent="-457200" algn="l" defTabSz="914400" rtl="0" eaLnBrk="1" fontAlgn="auto" latinLnBrk="0" hangingPunct="1">
              <a:lnSpc>
                <a:spcPct val="100000"/>
              </a:lnSpc>
              <a:spcBef>
                <a:spcPts val="0"/>
              </a:spcBef>
              <a:spcAft>
                <a:spcPts val="1417"/>
              </a:spcAft>
              <a:buClrTx/>
              <a:buSzTx/>
              <a:buFont typeface="Arial" panose="020B0604020202020204" pitchFamily="34" charset="0"/>
              <a:buChar char="•"/>
              <a:tabLst/>
              <a:defRPr/>
            </a:pPr>
            <a:r>
              <a:rPr lang="en-US" altLang="en-US" sz="2800" dirty="0">
                <a:solidFill>
                  <a:schemeClr val="accent1">
                    <a:lumMod val="50000"/>
                  </a:schemeClr>
                </a:solidFill>
              </a:rPr>
              <a:t>Work together with scientists, so that they could see the benefits</a:t>
            </a:r>
          </a:p>
          <a:p>
            <a:pPr marL="457200" marR="0" lvl="0" indent="-457200" algn="l" defTabSz="914400" rtl="0" eaLnBrk="1" fontAlgn="auto" latinLnBrk="0" hangingPunct="1">
              <a:lnSpc>
                <a:spcPct val="100000"/>
              </a:lnSpc>
              <a:spcBef>
                <a:spcPts val="0"/>
              </a:spcBef>
              <a:spcAft>
                <a:spcPts val="1417"/>
              </a:spcAft>
              <a:buClrTx/>
              <a:buSzTx/>
              <a:buFont typeface="Arial" panose="020B0604020202020204" pitchFamily="34" charset="0"/>
              <a:buChar char="•"/>
              <a:tabLst/>
              <a:defRPr/>
            </a:pPr>
            <a:r>
              <a:rPr lang="en-US" altLang="en-US" sz="2800" dirty="0">
                <a:solidFill>
                  <a:schemeClr val="accent1">
                    <a:lumMod val="50000"/>
                  </a:schemeClr>
                </a:solidFill>
              </a:rPr>
              <a:t>Collect data and facts to have evidence</a:t>
            </a:r>
          </a:p>
          <a:p>
            <a:pPr marL="457200" marR="0" lvl="0" indent="-457200" algn="l" defTabSz="914400" rtl="0" eaLnBrk="1" fontAlgn="auto" latinLnBrk="0" hangingPunct="1">
              <a:lnSpc>
                <a:spcPct val="100000"/>
              </a:lnSpc>
              <a:spcBef>
                <a:spcPts val="0"/>
              </a:spcBef>
              <a:spcAft>
                <a:spcPts val="1417"/>
              </a:spcAft>
              <a:buClrTx/>
              <a:buSzTx/>
              <a:buFont typeface="Arial" panose="020B0604020202020204" pitchFamily="34" charset="0"/>
              <a:buChar char="•"/>
              <a:tabLst/>
              <a:defRPr/>
            </a:pPr>
            <a:r>
              <a:rPr lang="en-US" altLang="en-US" sz="2800" dirty="0">
                <a:solidFill>
                  <a:schemeClr val="accent1">
                    <a:lumMod val="50000"/>
                  </a:schemeClr>
                </a:solidFill>
              </a:rPr>
              <a:t>Never give up</a:t>
            </a:r>
          </a:p>
        </p:txBody>
      </p:sp>
    </p:spTree>
    <p:extLst>
      <p:ext uri="{BB962C8B-B14F-4D97-AF65-F5344CB8AC3E}">
        <p14:creationId xmlns:p14="http://schemas.microsoft.com/office/powerpoint/2010/main" val="1577950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24609" y="1152888"/>
            <a:ext cx="9144000" cy="809626"/>
          </a:xfrm>
        </p:spPr>
        <p:txBody>
          <a:bodyPr>
            <a:normAutofit/>
          </a:bodyPr>
          <a:lstStyle/>
          <a:p>
            <a:r>
              <a:rPr lang="en-US" sz="4000" b="1" dirty="0">
                <a:solidFill>
                  <a:schemeClr val="accent1">
                    <a:lumMod val="50000"/>
                  </a:schemeClr>
                </a:solidFill>
                <a:latin typeface="Times New Roman" panose="02020603050405020304" pitchFamily="18" charset="0"/>
                <a:cs typeface="Times New Roman" panose="02020603050405020304" pitchFamily="18" charset="0"/>
              </a:rPr>
              <a:t>COMUNITY</a:t>
            </a:r>
            <a:endParaRPr lang="lt-LT" sz="40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98173" y="2093648"/>
            <a:ext cx="11271944" cy="4552223"/>
          </a:xfrm>
        </p:spPr>
        <p:txBody>
          <a:bodyPr>
            <a:normAutofit fontScale="85000" lnSpcReduction="20000"/>
          </a:bodyPr>
          <a:lstStyle/>
          <a:p>
            <a:r>
              <a:rPr lang="lt-LT" dirty="0">
                <a:solidFill>
                  <a:schemeClr val="accent1">
                    <a:lumMod val="50000"/>
                  </a:schemeClr>
                </a:solidFill>
                <a:latin typeface="Trebuchet MS" panose="020B0603020202020204" pitchFamily="34" charset="0"/>
              </a:rPr>
              <a:t>F</a:t>
            </a:r>
            <a:r>
              <a:rPr lang="en-US" b="0" i="0" dirty="0" err="1">
                <a:solidFill>
                  <a:schemeClr val="accent1">
                    <a:lumMod val="50000"/>
                  </a:schemeClr>
                </a:solidFill>
                <a:effectLst/>
                <a:latin typeface="Trebuchet MS" panose="020B0603020202020204" pitchFamily="34" charset="0"/>
              </a:rPr>
              <a:t>ounded</a:t>
            </a:r>
            <a:r>
              <a:rPr lang="en-US" b="0" i="0" dirty="0">
                <a:solidFill>
                  <a:schemeClr val="accent1">
                    <a:lumMod val="50000"/>
                  </a:schemeClr>
                </a:solidFill>
                <a:effectLst/>
                <a:latin typeface="Trebuchet MS" panose="020B0603020202020204" pitchFamily="34" charset="0"/>
              </a:rPr>
              <a:t> on 4 December 2001</a:t>
            </a:r>
            <a:r>
              <a:rPr lang="lt-LT" b="0" i="0" dirty="0">
                <a:solidFill>
                  <a:schemeClr val="accent1">
                    <a:lumMod val="50000"/>
                  </a:schemeClr>
                </a:solidFill>
                <a:effectLst/>
                <a:latin typeface="Trebuchet MS" panose="020B0603020202020204" pitchFamily="34" charset="0"/>
              </a:rPr>
              <a:t> </a:t>
            </a:r>
            <a:r>
              <a:rPr lang="lt-LT" b="0" i="0" dirty="0" err="1">
                <a:solidFill>
                  <a:schemeClr val="accent1">
                    <a:lumMod val="50000"/>
                  </a:schemeClr>
                </a:solidFill>
                <a:effectLst/>
                <a:latin typeface="Trebuchet MS" panose="020B0603020202020204" pitchFamily="34" charset="0"/>
              </a:rPr>
              <a:t>by</a:t>
            </a:r>
            <a:r>
              <a:rPr lang="lt-LT" b="0" i="0" dirty="0">
                <a:solidFill>
                  <a:schemeClr val="accent1">
                    <a:lumMod val="50000"/>
                  </a:schemeClr>
                </a:solidFill>
                <a:effectLst/>
                <a:latin typeface="Trebuchet MS" panose="020B0603020202020204" pitchFamily="34" charset="0"/>
              </a:rPr>
              <a:t> </a:t>
            </a:r>
            <a:r>
              <a:rPr lang="en-US" dirty="0">
                <a:solidFill>
                  <a:schemeClr val="accent1">
                    <a:lumMod val="50000"/>
                  </a:schemeClr>
                </a:solidFill>
                <a:latin typeface="Trebuchet MS" panose="020B0603020202020204" pitchFamily="34" charset="0"/>
              </a:rPr>
              <a:t>23 organizations</a:t>
            </a:r>
            <a:endParaRPr lang="lt-LT" b="0" i="0" dirty="0">
              <a:solidFill>
                <a:schemeClr val="accent1">
                  <a:lumMod val="50000"/>
                </a:schemeClr>
              </a:solidFill>
              <a:effectLst/>
              <a:latin typeface="Trebuchet MS" panose="020B0603020202020204" pitchFamily="34" charset="0"/>
            </a:endParaRPr>
          </a:p>
          <a:p>
            <a:pPr algn="l"/>
            <a:r>
              <a:rPr lang="en-US" dirty="0">
                <a:solidFill>
                  <a:schemeClr val="accent1">
                    <a:lumMod val="50000"/>
                  </a:schemeClr>
                </a:solidFill>
                <a:latin typeface="Trebuchet MS" panose="020B0603020202020204" pitchFamily="34" charset="0"/>
              </a:rPr>
              <a:t>45 members: scientific libraries and institutions that have scientific libraries</a:t>
            </a:r>
            <a:r>
              <a:rPr lang="lt-LT" dirty="0">
                <a:solidFill>
                  <a:schemeClr val="accent1">
                    <a:lumMod val="50000"/>
                  </a:schemeClr>
                </a:solidFill>
                <a:latin typeface="Trebuchet MS" panose="020B0603020202020204" pitchFamily="34" charset="0"/>
              </a:rPr>
              <a:t>:</a:t>
            </a:r>
          </a:p>
          <a:p>
            <a:pPr algn="l"/>
            <a:r>
              <a:rPr lang="en-US" dirty="0">
                <a:solidFill>
                  <a:schemeClr val="accent1">
                    <a:lumMod val="50000"/>
                  </a:schemeClr>
                </a:solidFill>
                <a:latin typeface="Trebuchet MS" panose="020B0603020202020204" pitchFamily="34" charset="0"/>
              </a:rPr>
              <a:t>- Lithuanian Martynas Mazvydas National Library of Lithuania</a:t>
            </a:r>
          </a:p>
          <a:p>
            <a:pPr algn="l"/>
            <a:r>
              <a:rPr lang="en-US" dirty="0">
                <a:solidFill>
                  <a:schemeClr val="accent1">
                    <a:lumMod val="50000"/>
                  </a:schemeClr>
                </a:solidFill>
                <a:latin typeface="Trebuchet MS" panose="020B0603020202020204" pitchFamily="34" charset="0"/>
              </a:rPr>
              <a:t>- Lithuanian library of medicine</a:t>
            </a:r>
          </a:p>
          <a:p>
            <a:pPr marL="342900" indent="-342900" algn="l">
              <a:buFontTx/>
              <a:buChar char="-"/>
            </a:pPr>
            <a:r>
              <a:rPr lang="en-US" dirty="0">
                <a:solidFill>
                  <a:schemeClr val="accent1">
                    <a:lumMod val="50000"/>
                  </a:schemeClr>
                </a:solidFill>
                <a:latin typeface="Trebuchet MS" panose="020B0603020202020204" pitchFamily="34" charset="0"/>
              </a:rPr>
              <a:t>The </a:t>
            </a:r>
            <a:r>
              <a:rPr lang="en-US" dirty="0" err="1">
                <a:solidFill>
                  <a:schemeClr val="accent1">
                    <a:lumMod val="50000"/>
                  </a:schemeClr>
                </a:solidFill>
                <a:latin typeface="Trebuchet MS" panose="020B0603020202020204" pitchFamily="34" charset="0"/>
              </a:rPr>
              <a:t>Wroblewski</a:t>
            </a:r>
            <a:r>
              <a:rPr lang="en-US" dirty="0">
                <a:solidFill>
                  <a:schemeClr val="accent1">
                    <a:lumMod val="50000"/>
                  </a:schemeClr>
                </a:solidFill>
                <a:latin typeface="Trebuchet MS" panose="020B0603020202020204" pitchFamily="34" charset="0"/>
              </a:rPr>
              <a:t> Library of the Lithuanian Academy of Sciences</a:t>
            </a:r>
          </a:p>
          <a:p>
            <a:pPr marL="342900" indent="-342900" algn="l">
              <a:buFontTx/>
              <a:buChar char="-"/>
            </a:pPr>
            <a:r>
              <a:rPr lang="en-US" dirty="0">
                <a:solidFill>
                  <a:schemeClr val="accent1">
                    <a:lumMod val="50000"/>
                  </a:schemeClr>
                </a:solidFill>
                <a:latin typeface="Trebuchet MS" panose="020B0603020202020204" pitchFamily="34" charset="0"/>
              </a:rPr>
              <a:t>6 research institutes</a:t>
            </a:r>
          </a:p>
          <a:p>
            <a:pPr marL="342900" indent="-342900" algn="l">
              <a:buFontTx/>
              <a:buChar char="-"/>
            </a:pPr>
            <a:r>
              <a:rPr lang="en-US" dirty="0">
                <a:solidFill>
                  <a:schemeClr val="accent1">
                    <a:lumMod val="50000"/>
                  </a:schemeClr>
                </a:solidFill>
                <a:latin typeface="Trebuchet MS" panose="020B0603020202020204" pitchFamily="34" charset="0"/>
              </a:rPr>
              <a:t>16 universities</a:t>
            </a:r>
          </a:p>
          <a:p>
            <a:pPr marL="342900" indent="-342900" algn="l">
              <a:buFontTx/>
              <a:buChar char="-"/>
            </a:pPr>
            <a:r>
              <a:rPr lang="en-US" dirty="0">
                <a:solidFill>
                  <a:schemeClr val="accent1">
                    <a:lumMod val="50000"/>
                  </a:schemeClr>
                </a:solidFill>
                <a:latin typeface="Trebuchet MS" panose="020B0603020202020204" pitchFamily="34" charset="0"/>
              </a:rPr>
              <a:t>16 </a:t>
            </a:r>
            <a:r>
              <a:rPr lang="en-US" dirty="0" err="1">
                <a:solidFill>
                  <a:schemeClr val="accent1">
                    <a:lumMod val="50000"/>
                  </a:schemeClr>
                </a:solidFill>
                <a:latin typeface="Trebuchet MS" panose="020B0603020202020204" pitchFamily="34" charset="0"/>
              </a:rPr>
              <a:t>coleges</a:t>
            </a:r>
            <a:endParaRPr lang="en-US" dirty="0">
              <a:solidFill>
                <a:schemeClr val="accent1">
                  <a:lumMod val="50000"/>
                </a:schemeClr>
              </a:solidFill>
              <a:latin typeface="Trebuchet MS" panose="020B0603020202020204" pitchFamily="34" charset="0"/>
            </a:endParaRPr>
          </a:p>
          <a:p>
            <a:pPr marL="342900" indent="-342900" algn="l">
              <a:buFontTx/>
              <a:buChar char="-"/>
            </a:pPr>
            <a:r>
              <a:rPr lang="en-US" dirty="0">
                <a:solidFill>
                  <a:schemeClr val="accent1">
                    <a:lumMod val="50000"/>
                  </a:schemeClr>
                </a:solidFill>
                <a:latin typeface="Trebuchet MS" panose="020B0603020202020204" pitchFamily="34" charset="0"/>
              </a:rPr>
              <a:t>5 County libraries (Vilnius, </a:t>
            </a:r>
            <a:r>
              <a:rPr lang="lt-LT" dirty="0">
                <a:solidFill>
                  <a:schemeClr val="accent1">
                    <a:lumMod val="50000"/>
                  </a:schemeClr>
                </a:solidFill>
                <a:latin typeface="Trebuchet MS" panose="020B0603020202020204" pitchFamily="34" charset="0"/>
              </a:rPr>
              <a:t>Kaunas, </a:t>
            </a:r>
            <a:r>
              <a:rPr lang="en-US" dirty="0" err="1">
                <a:solidFill>
                  <a:schemeClr val="accent1">
                    <a:lumMod val="50000"/>
                  </a:schemeClr>
                </a:solidFill>
                <a:latin typeface="Trebuchet MS" panose="020B0603020202020204" pitchFamily="34" charset="0"/>
              </a:rPr>
              <a:t>Klaip</a:t>
            </a:r>
            <a:r>
              <a:rPr lang="lt-LT" dirty="0">
                <a:solidFill>
                  <a:schemeClr val="accent1">
                    <a:lumMod val="50000"/>
                  </a:schemeClr>
                </a:solidFill>
                <a:latin typeface="Trebuchet MS" panose="020B0603020202020204" pitchFamily="34" charset="0"/>
              </a:rPr>
              <a:t>ė</a:t>
            </a:r>
            <a:r>
              <a:rPr lang="en-US" dirty="0">
                <a:solidFill>
                  <a:schemeClr val="accent1">
                    <a:lumMod val="50000"/>
                  </a:schemeClr>
                </a:solidFill>
                <a:latin typeface="Trebuchet MS" panose="020B0603020202020204" pitchFamily="34" charset="0"/>
              </a:rPr>
              <a:t>da</a:t>
            </a:r>
            <a:r>
              <a:rPr lang="lt-LT" dirty="0">
                <a:solidFill>
                  <a:schemeClr val="accent1">
                    <a:lumMod val="50000"/>
                  </a:schemeClr>
                </a:solidFill>
                <a:latin typeface="Trebuchet MS" panose="020B0603020202020204" pitchFamily="34" charset="0"/>
              </a:rPr>
              <a:t>, Panevėžys, Šiauliai)</a:t>
            </a:r>
            <a:endParaRPr lang="en-US" dirty="0">
              <a:solidFill>
                <a:schemeClr val="accent1">
                  <a:lumMod val="50000"/>
                </a:schemeClr>
              </a:solidFill>
              <a:latin typeface="Trebuchet MS" panose="020B0603020202020204" pitchFamily="34" charset="0"/>
            </a:endParaRPr>
          </a:p>
          <a:p>
            <a:pPr algn="l"/>
            <a:endParaRPr lang="en-US" dirty="0">
              <a:solidFill>
                <a:schemeClr val="accent1">
                  <a:lumMod val="50000"/>
                </a:schemeClr>
              </a:solidFill>
              <a:latin typeface="Trebuchet MS" panose="020B0603020202020204" pitchFamily="34" charset="0"/>
            </a:endParaRPr>
          </a:p>
          <a:p>
            <a:r>
              <a:rPr lang="en-US" dirty="0">
                <a:solidFill>
                  <a:schemeClr val="accent1">
                    <a:lumMod val="50000"/>
                  </a:schemeClr>
                </a:solidFill>
                <a:latin typeface="Trebuchet MS" panose="020B0603020202020204" pitchFamily="34" charset="0"/>
              </a:rPr>
              <a:t>LMBA staff</a:t>
            </a:r>
            <a:endParaRPr lang="lt-LT" dirty="0">
              <a:solidFill>
                <a:schemeClr val="accent1">
                  <a:lumMod val="50000"/>
                </a:schemeClr>
              </a:solidFill>
              <a:latin typeface="Trebuchet MS" panose="020B0603020202020204" pitchFamily="34" charset="0"/>
            </a:endParaRPr>
          </a:p>
          <a:p>
            <a:r>
              <a:rPr lang="en-US" dirty="0">
                <a:solidFill>
                  <a:schemeClr val="accent1">
                    <a:lumMod val="50000"/>
                  </a:schemeClr>
                </a:solidFill>
                <a:latin typeface="Trebuchet MS" panose="020B0603020202020204" pitchFamily="34" charset="0"/>
              </a:rPr>
              <a:t>President,</a:t>
            </a:r>
            <a:r>
              <a:rPr lang="lt-LT" dirty="0">
                <a:solidFill>
                  <a:schemeClr val="accent1">
                    <a:lumMod val="50000"/>
                  </a:schemeClr>
                </a:solidFill>
                <a:latin typeface="Trebuchet MS" panose="020B0603020202020204" pitchFamily="34" charset="0"/>
              </a:rPr>
              <a:t> </a:t>
            </a:r>
            <a:r>
              <a:rPr lang="en-US" dirty="0">
                <a:solidFill>
                  <a:schemeClr val="accent1">
                    <a:lumMod val="50000"/>
                  </a:schemeClr>
                </a:solidFill>
                <a:latin typeface="Trebuchet MS" panose="020B0603020202020204" pitchFamily="34" charset="0"/>
              </a:rPr>
              <a:t>Expert, Head of Administration,</a:t>
            </a:r>
            <a:r>
              <a:rPr lang="lt-LT" dirty="0">
                <a:solidFill>
                  <a:schemeClr val="accent1">
                    <a:lumMod val="50000"/>
                  </a:schemeClr>
                </a:solidFill>
                <a:latin typeface="Trebuchet MS" panose="020B0603020202020204" pitchFamily="34" charset="0"/>
              </a:rPr>
              <a:t> </a:t>
            </a:r>
            <a:r>
              <a:rPr lang="en-US" dirty="0">
                <a:solidFill>
                  <a:schemeClr val="accent1">
                    <a:lumMod val="50000"/>
                  </a:schemeClr>
                </a:solidFill>
                <a:latin typeface="Trebuchet MS" panose="020B0603020202020204" pitchFamily="34" charset="0"/>
              </a:rPr>
              <a:t>DB </a:t>
            </a:r>
            <a:r>
              <a:rPr lang="lt-LT" dirty="0">
                <a:solidFill>
                  <a:schemeClr val="accent1">
                    <a:lumMod val="50000"/>
                  </a:schemeClr>
                </a:solidFill>
                <a:latin typeface="Trebuchet MS" panose="020B0603020202020204" pitchFamily="34" charset="0"/>
              </a:rPr>
              <a:t>A</a:t>
            </a:r>
            <a:r>
              <a:rPr lang="en-US" dirty="0" err="1">
                <a:solidFill>
                  <a:schemeClr val="accent1">
                    <a:lumMod val="50000"/>
                  </a:schemeClr>
                </a:solidFill>
                <a:latin typeface="Trebuchet MS" panose="020B0603020202020204" pitchFamily="34" charset="0"/>
              </a:rPr>
              <a:t>dministrator</a:t>
            </a:r>
            <a:r>
              <a:rPr lang="en-US" dirty="0">
                <a:solidFill>
                  <a:schemeClr val="accent1">
                    <a:lumMod val="50000"/>
                  </a:schemeClr>
                </a:solidFill>
                <a:latin typeface="Trebuchet MS" panose="020B0603020202020204" pitchFamily="34" charset="0"/>
              </a:rPr>
              <a:t>,</a:t>
            </a:r>
            <a:r>
              <a:rPr lang="lt-LT" dirty="0">
                <a:solidFill>
                  <a:schemeClr val="accent1">
                    <a:lumMod val="50000"/>
                  </a:schemeClr>
                </a:solidFill>
                <a:latin typeface="Trebuchet MS" panose="020B0603020202020204" pitchFamily="34" charset="0"/>
              </a:rPr>
              <a:t> L</a:t>
            </a:r>
            <a:r>
              <a:rPr lang="en-US" dirty="0" err="1">
                <a:solidFill>
                  <a:schemeClr val="accent1">
                    <a:lumMod val="50000"/>
                  </a:schemeClr>
                </a:solidFill>
                <a:latin typeface="Trebuchet MS" panose="020B0603020202020204" pitchFamily="34" charset="0"/>
              </a:rPr>
              <a:t>awyer</a:t>
            </a:r>
            <a:r>
              <a:rPr lang="en-US" dirty="0">
                <a:solidFill>
                  <a:schemeClr val="accent1">
                    <a:lumMod val="50000"/>
                  </a:schemeClr>
                </a:solidFill>
                <a:latin typeface="Trebuchet MS" panose="020B0603020202020204" pitchFamily="34" charset="0"/>
              </a:rPr>
              <a:t>,</a:t>
            </a:r>
            <a:r>
              <a:rPr lang="lt-LT" dirty="0">
                <a:solidFill>
                  <a:schemeClr val="accent1">
                    <a:lumMod val="50000"/>
                  </a:schemeClr>
                </a:solidFill>
                <a:latin typeface="Trebuchet MS" panose="020B0603020202020204" pitchFamily="34" charset="0"/>
              </a:rPr>
              <a:t> </a:t>
            </a:r>
          </a:p>
          <a:p>
            <a:r>
              <a:rPr lang="en-US" dirty="0">
                <a:solidFill>
                  <a:schemeClr val="accent1">
                    <a:lumMod val="50000"/>
                  </a:schemeClr>
                </a:solidFill>
                <a:latin typeface="Trebuchet MS" panose="020B0603020202020204" pitchFamily="34" charset="0"/>
              </a:rPr>
              <a:t>Head of Public Procurement</a:t>
            </a:r>
            <a:r>
              <a:rPr lang="lt-LT" dirty="0">
                <a:solidFill>
                  <a:schemeClr val="accent1">
                    <a:lumMod val="50000"/>
                  </a:schemeClr>
                </a:solidFill>
                <a:latin typeface="Trebuchet MS" panose="020B0603020202020204" pitchFamily="34" charset="0"/>
              </a:rPr>
              <a:t>, </a:t>
            </a:r>
            <a:r>
              <a:rPr lang="en-US" dirty="0">
                <a:solidFill>
                  <a:schemeClr val="accent1">
                    <a:lumMod val="50000"/>
                  </a:schemeClr>
                </a:solidFill>
                <a:latin typeface="Trebuchet MS" panose="020B0603020202020204" pitchFamily="34" charset="0"/>
              </a:rPr>
              <a:t>Financier</a:t>
            </a:r>
            <a:r>
              <a:rPr lang="lt-LT" dirty="0">
                <a:solidFill>
                  <a:schemeClr val="accent1">
                    <a:lumMod val="50000"/>
                  </a:schemeClr>
                </a:solidFill>
                <a:latin typeface="Trebuchet MS" panose="020B0603020202020204" pitchFamily="34" charset="0"/>
              </a:rPr>
              <a:t>, </a:t>
            </a:r>
            <a:r>
              <a:rPr lang="en-US" dirty="0">
                <a:solidFill>
                  <a:schemeClr val="accent1">
                    <a:lumMod val="50000"/>
                  </a:schemeClr>
                </a:solidFill>
                <a:latin typeface="Trebuchet MS" panose="020B0603020202020204" pitchFamily="34" charset="0"/>
              </a:rPr>
              <a:t>Administrator</a:t>
            </a:r>
            <a:r>
              <a:rPr lang="lt-LT" dirty="0">
                <a:solidFill>
                  <a:schemeClr val="accent1">
                    <a:lumMod val="50000"/>
                  </a:schemeClr>
                </a:solidFill>
                <a:latin typeface="Trebuchet MS" panose="020B0603020202020204" pitchFamily="34" charset="0"/>
              </a:rPr>
              <a:t>, </a:t>
            </a:r>
            <a:r>
              <a:rPr lang="en-US" dirty="0">
                <a:solidFill>
                  <a:schemeClr val="accent1">
                    <a:lumMod val="50000"/>
                  </a:schemeClr>
                </a:solidFill>
                <a:latin typeface="Trebuchet MS" panose="020B0603020202020204" pitchFamily="34" charset="0"/>
              </a:rPr>
              <a:t>IT </a:t>
            </a:r>
            <a:r>
              <a:rPr lang="lt-LT" dirty="0">
                <a:solidFill>
                  <a:schemeClr val="accent1">
                    <a:lumMod val="50000"/>
                  </a:schemeClr>
                </a:solidFill>
                <a:latin typeface="Trebuchet MS" panose="020B0603020202020204" pitchFamily="34" charset="0"/>
              </a:rPr>
              <a:t>S</a:t>
            </a:r>
            <a:r>
              <a:rPr lang="en-US" dirty="0" err="1">
                <a:solidFill>
                  <a:schemeClr val="accent1">
                    <a:lumMod val="50000"/>
                  </a:schemeClr>
                </a:solidFill>
                <a:latin typeface="Trebuchet MS" panose="020B0603020202020204" pitchFamily="34" charset="0"/>
              </a:rPr>
              <a:t>pecialist</a:t>
            </a:r>
            <a:r>
              <a:rPr lang="lt-LT" dirty="0">
                <a:solidFill>
                  <a:schemeClr val="accent1">
                    <a:lumMod val="50000"/>
                  </a:schemeClr>
                </a:solidFill>
                <a:latin typeface="Trebuchet MS" panose="020B0603020202020204" pitchFamily="34" charset="0"/>
              </a:rPr>
              <a:t>, </a:t>
            </a:r>
            <a:r>
              <a:rPr lang="en-US" dirty="0">
                <a:solidFill>
                  <a:schemeClr val="accent1">
                    <a:lumMod val="50000"/>
                  </a:schemeClr>
                </a:solidFill>
                <a:latin typeface="Trebuchet MS" panose="020B0603020202020204" pitchFamily="34" charset="0"/>
              </a:rPr>
              <a:t>Programmer</a:t>
            </a:r>
          </a:p>
          <a:p>
            <a:endParaRPr lang="en-US" dirty="0">
              <a:solidFill>
                <a:schemeClr val="accent1">
                  <a:lumMod val="50000"/>
                </a:schemeClr>
              </a:solidFill>
              <a:latin typeface="Trebuchet MS" panose="020B0603020202020204" pitchFamily="34" charset="0"/>
            </a:endParaRPr>
          </a:p>
          <a:p>
            <a:endParaRPr lang="lt-LT" dirty="0">
              <a:solidFill>
                <a:schemeClr val="accent1">
                  <a:lumMod val="50000"/>
                </a:schemeClr>
              </a:solidFill>
              <a:latin typeface="Trebuchet MS" panose="020B0603020202020204" pitchFamily="34" charset="0"/>
            </a:endParaRPr>
          </a:p>
          <a:p>
            <a:pPr algn="l"/>
            <a:endParaRPr lang="lt-LT" dirty="0">
              <a:solidFill>
                <a:schemeClr val="accent1">
                  <a:lumMod val="50000"/>
                </a:schemeClr>
              </a:solidFill>
              <a:latin typeface="Trebuchet MS" panose="020B0603020202020204" pitchFamily="34" charset="0"/>
            </a:endParaRPr>
          </a:p>
        </p:txBody>
      </p:sp>
      <p:pic>
        <p:nvPicPr>
          <p:cNvPr id="4" name="Picture 3"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4053509" y="212128"/>
            <a:ext cx="3886200" cy="809625"/>
          </a:xfrm>
          <a:prstGeom prst="rect">
            <a:avLst/>
          </a:prstGeom>
          <a:noFill/>
          <a:ln>
            <a:noFill/>
          </a:ln>
        </p:spPr>
      </p:pic>
    </p:spTree>
    <p:extLst>
      <p:ext uri="{BB962C8B-B14F-4D97-AF65-F5344CB8AC3E}">
        <p14:creationId xmlns:p14="http://schemas.microsoft.com/office/powerpoint/2010/main" val="2163645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410860" y="1"/>
            <a:ext cx="5781140" cy="5485138"/>
          </a:xfrm>
        </p:spPr>
        <p:txBody>
          <a:bodyPr>
            <a:noAutofit/>
          </a:bodyPr>
          <a:lstStyle/>
          <a:p>
            <a:r>
              <a:rPr lang="en-US" sz="4000" b="1" dirty="0">
                <a:solidFill>
                  <a:schemeClr val="accent1">
                    <a:lumMod val="50000"/>
                  </a:schemeClr>
                </a:solidFill>
                <a:latin typeface="Times New Roman" panose="02020603050405020304" pitchFamily="18" charset="0"/>
                <a:cs typeface="Times New Roman" panose="02020603050405020304" pitchFamily="18" charset="0"/>
              </a:rPr>
              <a:t>SCIENTIST </a:t>
            </a:r>
            <a:br>
              <a:rPr lang="en-US" sz="4000" dirty="0">
                <a:solidFill>
                  <a:schemeClr val="accent1">
                    <a:lumMod val="50000"/>
                  </a:schemeClr>
                </a:solidFill>
                <a:latin typeface="Times New Roman" panose="02020603050405020304" pitchFamily="18" charset="0"/>
                <a:cs typeface="Times New Roman" panose="02020603050405020304" pitchFamily="18" charset="0"/>
              </a:rPr>
            </a:br>
            <a:r>
              <a:rPr lang="en-US" sz="4000" dirty="0">
                <a:solidFill>
                  <a:schemeClr val="accent1">
                    <a:lumMod val="50000"/>
                  </a:schemeClr>
                </a:solidFill>
                <a:latin typeface="Times New Roman" panose="02020603050405020304" pitchFamily="18" charset="0"/>
                <a:cs typeface="Times New Roman" panose="02020603050405020304" pitchFamily="18" charset="0"/>
              </a:rPr>
              <a:t>a person who systematically gathers and uses research and evidence, to make hypotheses and test them, to gain and share understanding and knowledge</a:t>
            </a:r>
            <a:br>
              <a:rPr lang="lt-LT" sz="4000" dirty="0">
                <a:solidFill>
                  <a:schemeClr val="accent1">
                    <a:lumMod val="50000"/>
                  </a:schemeClr>
                </a:solidFill>
                <a:latin typeface="Times New Roman" panose="02020603050405020304" pitchFamily="18" charset="0"/>
                <a:cs typeface="Times New Roman" panose="02020603050405020304" pitchFamily="18" charset="0"/>
              </a:rPr>
            </a:br>
            <a:r>
              <a:rPr lang="lt-LT" sz="1200" dirty="0">
                <a:solidFill>
                  <a:schemeClr val="accent1">
                    <a:lumMod val="50000"/>
                  </a:schemeClr>
                </a:solidFill>
                <a:latin typeface="Times New Roman" panose="02020603050405020304" pitchFamily="18" charset="0"/>
                <a:cs typeface="Times New Roman" panose="02020603050405020304" pitchFamily="18" charset="0"/>
              </a:rPr>
              <a:t>https://sciencecouncil.org/about-science/our-definition-of-a-scientist/</a:t>
            </a:r>
          </a:p>
        </p:txBody>
      </p:sp>
      <p:pic>
        <p:nvPicPr>
          <p:cNvPr id="5" name="Picture 4">
            <a:extLst>
              <a:ext uri="{FF2B5EF4-FFF2-40B4-BE49-F238E27FC236}">
                <a16:creationId xmlns:a16="http://schemas.microsoft.com/office/drawing/2014/main" id="{E4F89BA0-FE29-415D-9416-FC84959099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6317933" cy="6858000"/>
          </a:xfrm>
          <a:prstGeom prst="rect">
            <a:avLst/>
          </a:prstGeom>
        </p:spPr>
      </p:pic>
      <p:sp>
        <p:nvSpPr>
          <p:cNvPr id="7" name="TextBox 6">
            <a:extLst>
              <a:ext uri="{FF2B5EF4-FFF2-40B4-BE49-F238E27FC236}">
                <a16:creationId xmlns:a16="http://schemas.microsoft.com/office/drawing/2014/main" id="{9610C987-3399-44B6-88F1-2E32025EE97F}"/>
              </a:ext>
            </a:extLst>
          </p:cNvPr>
          <p:cNvSpPr txBox="1"/>
          <p:nvPr/>
        </p:nvSpPr>
        <p:spPr>
          <a:xfrm>
            <a:off x="6317933" y="5780781"/>
            <a:ext cx="5745923" cy="1077218"/>
          </a:xfrm>
          <a:prstGeom prst="rect">
            <a:avLst/>
          </a:prstGeom>
          <a:noFill/>
        </p:spPr>
        <p:txBody>
          <a:bodyPr wrap="square">
            <a:spAutoFit/>
          </a:bodyPr>
          <a:lstStyle/>
          <a:p>
            <a:r>
              <a:rPr lang="lt-LT" sz="1600" dirty="0" err="1">
                <a:solidFill>
                  <a:schemeClr val="accent1">
                    <a:lumMod val="50000"/>
                  </a:schemeClr>
                </a:solidFill>
              </a:rPr>
              <a:t>By</a:t>
            </a:r>
            <a:r>
              <a:rPr lang="lt-LT" sz="1600" dirty="0">
                <a:solidFill>
                  <a:schemeClr val="accent1">
                    <a:lumMod val="50000"/>
                  </a:schemeClr>
                </a:solidFill>
              </a:rPr>
              <a:t> </a:t>
            </a:r>
            <a:r>
              <a:rPr lang="lt-LT" sz="1600" dirty="0" err="1">
                <a:solidFill>
                  <a:schemeClr val="accent1">
                    <a:lumMod val="50000"/>
                  </a:schemeClr>
                </a:solidFill>
              </a:rPr>
              <a:t>Giuseppe</a:t>
            </a:r>
            <a:r>
              <a:rPr lang="lt-LT" sz="1600" dirty="0">
                <a:solidFill>
                  <a:schemeClr val="accent1">
                    <a:lumMod val="50000"/>
                  </a:schemeClr>
                </a:solidFill>
              </a:rPr>
              <a:t> </a:t>
            </a:r>
            <a:r>
              <a:rPr lang="lt-LT" sz="1600" dirty="0" err="1">
                <a:solidFill>
                  <a:schemeClr val="accent1">
                    <a:lumMod val="50000"/>
                  </a:schemeClr>
                </a:solidFill>
              </a:rPr>
              <a:t>Bertini</a:t>
            </a:r>
            <a:r>
              <a:rPr lang="lt-LT" sz="1600" dirty="0">
                <a:solidFill>
                  <a:schemeClr val="accent1">
                    <a:lumMod val="50000"/>
                  </a:schemeClr>
                </a:solidFill>
              </a:rPr>
              <a:t> - </a:t>
            </a:r>
            <a:r>
              <a:rPr lang="lt-LT" sz="1600" dirty="0" err="1">
                <a:solidFill>
                  <a:schemeClr val="accent1">
                    <a:lumMod val="50000"/>
                  </a:schemeClr>
                </a:solidFill>
              </a:rPr>
              <a:t>Embedding</a:t>
            </a:r>
            <a:r>
              <a:rPr lang="lt-LT" sz="1600" dirty="0">
                <a:solidFill>
                  <a:schemeClr val="accent1">
                    <a:lumMod val="50000"/>
                  </a:schemeClr>
                </a:solidFill>
              </a:rPr>
              <a:t> </a:t>
            </a:r>
            <a:r>
              <a:rPr lang="lt-LT" sz="1600" dirty="0" err="1">
                <a:solidFill>
                  <a:schemeClr val="accent1">
                    <a:lumMod val="50000"/>
                  </a:schemeClr>
                </a:solidFill>
              </a:rPr>
              <a:t>web</a:t>
            </a:r>
            <a:r>
              <a:rPr lang="lt-LT" sz="1600" dirty="0">
                <a:solidFill>
                  <a:schemeClr val="accent1">
                    <a:lumMod val="50000"/>
                  </a:schemeClr>
                </a:solidFill>
              </a:rPr>
              <a:t> </a:t>
            </a:r>
            <a:r>
              <a:rPr lang="lt-LT" sz="1600" dirty="0" err="1">
                <a:solidFill>
                  <a:schemeClr val="accent1">
                    <a:lumMod val="50000"/>
                  </a:schemeClr>
                </a:solidFill>
              </a:rPr>
              <a:t>page</a:t>
            </a:r>
            <a:r>
              <a:rPr lang="lt-LT" sz="1600" dirty="0">
                <a:solidFill>
                  <a:schemeClr val="accent1">
                    <a:lumMod val="50000"/>
                  </a:schemeClr>
                </a:solidFill>
              </a:rPr>
              <a:t>: http://www.gabrielevanin.it/S.%20Marco%201609.htmImage: http://www.gabrielevanin.it/Bertini.jpg, </a:t>
            </a:r>
            <a:r>
              <a:rPr lang="lt-LT" sz="1600" dirty="0" err="1">
                <a:solidFill>
                  <a:schemeClr val="accent1">
                    <a:lumMod val="50000"/>
                  </a:schemeClr>
                </a:solidFill>
              </a:rPr>
              <a:t>Public</a:t>
            </a:r>
            <a:r>
              <a:rPr lang="lt-LT" sz="1600" dirty="0">
                <a:solidFill>
                  <a:schemeClr val="accent1">
                    <a:lumMod val="50000"/>
                  </a:schemeClr>
                </a:solidFill>
              </a:rPr>
              <a:t> </a:t>
            </a:r>
            <a:r>
              <a:rPr lang="lt-LT" sz="1600" dirty="0" err="1">
                <a:solidFill>
                  <a:schemeClr val="accent1">
                    <a:lumMod val="50000"/>
                  </a:schemeClr>
                </a:solidFill>
              </a:rPr>
              <a:t>Domain</a:t>
            </a:r>
            <a:r>
              <a:rPr lang="lt-LT" sz="1600" dirty="0">
                <a:solidFill>
                  <a:schemeClr val="accent1">
                    <a:lumMod val="50000"/>
                  </a:schemeClr>
                </a:solidFill>
              </a:rPr>
              <a:t>, https://commons.wikimedia.org/w/index.php?curid=152604724</a:t>
            </a:r>
          </a:p>
        </p:txBody>
      </p:sp>
    </p:spTree>
    <p:extLst>
      <p:ext uri="{BB962C8B-B14F-4D97-AF65-F5344CB8AC3E}">
        <p14:creationId xmlns:p14="http://schemas.microsoft.com/office/powerpoint/2010/main" val="2378103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pic>
        <p:nvPicPr>
          <p:cNvPr id="4" name="Picture 3"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7967518" y="312738"/>
            <a:ext cx="3886200" cy="809625"/>
          </a:xfrm>
          <a:prstGeom prst="rect">
            <a:avLst/>
          </a:prstGeom>
          <a:noFill/>
          <a:ln>
            <a:noFill/>
          </a:ln>
        </p:spPr>
      </p:pic>
      <p:sp>
        <p:nvSpPr>
          <p:cNvPr id="3" name="Rectangle 2"/>
          <p:cNvSpPr/>
          <p:nvPr/>
        </p:nvSpPr>
        <p:spPr>
          <a:xfrm>
            <a:off x="1871518" y="1122363"/>
            <a:ext cx="6096000" cy="707886"/>
          </a:xfrm>
          <a:prstGeom prst="rect">
            <a:avLst/>
          </a:prstGeom>
        </p:spPr>
        <p:txBody>
          <a:bodyPr>
            <a:spAutoFit/>
          </a:bodyPr>
          <a:lstStyle/>
          <a:p>
            <a:pPr algn="ctr"/>
            <a:r>
              <a:rPr lang="en-US" sz="4000" b="1" dirty="0">
                <a:solidFill>
                  <a:schemeClr val="accent1">
                    <a:lumMod val="50000"/>
                  </a:schemeClr>
                </a:solidFill>
                <a:latin typeface="Times New Roman" panose="02020603050405020304" pitchFamily="18" charset="0"/>
                <a:cs typeface="Times New Roman" panose="02020603050405020304" pitchFamily="18" charset="0"/>
              </a:rPr>
              <a:t>Goals</a:t>
            </a:r>
            <a:endParaRPr lang="lt-LT" sz="40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75E8C509-08BD-46B9-BFBE-63E72668794A}"/>
              </a:ext>
            </a:extLst>
          </p:cNvPr>
          <p:cNvSpPr txBox="1"/>
          <p:nvPr/>
        </p:nvSpPr>
        <p:spPr>
          <a:xfrm>
            <a:off x="526774" y="2051427"/>
            <a:ext cx="11420061" cy="4190827"/>
          </a:xfrm>
          <a:prstGeom prst="rect">
            <a:avLst/>
          </a:prstGeom>
          <a:noFill/>
        </p:spPr>
        <p:txBody>
          <a:bodyPr wrap="square">
            <a:spAutoFit/>
          </a:bodyPr>
          <a:lstStyle/>
          <a:p>
            <a:pPr algn="l">
              <a:lnSpc>
                <a:spcPct val="150000"/>
              </a:lnSpc>
            </a:pPr>
            <a:r>
              <a:rPr lang="en-US" sz="2000" dirty="0">
                <a:solidFill>
                  <a:schemeClr val="accent1">
                    <a:lumMod val="50000"/>
                  </a:schemeClr>
                </a:solidFill>
                <a:latin typeface="Trebuchet MS" panose="020B0603020202020204" pitchFamily="34" charset="0"/>
              </a:rPr>
              <a:t>- </a:t>
            </a:r>
            <a:r>
              <a:rPr lang="en-US" sz="2000" b="1" dirty="0">
                <a:solidFill>
                  <a:schemeClr val="accent1">
                    <a:lumMod val="50000"/>
                  </a:schemeClr>
                </a:solidFill>
                <a:latin typeface="Trebuchet MS" panose="020B0603020202020204" pitchFamily="34" charset="0"/>
              </a:rPr>
              <a:t>Subscription</a:t>
            </a:r>
            <a:r>
              <a:rPr lang="en-US" sz="2000" dirty="0">
                <a:solidFill>
                  <a:schemeClr val="accent1">
                    <a:lumMod val="50000"/>
                  </a:schemeClr>
                </a:solidFill>
                <a:latin typeface="Trebuchet MS" panose="020B0603020202020204" pitchFamily="34" charset="0"/>
              </a:rPr>
              <a:t> to electronic databases for the Consortium members.</a:t>
            </a:r>
          </a:p>
          <a:p>
            <a:pPr algn="l">
              <a:lnSpc>
                <a:spcPct val="150000"/>
              </a:lnSpc>
            </a:pPr>
            <a:r>
              <a:rPr lang="en-US" sz="2000" dirty="0">
                <a:solidFill>
                  <a:schemeClr val="accent1">
                    <a:lumMod val="50000"/>
                  </a:schemeClr>
                </a:solidFill>
                <a:latin typeface="Trebuchet MS" panose="020B0603020202020204" pitchFamily="34" charset="0"/>
              </a:rPr>
              <a:t>- </a:t>
            </a:r>
            <a:r>
              <a:rPr lang="en-US" sz="2000" b="1" dirty="0">
                <a:solidFill>
                  <a:schemeClr val="accent1">
                    <a:lumMod val="50000"/>
                  </a:schemeClr>
                </a:solidFill>
                <a:latin typeface="Trebuchet MS" panose="020B0603020202020204" pitchFamily="34" charset="0"/>
              </a:rPr>
              <a:t>Co-ordination</a:t>
            </a:r>
            <a:r>
              <a:rPr lang="en-US" sz="2000" dirty="0">
                <a:solidFill>
                  <a:schemeClr val="accent1">
                    <a:lumMod val="50000"/>
                  </a:schemeClr>
                </a:solidFill>
                <a:latin typeface="Trebuchet MS" panose="020B0603020202020204" pitchFamily="34" charset="0"/>
              </a:rPr>
              <a:t> of acquisition of foreign periodicals among the research libraries.</a:t>
            </a:r>
          </a:p>
          <a:p>
            <a:pPr algn="l">
              <a:lnSpc>
                <a:spcPct val="150000"/>
              </a:lnSpc>
            </a:pPr>
            <a:r>
              <a:rPr lang="en-US" sz="2000" dirty="0">
                <a:solidFill>
                  <a:schemeClr val="accent1">
                    <a:lumMod val="50000"/>
                  </a:schemeClr>
                </a:solidFill>
                <a:latin typeface="Trebuchet MS" panose="020B0603020202020204" pitchFamily="34" charset="0"/>
              </a:rPr>
              <a:t>- </a:t>
            </a:r>
            <a:r>
              <a:rPr lang="en-US" sz="2000" b="1" dirty="0">
                <a:solidFill>
                  <a:schemeClr val="accent1">
                    <a:lumMod val="50000"/>
                  </a:schemeClr>
                </a:solidFill>
                <a:latin typeface="Trebuchet MS" panose="020B0603020202020204" pitchFamily="34" charset="0"/>
              </a:rPr>
              <a:t>Development</a:t>
            </a:r>
            <a:r>
              <a:rPr lang="en-US" sz="2000" dirty="0">
                <a:solidFill>
                  <a:schemeClr val="accent1">
                    <a:lumMod val="50000"/>
                  </a:schemeClr>
                </a:solidFill>
                <a:latin typeface="Trebuchet MS" panose="020B0603020202020204" pitchFamily="34" charset="0"/>
              </a:rPr>
              <a:t> of interlibrary loans among the Consortium members.</a:t>
            </a:r>
          </a:p>
          <a:p>
            <a:pPr algn="l">
              <a:lnSpc>
                <a:spcPct val="150000"/>
              </a:lnSpc>
            </a:pPr>
            <a:r>
              <a:rPr lang="en-US" sz="2000" dirty="0">
                <a:solidFill>
                  <a:schemeClr val="accent1">
                    <a:lumMod val="50000"/>
                  </a:schemeClr>
                </a:solidFill>
                <a:latin typeface="Trebuchet MS" panose="020B0603020202020204" pitchFamily="34" charset="0"/>
              </a:rPr>
              <a:t>- Defending the freedom of reading and providing possibilities to the users to </a:t>
            </a:r>
            <a:r>
              <a:rPr lang="en-US" sz="2000" b="1" dirty="0">
                <a:solidFill>
                  <a:schemeClr val="accent1">
                    <a:lumMod val="50000"/>
                  </a:schemeClr>
                </a:solidFill>
                <a:latin typeface="Trebuchet MS" panose="020B0603020202020204" pitchFamily="34" charset="0"/>
              </a:rPr>
              <a:t>access</a:t>
            </a:r>
            <a:r>
              <a:rPr lang="en-US" sz="2000" dirty="0">
                <a:solidFill>
                  <a:schemeClr val="accent1">
                    <a:lumMod val="50000"/>
                  </a:schemeClr>
                </a:solidFill>
                <a:latin typeface="Trebuchet MS" panose="020B0603020202020204" pitchFamily="34" charset="0"/>
              </a:rPr>
              <a:t> information resources in libraries and remote databases without any restrictions.</a:t>
            </a:r>
          </a:p>
          <a:p>
            <a:pPr algn="l">
              <a:lnSpc>
                <a:spcPct val="150000"/>
              </a:lnSpc>
            </a:pPr>
            <a:r>
              <a:rPr lang="en-US" sz="2000" dirty="0">
                <a:solidFill>
                  <a:schemeClr val="accent1">
                    <a:lumMod val="50000"/>
                  </a:schemeClr>
                </a:solidFill>
                <a:latin typeface="Trebuchet MS" panose="020B0603020202020204" pitchFamily="34" charset="0"/>
              </a:rPr>
              <a:t>- </a:t>
            </a:r>
            <a:r>
              <a:rPr lang="en-US" sz="2000" b="1" dirty="0">
                <a:solidFill>
                  <a:schemeClr val="accent1">
                    <a:lumMod val="50000"/>
                  </a:schemeClr>
                </a:solidFill>
                <a:latin typeface="Trebuchet MS" panose="020B0603020202020204" pitchFamily="34" charset="0"/>
              </a:rPr>
              <a:t>Enhancement</a:t>
            </a:r>
            <a:r>
              <a:rPr lang="en-US" sz="2000" dirty="0">
                <a:solidFill>
                  <a:schemeClr val="accent1">
                    <a:lumMod val="50000"/>
                  </a:schemeClr>
                </a:solidFill>
                <a:latin typeface="Trebuchet MS" panose="020B0603020202020204" pitchFamily="34" charset="0"/>
              </a:rPr>
              <a:t> of professional competencies of librarians.</a:t>
            </a:r>
          </a:p>
          <a:p>
            <a:pPr algn="l">
              <a:lnSpc>
                <a:spcPct val="150000"/>
              </a:lnSpc>
            </a:pPr>
            <a:r>
              <a:rPr lang="en-US" sz="2000" dirty="0">
                <a:solidFill>
                  <a:schemeClr val="accent1">
                    <a:lumMod val="50000"/>
                  </a:schemeClr>
                </a:solidFill>
                <a:latin typeface="Trebuchet MS" panose="020B0603020202020204" pitchFamily="34" charset="0"/>
              </a:rPr>
              <a:t>- </a:t>
            </a:r>
            <a:r>
              <a:rPr lang="en-US" sz="2000" b="1" dirty="0">
                <a:solidFill>
                  <a:schemeClr val="accent1">
                    <a:lumMod val="50000"/>
                  </a:schemeClr>
                </a:solidFill>
                <a:latin typeface="Trebuchet MS" panose="020B0603020202020204" pitchFamily="34" charset="0"/>
              </a:rPr>
              <a:t>Encouragement</a:t>
            </a:r>
            <a:r>
              <a:rPr lang="en-US" sz="2000" dirty="0">
                <a:solidFill>
                  <a:schemeClr val="accent1">
                    <a:lumMod val="50000"/>
                  </a:schemeClr>
                </a:solidFill>
                <a:latin typeface="Trebuchet MS" panose="020B0603020202020204" pitchFamily="34" charset="0"/>
              </a:rPr>
              <a:t> of participation in the European Union (EU) </a:t>
            </a:r>
            <a:r>
              <a:rPr lang="en-US" sz="2000" dirty="0" err="1">
                <a:solidFill>
                  <a:schemeClr val="accent1">
                    <a:lumMod val="50000"/>
                  </a:schemeClr>
                </a:solidFill>
                <a:latin typeface="Trebuchet MS" panose="020B0603020202020204" pitchFamily="34" charset="0"/>
              </a:rPr>
              <a:t>programmes</a:t>
            </a:r>
            <a:r>
              <a:rPr lang="en-US" sz="2000" dirty="0">
                <a:solidFill>
                  <a:schemeClr val="accent1">
                    <a:lumMod val="50000"/>
                  </a:schemeClr>
                </a:solidFill>
                <a:latin typeface="Trebuchet MS" panose="020B0603020202020204" pitchFamily="34" charset="0"/>
              </a:rPr>
              <a:t> and projects.</a:t>
            </a:r>
          </a:p>
          <a:p>
            <a:pPr algn="l">
              <a:lnSpc>
                <a:spcPct val="150000"/>
              </a:lnSpc>
            </a:pPr>
            <a:r>
              <a:rPr lang="en-US" sz="2000" dirty="0">
                <a:solidFill>
                  <a:schemeClr val="accent1">
                    <a:lumMod val="50000"/>
                  </a:schemeClr>
                </a:solidFill>
                <a:latin typeface="Trebuchet MS" panose="020B0603020202020204" pitchFamily="34" charset="0"/>
              </a:rPr>
              <a:t>- </a:t>
            </a:r>
            <a:r>
              <a:rPr lang="en-US" sz="2000" b="1" dirty="0">
                <a:solidFill>
                  <a:schemeClr val="accent1">
                    <a:lumMod val="50000"/>
                  </a:schemeClr>
                </a:solidFill>
                <a:latin typeface="Trebuchet MS" panose="020B0603020202020204" pitchFamily="34" charset="0"/>
              </a:rPr>
              <a:t>Co-operation</a:t>
            </a:r>
            <a:r>
              <a:rPr lang="en-US" sz="2000" dirty="0">
                <a:solidFill>
                  <a:schemeClr val="accent1">
                    <a:lumMod val="50000"/>
                  </a:schemeClr>
                </a:solidFill>
                <a:latin typeface="Trebuchet MS" panose="020B0603020202020204" pitchFamily="34" charset="0"/>
              </a:rPr>
              <a:t> with foreign and international library associations and other organizations with a relevant profile.</a:t>
            </a:r>
          </a:p>
        </p:txBody>
      </p:sp>
    </p:spTree>
    <p:extLst>
      <p:ext uri="{BB962C8B-B14F-4D97-AF65-F5344CB8AC3E}">
        <p14:creationId xmlns:p14="http://schemas.microsoft.com/office/powerpoint/2010/main" val="3788611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pic>
        <p:nvPicPr>
          <p:cNvPr id="4" name="Picture 3"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7967518" y="312738"/>
            <a:ext cx="3886200" cy="809625"/>
          </a:xfrm>
          <a:prstGeom prst="rect">
            <a:avLst/>
          </a:prstGeom>
          <a:noFill/>
          <a:ln>
            <a:noFill/>
          </a:ln>
        </p:spPr>
      </p:pic>
      <p:sp>
        <p:nvSpPr>
          <p:cNvPr id="8" name="Title 2"/>
          <p:cNvSpPr>
            <a:spLocks noGrp="1"/>
          </p:cNvSpPr>
          <p:nvPr>
            <p:ph type="ctrTitle"/>
          </p:nvPr>
        </p:nvSpPr>
        <p:spPr>
          <a:xfrm>
            <a:off x="1169043" y="312738"/>
            <a:ext cx="6423951" cy="910362"/>
          </a:xfrm>
        </p:spPr>
        <p:txBody>
          <a:bodyPr>
            <a:noAutofit/>
          </a:bodyPr>
          <a:lstStyle/>
          <a:p>
            <a:pPr lvl="0"/>
            <a:r>
              <a:rPr 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Grants</a:t>
            </a:r>
            <a:endPar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endParaRPr>
          </a:p>
        </p:txBody>
      </p:sp>
      <p:sp>
        <p:nvSpPr>
          <p:cNvPr id="10" name="TextBox 9">
            <a:extLst>
              <a:ext uri="{FF2B5EF4-FFF2-40B4-BE49-F238E27FC236}">
                <a16:creationId xmlns:a16="http://schemas.microsoft.com/office/drawing/2014/main" id="{44411E09-85F1-4F9E-9E32-E32DC5C80D74}"/>
              </a:ext>
            </a:extLst>
          </p:cNvPr>
          <p:cNvSpPr txBox="1"/>
          <p:nvPr/>
        </p:nvSpPr>
        <p:spPr>
          <a:xfrm>
            <a:off x="513935" y="1337318"/>
            <a:ext cx="11164129" cy="5355312"/>
          </a:xfrm>
          <a:prstGeom prst="rect">
            <a:avLst/>
          </a:prstGeom>
          <a:noFill/>
        </p:spPr>
        <p:txBody>
          <a:bodyPr wrap="square">
            <a:spAutoFit/>
          </a:bodyPr>
          <a:lstStyle/>
          <a:p>
            <a:pPr algn="l">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Open Society Institute grant to create infrastructure of the LMBA (2002 - 2004).</a:t>
            </a:r>
          </a:p>
          <a:p>
            <a:pPr>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Open Society </a:t>
            </a:r>
            <a:r>
              <a:rPr lang="en-US" dirty="0">
                <a:solidFill>
                  <a:schemeClr val="accent1">
                    <a:lumMod val="50000"/>
                  </a:schemeClr>
                </a:solidFill>
                <a:latin typeface="Trebuchet MS" panose="020B0603020202020204" pitchFamily="34" charset="0"/>
              </a:rPr>
              <a:t>Institute grant for </a:t>
            </a:r>
            <a:r>
              <a:rPr lang="en-US" b="0" i="0" dirty="0">
                <a:solidFill>
                  <a:schemeClr val="accent1">
                    <a:lumMod val="50000"/>
                  </a:schemeClr>
                </a:solidFill>
                <a:effectLst/>
                <a:latin typeface="Trebuchet MS" panose="020B0603020202020204" pitchFamily="34" charset="0"/>
              </a:rPr>
              <a:t>seminar </a:t>
            </a:r>
            <a:r>
              <a:rPr lang="en-US" b="0" i="0" u="none" strike="noStrike" dirty="0">
                <a:solidFill>
                  <a:schemeClr val="accent1">
                    <a:lumMod val="50000"/>
                  </a:schemeClr>
                </a:solidFill>
                <a:effectLst/>
                <a:latin typeface="Trebuchet MS" panose="020B0603020202020204" pitchFamily="34" charset="0"/>
              </a:rPr>
              <a:t>„Open Access Scholarly Communication Workshop”</a:t>
            </a:r>
            <a:r>
              <a:rPr lang="en-US" b="0" i="0" dirty="0">
                <a:solidFill>
                  <a:schemeClr val="accent1">
                    <a:lumMod val="50000"/>
                  </a:schemeClr>
                </a:solidFill>
                <a:effectLst/>
                <a:latin typeface="Trebuchet MS" panose="020B0603020202020204" pitchFamily="34" charset="0"/>
              </a:rPr>
              <a:t>.</a:t>
            </a:r>
          </a:p>
          <a:p>
            <a:pPr>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Open Society Institute in collaboration with the Open Society </a:t>
            </a:r>
            <a:r>
              <a:rPr lang="en-US" dirty="0">
                <a:solidFill>
                  <a:schemeClr val="accent1">
                    <a:lumMod val="50000"/>
                  </a:schemeClr>
                </a:solidFill>
                <a:latin typeface="Trebuchet MS" panose="020B0603020202020204" pitchFamily="34" charset="0"/>
              </a:rPr>
              <a:t>Fund-Lithuania Grant from the East-East </a:t>
            </a:r>
            <a:r>
              <a:rPr lang="en-US" dirty="0" err="1">
                <a:solidFill>
                  <a:schemeClr val="accent1">
                    <a:lumMod val="50000"/>
                  </a:schemeClr>
                </a:solidFill>
                <a:latin typeface="Trebuchet MS" panose="020B0603020202020204" pitchFamily="34" charset="0"/>
              </a:rPr>
              <a:t>programme</a:t>
            </a:r>
            <a:r>
              <a:rPr lang="en-US" dirty="0">
                <a:solidFill>
                  <a:schemeClr val="accent1">
                    <a:lumMod val="50000"/>
                  </a:schemeClr>
                </a:solidFill>
                <a:latin typeface="Trebuchet MS" panose="020B0603020202020204" pitchFamily="34" charset="0"/>
              </a:rPr>
              <a:t> for </a:t>
            </a:r>
            <a:r>
              <a:rPr lang="en-US" b="0" i="0" dirty="0">
                <a:solidFill>
                  <a:schemeClr val="accent1">
                    <a:lumMod val="50000"/>
                  </a:schemeClr>
                </a:solidFill>
                <a:effectLst/>
                <a:latin typeface="Trebuchet MS" panose="020B0603020202020204" pitchFamily="34" charset="0"/>
              </a:rPr>
              <a:t>a study visit of Azerbaijan and Georgian librarians. Goal - to find out how electronic information is subscribed, created and used by Lithuanian libraries.</a:t>
            </a:r>
          </a:p>
          <a:p>
            <a:pPr>
              <a:buFont typeface="Arial" panose="020B0604020202020204" pitchFamily="34" charset="0"/>
              <a:buChar char="•"/>
            </a:pPr>
            <a:r>
              <a:rPr lang="en-US" dirty="0">
                <a:solidFill>
                  <a:schemeClr val="accent1">
                    <a:lumMod val="50000"/>
                  </a:schemeClr>
                </a:solidFill>
                <a:latin typeface="Trebuchet MS" panose="020B0603020202020204" pitchFamily="34" charset="0"/>
              </a:rPr>
              <a:t>Open Society Institute grant from East-East </a:t>
            </a:r>
            <a:r>
              <a:rPr lang="en-US" dirty="0" err="1">
                <a:solidFill>
                  <a:schemeClr val="accent1">
                    <a:lumMod val="50000"/>
                  </a:schemeClr>
                </a:solidFill>
                <a:latin typeface="Trebuchet MS" panose="020B0603020202020204" pitchFamily="34" charset="0"/>
              </a:rPr>
              <a:t>programme</a:t>
            </a:r>
            <a:r>
              <a:rPr lang="en-US" dirty="0">
                <a:solidFill>
                  <a:schemeClr val="accent1">
                    <a:lumMod val="50000"/>
                  </a:schemeClr>
                </a:solidFill>
                <a:latin typeface="Trebuchet MS" panose="020B0603020202020204" pitchFamily="34" charset="0"/>
              </a:rPr>
              <a:t> for a study visit of Armenian librarians and IT specialists. Goal - to find out how electronic information is subscribed, virtual library models are created, open access initiatives are developed.</a:t>
            </a:r>
          </a:p>
          <a:p>
            <a:pPr>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Open Society Institute </a:t>
            </a:r>
            <a:r>
              <a:rPr lang="en-US" dirty="0">
                <a:solidFill>
                  <a:schemeClr val="accent1">
                    <a:lumMod val="50000"/>
                  </a:schemeClr>
                </a:solidFill>
                <a:latin typeface="Trebuchet MS" panose="020B0603020202020204" pitchFamily="34" charset="0"/>
              </a:rPr>
              <a:t>Information Program grant </a:t>
            </a:r>
            <a:r>
              <a:rPr lang="en-US" b="0" i="0" dirty="0">
                <a:solidFill>
                  <a:schemeClr val="accent1">
                    <a:lumMod val="50000"/>
                  </a:schemeClr>
                </a:solidFill>
                <a:effectLst/>
                <a:latin typeface="Trebuchet MS" panose="020B0603020202020204" pitchFamily="34" charset="0"/>
              </a:rPr>
              <a:t>for seminar "Open Access Workshop" during the 5th eIGL.net </a:t>
            </a:r>
            <a:r>
              <a:rPr lang="en-US" b="0" i="0" dirty="0" err="1">
                <a:solidFill>
                  <a:schemeClr val="accent1">
                    <a:lumMod val="50000"/>
                  </a:schemeClr>
                </a:solidFill>
                <a:effectLst/>
                <a:latin typeface="Trebuchet MS" panose="020B0603020202020204" pitchFamily="34" charset="0"/>
              </a:rPr>
              <a:t>Genneral</a:t>
            </a:r>
            <a:r>
              <a:rPr lang="en-US" b="0" i="0" dirty="0">
                <a:solidFill>
                  <a:schemeClr val="accent1">
                    <a:lumMod val="50000"/>
                  </a:schemeClr>
                </a:solidFill>
                <a:effectLst/>
                <a:latin typeface="Trebuchet MS" panose="020B0603020202020204" pitchFamily="34" charset="0"/>
              </a:rPr>
              <a:t> Assembly (October 27, 2005).</a:t>
            </a:r>
          </a:p>
          <a:p>
            <a:pPr algn="l">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The LMBA was awarded the contract in the procedure for the procurement of the services for updating the training/self-study course Internet Resources and New Services at Libraries arranged by the Martynas </a:t>
            </a:r>
            <a:r>
              <a:rPr lang="en-US" b="0" i="0" dirty="0" err="1">
                <a:solidFill>
                  <a:schemeClr val="accent1">
                    <a:lumMod val="50000"/>
                  </a:schemeClr>
                </a:solidFill>
                <a:effectLst/>
                <a:latin typeface="Trebuchet MS" panose="020B0603020202020204" pitchFamily="34" charset="0"/>
              </a:rPr>
              <a:t>Mažvydas</a:t>
            </a:r>
            <a:r>
              <a:rPr lang="en-US" b="0" i="0" dirty="0">
                <a:solidFill>
                  <a:schemeClr val="accent1">
                    <a:lumMod val="50000"/>
                  </a:schemeClr>
                </a:solidFill>
                <a:effectLst/>
                <a:latin typeface="Trebuchet MS" panose="020B0603020202020204" pitchFamily="34" charset="0"/>
              </a:rPr>
              <a:t> National Library of Lithuania. The Project was implemented in May – September, 2009 within the framework of the Project Libraries for Innovation.</a:t>
            </a:r>
          </a:p>
          <a:p>
            <a:pPr algn="l">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The LMBA won the Tender arranged by the National Library of Lithuania for the procurement of services of preparation and delivery of the training/learning courses “</a:t>
            </a:r>
            <a:r>
              <a:rPr lang="en-US" b="0" i="1" dirty="0">
                <a:solidFill>
                  <a:schemeClr val="accent1">
                    <a:lumMod val="50000"/>
                  </a:schemeClr>
                </a:solidFill>
                <a:effectLst/>
                <a:latin typeface="Trebuchet MS" panose="020B0603020202020204" pitchFamily="34" charset="0"/>
              </a:rPr>
              <a:t>Internet Resources and New Library Services” </a:t>
            </a:r>
            <a:r>
              <a:rPr lang="en-US" b="0" i="0" dirty="0">
                <a:solidFill>
                  <a:schemeClr val="accent1">
                    <a:lumMod val="50000"/>
                  </a:schemeClr>
                </a:solidFill>
                <a:effectLst/>
                <a:latin typeface="Trebuchet MS" panose="020B0603020202020204" pitchFamily="34" charset="0"/>
              </a:rPr>
              <a:t>and preparation of the training courses “</a:t>
            </a:r>
            <a:r>
              <a:rPr lang="en-US" b="0" i="1" dirty="0">
                <a:solidFill>
                  <a:schemeClr val="accent1">
                    <a:lumMod val="50000"/>
                  </a:schemeClr>
                </a:solidFill>
                <a:effectLst/>
                <a:latin typeface="Trebuchet MS" panose="020B0603020202020204" pitchFamily="34" charset="0"/>
              </a:rPr>
              <a:t>Internet Resources for Library Customers” (</a:t>
            </a:r>
            <a:r>
              <a:rPr lang="en-US" dirty="0">
                <a:solidFill>
                  <a:schemeClr val="accent1">
                    <a:lumMod val="50000"/>
                  </a:schemeClr>
                </a:solidFill>
                <a:latin typeface="Trebuchet MS" panose="020B0603020202020204" pitchFamily="34" charset="0"/>
              </a:rPr>
              <a:t>project</a:t>
            </a:r>
            <a:r>
              <a:rPr lang="en-US" i="1" dirty="0">
                <a:solidFill>
                  <a:schemeClr val="accent1">
                    <a:lumMod val="50000"/>
                  </a:schemeClr>
                </a:solidFill>
                <a:latin typeface="Trebuchet MS" panose="020B0603020202020204" pitchFamily="34" charset="0"/>
              </a:rPr>
              <a:t> </a:t>
            </a:r>
            <a:r>
              <a:rPr lang="en-US" b="0" i="0" dirty="0" err="1">
                <a:solidFill>
                  <a:schemeClr val="accent1">
                    <a:lumMod val="50000"/>
                  </a:schemeClr>
                </a:solidFill>
                <a:effectLst/>
                <a:latin typeface="Trebuchet MS" panose="020B0603020202020204" pitchFamily="34" charset="0"/>
              </a:rPr>
              <a:t>mplemented</a:t>
            </a:r>
            <a:r>
              <a:rPr lang="en-US" b="0" i="0" dirty="0">
                <a:solidFill>
                  <a:schemeClr val="accent1">
                    <a:lumMod val="50000"/>
                  </a:schemeClr>
                </a:solidFill>
                <a:effectLst/>
                <a:latin typeface="Trebuchet MS" panose="020B0603020202020204" pitchFamily="34" charset="0"/>
              </a:rPr>
              <a:t> from July, 2008 till April, 2009).</a:t>
            </a:r>
          </a:p>
          <a:p>
            <a:pPr algn="l">
              <a:buFont typeface="Arial" panose="020B0604020202020204" pitchFamily="34" charset="0"/>
              <a:buChar char="•"/>
            </a:pPr>
            <a:endParaRPr lang="en-US" b="0" i="0" dirty="0">
              <a:solidFill>
                <a:srgbClr val="000000"/>
              </a:solidFill>
              <a:effectLst/>
              <a:latin typeface="Trebuchet MS" panose="020B0603020202020204" pitchFamily="34" charset="0"/>
            </a:endParaRPr>
          </a:p>
        </p:txBody>
      </p:sp>
    </p:spTree>
    <p:extLst>
      <p:ext uri="{BB962C8B-B14F-4D97-AF65-F5344CB8AC3E}">
        <p14:creationId xmlns:p14="http://schemas.microsoft.com/office/powerpoint/2010/main" val="1164200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pic>
        <p:nvPicPr>
          <p:cNvPr id="4" name="Picture 3"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7967518" y="312738"/>
            <a:ext cx="3886200" cy="809625"/>
          </a:xfrm>
          <a:prstGeom prst="rect">
            <a:avLst/>
          </a:prstGeom>
          <a:noFill/>
          <a:ln>
            <a:noFill/>
          </a:ln>
        </p:spPr>
      </p:pic>
      <p:sp>
        <p:nvSpPr>
          <p:cNvPr id="8" name="Title 2"/>
          <p:cNvSpPr txBox="1">
            <a:spLocks/>
          </p:cNvSpPr>
          <p:nvPr/>
        </p:nvSpPr>
        <p:spPr>
          <a:xfrm>
            <a:off x="317900" y="316604"/>
            <a:ext cx="6829063" cy="8096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5400" b="1" dirty="0">
                <a:solidFill>
                  <a:schemeClr val="accent1">
                    <a:lumMod val="50000"/>
                  </a:schemeClr>
                </a:solidFill>
                <a:latin typeface="Times New Roman" panose="02020603050405020304" pitchFamily="18" charset="0"/>
                <a:ea typeface="+mn-ea"/>
                <a:cs typeface="Times New Roman" panose="02020603050405020304" pitchFamily="18" charset="0"/>
              </a:rPr>
              <a:t>Projects</a:t>
            </a:r>
            <a:endParaRPr lang="lt-LT" sz="28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FEFB82E7-F4EC-4351-B05E-F2C644B2B603}"/>
              </a:ext>
            </a:extLst>
          </p:cNvPr>
          <p:cNvSpPr txBox="1"/>
          <p:nvPr/>
        </p:nvSpPr>
        <p:spPr>
          <a:xfrm>
            <a:off x="193813" y="1122363"/>
            <a:ext cx="11804374" cy="5632311"/>
          </a:xfrm>
          <a:prstGeom prst="rect">
            <a:avLst/>
          </a:prstGeom>
          <a:noFill/>
        </p:spPr>
        <p:txBody>
          <a:bodyPr wrap="square">
            <a:spAutoFit/>
          </a:bodyPr>
          <a:lstStyle/>
          <a:p>
            <a:pPr algn="l">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The LMBA as a partner participated in the project </a:t>
            </a:r>
            <a:r>
              <a:rPr lang="en-US" b="1" i="1" dirty="0">
                <a:solidFill>
                  <a:schemeClr val="accent1">
                    <a:lumMod val="50000"/>
                  </a:schemeClr>
                </a:solidFill>
                <a:effectLst/>
                <a:latin typeface="Trebuchet MS" panose="020B0603020202020204" pitchFamily="34" charset="0"/>
              </a:rPr>
              <a:t>Open Journal Systems – Development Perspectives for Lithuanian Research Journals</a:t>
            </a:r>
            <a:r>
              <a:rPr lang="en-US" b="0" i="0" dirty="0">
                <a:solidFill>
                  <a:schemeClr val="accent1">
                    <a:lumMod val="50000"/>
                  </a:schemeClr>
                </a:solidFill>
                <a:effectLst/>
                <a:latin typeface="Trebuchet MS" panose="020B0603020202020204" pitchFamily="34" charset="0"/>
              </a:rPr>
              <a:t> implemented by the Association of Lithuanian Serials and financed by the EIFL Consortium. Project implementation is scheduled for April – December 2011.</a:t>
            </a:r>
          </a:p>
          <a:p>
            <a:pPr algn="l">
              <a:buFont typeface="Arial" panose="020B0604020202020204" pitchFamily="34" charset="0"/>
              <a:buChar char="•"/>
            </a:pPr>
            <a:endParaRPr lang="en-US" b="0" i="0" dirty="0">
              <a:solidFill>
                <a:schemeClr val="accent1">
                  <a:lumMod val="50000"/>
                </a:schemeClr>
              </a:solidFill>
              <a:effectLst/>
              <a:latin typeface="Trebuchet MS" panose="020B0603020202020204" pitchFamily="34" charset="0"/>
            </a:endParaRPr>
          </a:p>
          <a:p>
            <a:pPr algn="l">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The LMBA received financial support from the EILF Consortium for the implementation of the project</a:t>
            </a:r>
            <a:r>
              <a:rPr lang="en-US" b="1" i="1" dirty="0">
                <a:solidFill>
                  <a:schemeClr val="accent1">
                    <a:lumMod val="50000"/>
                  </a:schemeClr>
                </a:solidFill>
                <a:effectLst/>
                <a:latin typeface="Trebuchet MS" panose="020B0603020202020204" pitchFamily="34" charset="0"/>
              </a:rPr>
              <a:t> Promoting Open Access in Lithuania</a:t>
            </a:r>
            <a:r>
              <a:rPr lang="en-US" b="0" i="0" dirty="0">
                <a:solidFill>
                  <a:schemeClr val="accent1">
                    <a:lumMod val="50000"/>
                  </a:schemeClr>
                </a:solidFill>
                <a:effectLst/>
                <a:latin typeface="Trebuchet MS" panose="020B0603020202020204" pitchFamily="34" charset="0"/>
              </a:rPr>
              <a:t>. The project implementation is scheduled for April – November 2011.</a:t>
            </a:r>
          </a:p>
          <a:p>
            <a:pPr algn="l">
              <a:buFont typeface="Arial" panose="020B0604020202020204" pitchFamily="34" charset="0"/>
              <a:buChar char="•"/>
            </a:pPr>
            <a:endParaRPr lang="en-US" b="0" i="0" dirty="0">
              <a:solidFill>
                <a:schemeClr val="accent1">
                  <a:lumMod val="50000"/>
                </a:schemeClr>
              </a:solidFill>
              <a:effectLst/>
              <a:latin typeface="Trebuchet MS" panose="020B0603020202020204" pitchFamily="34" charset="0"/>
            </a:endParaRPr>
          </a:p>
          <a:p>
            <a:pPr algn="l">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The LMBA as a partner is participating in the project </a:t>
            </a:r>
            <a:r>
              <a:rPr lang="en-US" b="1" i="1" dirty="0" err="1">
                <a:solidFill>
                  <a:schemeClr val="accent1">
                    <a:lumMod val="50000"/>
                  </a:schemeClr>
                </a:solidFill>
                <a:effectLst/>
                <a:latin typeface="Trebuchet MS" panose="020B0603020202020204" pitchFamily="34" charset="0"/>
              </a:rPr>
              <a:t>LiBiTOP</a:t>
            </a:r>
            <a:r>
              <a:rPr lang="en-US" b="1" i="1" dirty="0">
                <a:solidFill>
                  <a:schemeClr val="accent1">
                    <a:lumMod val="50000"/>
                  </a:schemeClr>
                </a:solidFill>
                <a:effectLst/>
                <a:latin typeface="Trebuchet MS" panose="020B0603020202020204" pitchFamily="34" charset="0"/>
              </a:rPr>
              <a:t>: Feasibility Study for Optimization of Lithuanian Libraries’ Network</a:t>
            </a:r>
            <a:r>
              <a:rPr lang="en-US" b="0" i="0" dirty="0">
                <a:solidFill>
                  <a:schemeClr val="accent1">
                    <a:lumMod val="50000"/>
                  </a:schemeClr>
                </a:solidFill>
                <a:effectLst/>
                <a:latin typeface="Trebuchet MS" panose="020B0603020202020204" pitchFamily="34" charset="0"/>
              </a:rPr>
              <a:t> financed by the European Social Fund Agency (project code VP1-3.2-ŠMM-02-V-02-005) implemented by the Lithuanian Academic Libraries Directors' Association.</a:t>
            </a:r>
          </a:p>
          <a:p>
            <a:pPr algn="l">
              <a:buFont typeface="Arial" panose="020B0604020202020204" pitchFamily="34" charset="0"/>
              <a:buChar char="•"/>
            </a:pPr>
            <a:endParaRPr lang="en-US" b="0" i="0" dirty="0">
              <a:solidFill>
                <a:schemeClr val="accent1">
                  <a:lumMod val="50000"/>
                </a:schemeClr>
              </a:solidFill>
              <a:effectLst/>
              <a:latin typeface="Trebuchet MS" panose="020B0603020202020204" pitchFamily="34" charset="0"/>
            </a:endParaRPr>
          </a:p>
          <a:p>
            <a:pPr algn="l">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The LMBA as a partner is participating in the project implemented by the Research Council of Lithuania for the development of the database </a:t>
            </a:r>
            <a:r>
              <a:rPr lang="en-US" b="1" i="1" dirty="0" err="1">
                <a:solidFill>
                  <a:schemeClr val="accent1">
                    <a:lumMod val="50000"/>
                  </a:schemeClr>
                </a:solidFill>
                <a:effectLst/>
                <a:latin typeface="Trebuchet MS" panose="020B0603020202020204" pitchFamily="34" charset="0"/>
              </a:rPr>
              <a:t>Lituanistika</a:t>
            </a:r>
            <a:r>
              <a:rPr lang="en-US" b="0" i="0" dirty="0">
                <a:solidFill>
                  <a:schemeClr val="accent1">
                    <a:lumMod val="50000"/>
                  </a:schemeClr>
                </a:solidFill>
                <a:effectLst/>
                <a:latin typeface="Trebuchet MS" panose="020B0603020202020204" pitchFamily="34" charset="0"/>
              </a:rPr>
              <a:t> financed by the European Social Fund Agency (project code VP1-3.1-ŠMM-02-V-02-003). The project implementation period is 25/08/2011 – 25/08/2014.</a:t>
            </a:r>
          </a:p>
          <a:p>
            <a:pPr algn="l">
              <a:buFont typeface="Arial" panose="020B0604020202020204" pitchFamily="34" charset="0"/>
              <a:buChar char="•"/>
            </a:pPr>
            <a:endParaRPr lang="en-US" b="0" i="0" dirty="0">
              <a:solidFill>
                <a:schemeClr val="accent1">
                  <a:lumMod val="50000"/>
                </a:schemeClr>
              </a:solidFill>
              <a:effectLst/>
              <a:latin typeface="Trebuchet MS" panose="020B0603020202020204" pitchFamily="34" charset="0"/>
            </a:endParaRPr>
          </a:p>
          <a:p>
            <a:pPr>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In October 2012, the LMBA together with the Association of Lithuanian Serials and the Lithuanian Society of Young Researchers took part in the Project </a:t>
            </a:r>
            <a:r>
              <a:rPr lang="en-US" b="1" i="1" dirty="0">
                <a:solidFill>
                  <a:schemeClr val="accent1">
                    <a:lumMod val="50000"/>
                  </a:schemeClr>
                </a:solidFill>
                <a:effectLst/>
                <a:latin typeface="Trebuchet MS" panose="020B0603020202020204" pitchFamily="34" charset="0"/>
              </a:rPr>
              <a:t>Open Access through the Eyes of Young Researchers</a:t>
            </a:r>
            <a:r>
              <a:rPr lang="en-US" b="0" i="0" dirty="0">
                <a:solidFill>
                  <a:schemeClr val="accent1">
                    <a:lumMod val="50000"/>
                  </a:schemeClr>
                </a:solidFill>
                <a:effectLst/>
                <a:latin typeface="Trebuchet MS" panose="020B0603020202020204" pitchFamily="34" charset="0"/>
              </a:rPr>
              <a:t> initiated by Kaunas University of Technology and financed by EIFL. During the Project the workshops and public discussion were arranged for the young researchers of Lithuania.</a:t>
            </a:r>
            <a:endParaRPr lang="en-US" b="0" i="0" dirty="0">
              <a:solidFill>
                <a:srgbClr val="000000"/>
              </a:solidFill>
              <a:effectLst/>
              <a:latin typeface="Trebuchet MS" panose="020B0603020202020204" pitchFamily="34" charset="0"/>
            </a:endParaRPr>
          </a:p>
        </p:txBody>
      </p:sp>
    </p:spTree>
    <p:extLst>
      <p:ext uri="{BB962C8B-B14F-4D97-AF65-F5344CB8AC3E}">
        <p14:creationId xmlns:p14="http://schemas.microsoft.com/office/powerpoint/2010/main" val="2298531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pic>
        <p:nvPicPr>
          <p:cNvPr id="4" name="Picture 3"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7967518" y="312738"/>
            <a:ext cx="3886200" cy="809625"/>
          </a:xfrm>
          <a:prstGeom prst="rect">
            <a:avLst/>
          </a:prstGeom>
          <a:noFill/>
          <a:ln>
            <a:noFill/>
          </a:ln>
        </p:spPr>
      </p:pic>
      <p:sp>
        <p:nvSpPr>
          <p:cNvPr id="8" name="Title 2"/>
          <p:cNvSpPr txBox="1">
            <a:spLocks/>
          </p:cNvSpPr>
          <p:nvPr/>
        </p:nvSpPr>
        <p:spPr>
          <a:xfrm>
            <a:off x="277792" y="312737"/>
            <a:ext cx="7572667" cy="156066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Opening of Online Research Databases for Lithuania </a:t>
            </a:r>
            <a:endPar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endParaRPr>
          </a:p>
        </p:txBody>
      </p:sp>
      <p:sp>
        <p:nvSpPr>
          <p:cNvPr id="9" name="TextBox 8">
            <a:extLst>
              <a:ext uri="{FF2B5EF4-FFF2-40B4-BE49-F238E27FC236}">
                <a16:creationId xmlns:a16="http://schemas.microsoft.com/office/drawing/2014/main" id="{BD033888-E91C-49FA-B03C-17F2C1AD557C}"/>
              </a:ext>
            </a:extLst>
          </p:cNvPr>
          <p:cNvSpPr txBox="1"/>
          <p:nvPr/>
        </p:nvSpPr>
        <p:spPr>
          <a:xfrm>
            <a:off x="139147" y="1997839"/>
            <a:ext cx="11917017" cy="4524315"/>
          </a:xfrm>
          <a:prstGeom prst="rect">
            <a:avLst/>
          </a:prstGeom>
          <a:noFill/>
        </p:spPr>
        <p:txBody>
          <a:bodyPr wrap="square">
            <a:spAutoFit/>
          </a:bodyPr>
          <a:lstStyle/>
          <a:p>
            <a:pPr>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On 21</a:t>
            </a:r>
            <a:r>
              <a:rPr lang="en-US" b="0" i="0" baseline="30000" dirty="0">
                <a:solidFill>
                  <a:schemeClr val="accent1">
                    <a:lumMod val="50000"/>
                  </a:schemeClr>
                </a:solidFill>
                <a:effectLst/>
                <a:latin typeface="Trebuchet MS" panose="020B0603020202020204" pitchFamily="34" charset="0"/>
              </a:rPr>
              <a:t> </a:t>
            </a:r>
            <a:r>
              <a:rPr lang="en-US" b="0" i="0" dirty="0">
                <a:solidFill>
                  <a:schemeClr val="accent1">
                    <a:lumMod val="50000"/>
                  </a:schemeClr>
                </a:solidFill>
                <a:effectLst/>
                <a:latin typeface="Trebuchet MS" panose="020B0603020202020204" pitchFamily="34" charset="0"/>
              </a:rPr>
              <a:t>July 2009 the Agreement on the implementation of the Project </a:t>
            </a:r>
            <a:r>
              <a:rPr lang="en-US" b="1" i="1" dirty="0">
                <a:solidFill>
                  <a:schemeClr val="accent1">
                    <a:lumMod val="50000"/>
                  </a:schemeClr>
                </a:solidFill>
                <a:effectLst/>
                <a:latin typeface="Trebuchet MS" panose="020B0603020202020204" pitchFamily="34" charset="0"/>
              </a:rPr>
              <a:t>eMoDB.LT: Opening of Online Research Databases for Lithuania – Stage 1</a:t>
            </a:r>
            <a:r>
              <a:rPr lang="en-US" b="0" i="0" dirty="0">
                <a:solidFill>
                  <a:schemeClr val="accent1">
                    <a:lumMod val="50000"/>
                  </a:schemeClr>
                </a:solidFill>
                <a:effectLst/>
                <a:latin typeface="Trebuchet MS" panose="020B0603020202020204" pitchFamily="34" charset="0"/>
              </a:rPr>
              <a:t> was signed among the Ministry of Science and Education, European Social Fund Agency and the LMBA. The project with a budget totaling </a:t>
            </a:r>
            <a:r>
              <a:rPr lang="en-US" dirty="0">
                <a:solidFill>
                  <a:schemeClr val="accent1">
                    <a:lumMod val="50000"/>
                  </a:schemeClr>
                </a:solidFill>
                <a:latin typeface="Trebuchet MS" panose="020B0603020202020204" pitchFamily="34" charset="0"/>
              </a:rPr>
              <a:t>8.7 </a:t>
            </a:r>
            <a:r>
              <a:rPr lang="en-US" dirty="0" err="1">
                <a:solidFill>
                  <a:schemeClr val="accent1">
                    <a:lumMod val="50000"/>
                  </a:schemeClr>
                </a:solidFill>
                <a:latin typeface="Trebuchet MS" panose="020B0603020202020204" pitchFamily="34" charset="0"/>
              </a:rPr>
              <a:t>mln</a:t>
            </a:r>
            <a:r>
              <a:rPr lang="en-US" dirty="0">
                <a:solidFill>
                  <a:schemeClr val="accent1">
                    <a:lumMod val="50000"/>
                  </a:schemeClr>
                </a:solidFill>
                <a:latin typeface="Trebuchet MS" panose="020B0603020202020204" pitchFamily="34" charset="0"/>
              </a:rPr>
              <a:t> EUR </a:t>
            </a:r>
            <a:r>
              <a:rPr lang="en-US" b="0" i="0" dirty="0">
                <a:solidFill>
                  <a:schemeClr val="accent1">
                    <a:lumMod val="50000"/>
                  </a:schemeClr>
                </a:solidFill>
                <a:effectLst/>
                <a:latin typeface="Trebuchet MS" panose="020B0603020202020204" pitchFamily="34" charset="0"/>
              </a:rPr>
              <a:t>was implemented during a three-year period (from </a:t>
            </a:r>
            <a:r>
              <a:rPr lang="lt-LT" b="0" i="0" dirty="0" err="1">
                <a:solidFill>
                  <a:schemeClr val="accent1">
                    <a:lumMod val="50000"/>
                  </a:schemeClr>
                </a:solidFill>
                <a:effectLst/>
                <a:latin typeface="Trebuchet MS" panose="020B0603020202020204" pitchFamily="34" charset="0"/>
              </a:rPr>
              <a:t>Ju</a:t>
            </a:r>
            <a:r>
              <a:rPr lang="en-US" b="0" i="0" dirty="0">
                <a:solidFill>
                  <a:schemeClr val="accent1">
                    <a:lumMod val="50000"/>
                  </a:schemeClr>
                </a:solidFill>
                <a:effectLst/>
                <a:latin typeface="Trebuchet MS" panose="020B0603020202020204" pitchFamily="34" charset="0"/>
              </a:rPr>
              <a:t>ne</a:t>
            </a:r>
            <a:r>
              <a:rPr lang="lt-LT" b="0" i="0" dirty="0">
                <a:solidFill>
                  <a:schemeClr val="accent1">
                    <a:lumMod val="50000"/>
                  </a:schemeClr>
                </a:solidFill>
                <a:effectLst/>
                <a:latin typeface="Trebuchet MS" panose="020B0603020202020204" pitchFamily="34" charset="0"/>
              </a:rPr>
              <a:t>, </a:t>
            </a:r>
            <a:r>
              <a:rPr lang="en-US" b="0" i="0" dirty="0">
                <a:solidFill>
                  <a:schemeClr val="accent1">
                    <a:lumMod val="50000"/>
                  </a:schemeClr>
                </a:solidFill>
                <a:effectLst/>
                <a:latin typeface="Trebuchet MS" panose="020B0603020202020204" pitchFamily="34" charset="0"/>
              </a:rPr>
              <a:t>2009 till </a:t>
            </a:r>
            <a:r>
              <a:rPr lang="en-US" dirty="0">
                <a:solidFill>
                  <a:schemeClr val="accent1">
                    <a:lumMod val="50000"/>
                  </a:schemeClr>
                </a:solidFill>
                <a:latin typeface="Trebuchet MS" panose="020B0603020202020204" pitchFamily="34" charset="0"/>
              </a:rPr>
              <a:t>July, </a:t>
            </a:r>
            <a:r>
              <a:rPr lang="en-US" b="0" i="0" dirty="0">
                <a:solidFill>
                  <a:schemeClr val="accent1">
                    <a:lumMod val="50000"/>
                  </a:schemeClr>
                </a:solidFill>
                <a:effectLst/>
                <a:latin typeface="Trebuchet MS" panose="020B0603020202020204" pitchFamily="34" charset="0"/>
              </a:rPr>
              <a:t>2012).</a:t>
            </a:r>
          </a:p>
          <a:p>
            <a:pPr algn="l">
              <a:buFont typeface="Arial" panose="020B0604020202020204" pitchFamily="34" charset="0"/>
              <a:buChar char="•"/>
            </a:pPr>
            <a:endParaRPr lang="en-US" b="0" i="0" dirty="0">
              <a:solidFill>
                <a:schemeClr val="accent1">
                  <a:lumMod val="50000"/>
                </a:schemeClr>
              </a:solidFill>
              <a:effectLst/>
              <a:latin typeface="Trebuchet MS" panose="020B0603020202020204" pitchFamily="34" charset="0"/>
            </a:endParaRPr>
          </a:p>
          <a:p>
            <a:pPr algn="l">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On 30 May 2012 the Agreement on the implementation of the project </a:t>
            </a:r>
            <a:r>
              <a:rPr lang="en-US" b="1" i="1" dirty="0">
                <a:solidFill>
                  <a:schemeClr val="accent1">
                    <a:lumMod val="50000"/>
                  </a:schemeClr>
                </a:solidFill>
                <a:effectLst/>
                <a:latin typeface="Trebuchet MS" panose="020B0603020202020204" pitchFamily="34" charset="0"/>
              </a:rPr>
              <a:t>eMoDB.LT2: Opening of the Online Research Databases for Lithuania – Stage 2 </a:t>
            </a:r>
            <a:r>
              <a:rPr lang="en-US" b="0" i="0" dirty="0">
                <a:solidFill>
                  <a:schemeClr val="accent1">
                    <a:lumMod val="50000"/>
                  </a:schemeClr>
                </a:solidFill>
                <a:effectLst/>
                <a:latin typeface="Trebuchet MS" panose="020B0603020202020204" pitchFamily="34" charset="0"/>
              </a:rPr>
              <a:t>was signed between the European Social Fund Agency and the LMBA. The budget of the Agreement totals 8.5 </a:t>
            </a:r>
            <a:r>
              <a:rPr lang="en-US" b="0" i="0" dirty="0" err="1">
                <a:solidFill>
                  <a:schemeClr val="accent1">
                    <a:lumMod val="50000"/>
                  </a:schemeClr>
                </a:solidFill>
                <a:effectLst/>
                <a:latin typeface="Trebuchet MS" panose="020B0603020202020204" pitchFamily="34" charset="0"/>
              </a:rPr>
              <a:t>mln</a:t>
            </a:r>
            <a:r>
              <a:rPr lang="en-US" b="0" i="0" dirty="0">
                <a:solidFill>
                  <a:schemeClr val="accent1">
                    <a:lumMod val="50000"/>
                  </a:schemeClr>
                </a:solidFill>
                <a:effectLst/>
                <a:latin typeface="Trebuchet MS" panose="020B0603020202020204" pitchFamily="34" charset="0"/>
              </a:rPr>
              <a:t> EUR from which 7.9 </a:t>
            </a:r>
            <a:r>
              <a:rPr lang="en-US" b="0" i="0" dirty="0" err="1">
                <a:solidFill>
                  <a:schemeClr val="accent1">
                    <a:lumMod val="50000"/>
                  </a:schemeClr>
                </a:solidFill>
                <a:effectLst/>
                <a:latin typeface="Trebuchet MS" panose="020B0603020202020204" pitchFamily="34" charset="0"/>
              </a:rPr>
              <a:t>mln</a:t>
            </a:r>
            <a:r>
              <a:rPr lang="en-US" b="0" i="0" dirty="0">
                <a:solidFill>
                  <a:schemeClr val="accent1">
                    <a:lumMod val="50000"/>
                  </a:schemeClr>
                </a:solidFill>
                <a:effectLst/>
                <a:latin typeface="Trebuchet MS" panose="020B0603020202020204" pitchFamily="34" charset="0"/>
              </a:rPr>
              <a:t>. EUR was the EU and the Lithuanian state budget allocations and </a:t>
            </a:r>
            <a:r>
              <a:rPr lang="en-US" dirty="0">
                <a:solidFill>
                  <a:schemeClr val="accent1">
                    <a:lumMod val="50000"/>
                  </a:schemeClr>
                </a:solidFill>
                <a:latin typeface="Trebuchet MS" panose="020B0603020202020204" pitchFamily="34" charset="0"/>
              </a:rPr>
              <a:t>602 000 EUR</a:t>
            </a:r>
            <a:r>
              <a:rPr lang="en-US" b="0" i="0" dirty="0">
                <a:solidFill>
                  <a:schemeClr val="accent1">
                    <a:lumMod val="50000"/>
                  </a:schemeClr>
                </a:solidFill>
                <a:effectLst/>
                <a:latin typeface="Trebuchet MS" panose="020B0603020202020204" pitchFamily="34" charset="0"/>
              </a:rPr>
              <a:t> – contributions by the LMBA members. The project implementation period was scheduled from May, 2012 till September, 2015.</a:t>
            </a:r>
          </a:p>
          <a:p>
            <a:pPr algn="l">
              <a:buFont typeface="Arial" panose="020B0604020202020204" pitchFamily="34" charset="0"/>
              <a:buChar char="•"/>
            </a:pPr>
            <a:endParaRPr lang="en-US" dirty="0">
              <a:solidFill>
                <a:schemeClr val="accent1">
                  <a:lumMod val="50000"/>
                </a:schemeClr>
              </a:solidFill>
              <a:latin typeface="Trebuchet MS" panose="020B0603020202020204" pitchFamily="34" charset="0"/>
            </a:endParaRPr>
          </a:p>
          <a:p>
            <a:pPr>
              <a:buFont typeface="Arial" panose="020B0604020202020204" pitchFamily="34" charset="0"/>
              <a:buChar char="•"/>
            </a:pPr>
            <a:r>
              <a:rPr lang="en-US" b="0" i="0" dirty="0">
                <a:solidFill>
                  <a:schemeClr val="accent1">
                    <a:lumMod val="50000"/>
                  </a:schemeClr>
                </a:solidFill>
                <a:effectLst/>
                <a:latin typeface="Trebuchet MS" panose="020B0603020202020204" pitchFamily="34" charset="0"/>
              </a:rPr>
              <a:t>On 20 September 2016, the Agreement for implementing the </a:t>
            </a:r>
            <a:r>
              <a:rPr lang="en-US" b="1" i="1" dirty="0">
                <a:solidFill>
                  <a:schemeClr val="accent1">
                    <a:lumMod val="50000"/>
                  </a:schemeClr>
                </a:solidFill>
                <a:effectLst/>
                <a:latin typeface="Trebuchet MS" panose="020B0603020202020204" pitchFamily="34" charset="0"/>
              </a:rPr>
              <a:t>Project eMoDB.LT3: Opening of the Online Research Databases for Lithuania – Stage 3</a:t>
            </a:r>
            <a:r>
              <a:rPr lang="en-US" b="0" i="0" dirty="0">
                <a:solidFill>
                  <a:schemeClr val="accent1">
                    <a:lumMod val="50000"/>
                  </a:schemeClr>
                </a:solidFill>
                <a:effectLst/>
                <a:latin typeface="Trebuchet MS" panose="020B0603020202020204" pitchFamily="34" charset="0"/>
              </a:rPr>
              <a:t> (Project Code 01.1.1-CPVA-V-701-01-0001) was signed between the Central Project Management Agency (CPVA) and the LMBA. The project with the budget </a:t>
            </a:r>
            <a:r>
              <a:rPr lang="en-US" b="0" i="0" dirty="0" err="1">
                <a:solidFill>
                  <a:schemeClr val="accent1">
                    <a:lumMod val="50000"/>
                  </a:schemeClr>
                </a:solidFill>
                <a:effectLst/>
                <a:latin typeface="Trebuchet MS" panose="020B0603020202020204" pitchFamily="34" charset="0"/>
              </a:rPr>
              <a:t>totalling</a:t>
            </a:r>
            <a:r>
              <a:rPr lang="en-US" b="0" i="0" dirty="0">
                <a:solidFill>
                  <a:schemeClr val="accent1">
                    <a:lumMod val="50000"/>
                  </a:schemeClr>
                </a:solidFill>
                <a:effectLst/>
                <a:latin typeface="Trebuchet MS" panose="020B0603020202020204" pitchFamily="34" charset="0"/>
              </a:rPr>
              <a:t> EUR 31 485 810 was implemented during the period of five and a half years (from September, 2016 till December, 2021).</a:t>
            </a:r>
          </a:p>
          <a:p>
            <a:pPr algn="l">
              <a:buFont typeface="Arial" panose="020B0604020202020204" pitchFamily="34" charset="0"/>
              <a:buChar char="•"/>
            </a:pPr>
            <a:endParaRPr lang="en-US" b="0" i="0" dirty="0">
              <a:solidFill>
                <a:srgbClr val="000000"/>
              </a:solidFill>
              <a:effectLst/>
              <a:latin typeface="Trebuchet MS" panose="020B0603020202020204" pitchFamily="34" charset="0"/>
            </a:endParaRPr>
          </a:p>
        </p:txBody>
      </p:sp>
    </p:spTree>
    <p:extLst>
      <p:ext uri="{BB962C8B-B14F-4D97-AF65-F5344CB8AC3E}">
        <p14:creationId xmlns:p14="http://schemas.microsoft.com/office/powerpoint/2010/main" val="3345859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pic>
        <p:nvPicPr>
          <p:cNvPr id="4" name="Picture 3"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7967518" y="312738"/>
            <a:ext cx="3886200" cy="809625"/>
          </a:xfrm>
          <a:prstGeom prst="rect">
            <a:avLst/>
          </a:prstGeom>
          <a:noFill/>
          <a:ln>
            <a:noFill/>
          </a:ln>
        </p:spPr>
      </p:pic>
      <p:sp>
        <p:nvSpPr>
          <p:cNvPr id="8" name="Title 2"/>
          <p:cNvSpPr txBox="1">
            <a:spLocks/>
          </p:cNvSpPr>
          <p:nvPr/>
        </p:nvSpPr>
        <p:spPr>
          <a:xfrm>
            <a:off x="277792" y="312737"/>
            <a:ext cx="7561515" cy="156575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Ministry of Education, </a:t>
            </a:r>
          </a:p>
          <a:p>
            <a:r>
              <a:rPr 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Science and Sports</a:t>
            </a:r>
            <a:r>
              <a:rPr lang="en-US" sz="5400" dirty="0">
                <a:solidFill>
                  <a:schemeClr val="accent1">
                    <a:lumMod val="50000"/>
                  </a:schemeClr>
                </a:solidFill>
                <a:latin typeface="Times New Roman" panose="02020603050405020304" pitchFamily="18" charset="0"/>
                <a:cs typeface="Times New Roman" panose="02020603050405020304" pitchFamily="18" charset="0"/>
              </a:rPr>
              <a:t> </a:t>
            </a:r>
            <a:r>
              <a:rPr 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funding</a:t>
            </a:r>
            <a:endPar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endParaRPr>
          </a:p>
        </p:txBody>
      </p:sp>
      <p:pic>
        <p:nvPicPr>
          <p:cNvPr id="13" name="Picture 12">
            <a:extLst>
              <a:ext uri="{FF2B5EF4-FFF2-40B4-BE49-F238E27FC236}">
                <a16:creationId xmlns:a16="http://schemas.microsoft.com/office/drawing/2014/main" id="{DCC82BDE-2F9C-4418-BDC3-7965702CB7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9307" y="1297471"/>
            <a:ext cx="2857500" cy="1162050"/>
          </a:xfrm>
          <a:prstGeom prst="rect">
            <a:avLst/>
          </a:prstGeom>
        </p:spPr>
      </p:pic>
      <p:sp>
        <p:nvSpPr>
          <p:cNvPr id="15" name="TextBox 14">
            <a:extLst>
              <a:ext uri="{FF2B5EF4-FFF2-40B4-BE49-F238E27FC236}">
                <a16:creationId xmlns:a16="http://schemas.microsoft.com/office/drawing/2014/main" id="{153F98C7-C33B-4A20-8545-B9C54483804E}"/>
              </a:ext>
            </a:extLst>
          </p:cNvPr>
          <p:cNvSpPr txBox="1"/>
          <p:nvPr/>
        </p:nvSpPr>
        <p:spPr>
          <a:xfrm>
            <a:off x="496957" y="3044280"/>
            <a:ext cx="11356761" cy="2123658"/>
          </a:xfrm>
          <a:prstGeom prst="rect">
            <a:avLst/>
          </a:prstGeom>
          <a:noFill/>
        </p:spPr>
        <p:txBody>
          <a:bodyPr wrap="square">
            <a:spAutoFit/>
          </a:bodyPr>
          <a:lstStyle/>
          <a:p>
            <a:pPr>
              <a:defRPr/>
            </a:pPr>
            <a:r>
              <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a:t>
            </a:r>
            <a:r>
              <a:rPr kumimoji="0" lang="en-US"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grant for databases </a:t>
            </a:r>
            <a:r>
              <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subscription </a:t>
            </a:r>
            <a:r>
              <a:rPr lang="lt-LT" sz="2200" dirty="0" err="1">
                <a:solidFill>
                  <a:schemeClr val="accent1">
                    <a:lumMod val="50000"/>
                  </a:schemeClr>
                </a:solidFill>
                <a:latin typeface="Times New Roman" panose="02020603050405020304" pitchFamily="18" charset="0"/>
                <a:cs typeface="Times New Roman" panose="02020603050405020304" pitchFamily="18" charset="0"/>
              </a:rPr>
              <a:t>for</a:t>
            </a:r>
            <a:r>
              <a:rPr kumimoji="0" lang="en-US"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2022</a:t>
            </a:r>
            <a:r>
              <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 </a:t>
            </a:r>
            <a:r>
              <a:rPr kumimoji="0" lang="lt-LT"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5 000 000</a:t>
            </a:r>
            <a:r>
              <a:rPr kumimoji="0" lang="en-US"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a:t>
            </a:r>
            <a:r>
              <a:rPr kumimoji="0" lang="lt-LT"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Eur</a:t>
            </a:r>
            <a:r>
              <a:rPr kumimoji="0" lang="en-US"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(77% of price)</a:t>
            </a:r>
            <a:endParaRPr kumimoji="0" lang="lt-LT"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endParaRPr>
          </a:p>
          <a:p>
            <a:pPr>
              <a:defRPr/>
            </a:pPr>
            <a:endParaRPr kumimoji="0" lang="en-US"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endParaRPr>
          </a:p>
          <a:p>
            <a:pPr>
              <a:defRPr/>
            </a:pPr>
            <a:r>
              <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a:t>
            </a:r>
            <a:r>
              <a:rPr kumimoji="0" lang="en-US"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grant for databases </a:t>
            </a:r>
            <a:r>
              <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subscription </a:t>
            </a:r>
            <a:r>
              <a:rPr lang="lt-LT" sz="2200" dirty="0" err="1">
                <a:solidFill>
                  <a:schemeClr val="accent1">
                    <a:lumMod val="50000"/>
                  </a:schemeClr>
                </a:solidFill>
                <a:latin typeface="Times New Roman" panose="02020603050405020304" pitchFamily="18" charset="0"/>
                <a:cs typeface="Times New Roman" panose="02020603050405020304" pitchFamily="18" charset="0"/>
              </a:rPr>
              <a:t>for</a:t>
            </a:r>
            <a:r>
              <a:rPr lang="lt-LT" sz="2200" dirty="0">
                <a:solidFill>
                  <a:schemeClr val="accent1">
                    <a:lumMod val="50000"/>
                  </a:schemeClr>
                </a:solidFill>
                <a:latin typeface="Times New Roman" panose="02020603050405020304" pitchFamily="18" charset="0"/>
                <a:cs typeface="Times New Roman" panose="02020603050405020304" pitchFamily="18" charset="0"/>
              </a:rPr>
              <a:t> </a:t>
            </a:r>
            <a:r>
              <a:rPr kumimoji="0" lang="en-US"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202</a:t>
            </a:r>
            <a:r>
              <a:rPr lang="en-US" sz="2200" dirty="0">
                <a:solidFill>
                  <a:schemeClr val="accent1">
                    <a:lumMod val="50000"/>
                  </a:schemeClr>
                </a:solidFill>
                <a:latin typeface="Times New Roman" panose="02020603050405020304" pitchFamily="18" charset="0"/>
                <a:cs typeface="Times New Roman" panose="02020603050405020304" pitchFamily="18" charset="0"/>
              </a:rPr>
              <a:t>3</a:t>
            </a:r>
            <a:r>
              <a:rPr kumimoji="0" lang="en-US"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a:t>
            </a:r>
            <a:r>
              <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a:t>
            </a:r>
            <a:r>
              <a:rPr kumimoji="0" lang="lt-LT"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5 000 000</a:t>
            </a:r>
            <a:r>
              <a:rPr kumimoji="0" lang="en-US"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a:t>
            </a:r>
            <a:r>
              <a:rPr kumimoji="0" lang="lt-LT"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Eur (</a:t>
            </a:r>
            <a:r>
              <a:rPr kumimoji="0" lang="en-US"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72% of price)</a:t>
            </a:r>
            <a:endParaRPr kumimoji="0" lang="lt-LT"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a:t>
            </a:r>
            <a:r>
              <a:rPr kumimoji="0" lang="en-US"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grant for databases </a:t>
            </a:r>
            <a:r>
              <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subscription </a:t>
            </a:r>
            <a:r>
              <a:rPr lang="lt-LT" sz="2200" dirty="0" err="1">
                <a:solidFill>
                  <a:schemeClr val="accent1">
                    <a:lumMod val="50000"/>
                  </a:schemeClr>
                </a:solidFill>
                <a:latin typeface="Times New Roman" panose="02020603050405020304" pitchFamily="18" charset="0"/>
                <a:cs typeface="Times New Roman" panose="02020603050405020304" pitchFamily="18" charset="0"/>
              </a:rPr>
              <a:t>for</a:t>
            </a:r>
            <a:r>
              <a:rPr lang="lt-LT" sz="2200" dirty="0">
                <a:solidFill>
                  <a:schemeClr val="accent1">
                    <a:lumMod val="50000"/>
                  </a:schemeClr>
                </a:solidFill>
                <a:latin typeface="Times New Roman" panose="02020603050405020304" pitchFamily="18" charset="0"/>
                <a:cs typeface="Times New Roman" panose="02020603050405020304" pitchFamily="18" charset="0"/>
              </a:rPr>
              <a:t> </a:t>
            </a:r>
            <a:r>
              <a:rPr kumimoji="0" lang="en-US"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2024</a:t>
            </a:r>
            <a:r>
              <a:rPr kumimoji="0" lang="lt-LT" sz="22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 </a:t>
            </a:r>
            <a:r>
              <a:rPr kumimoji="0" lang="lt-LT"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5 350 000</a:t>
            </a:r>
            <a:r>
              <a:rPr kumimoji="0" lang="en-US"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a:t>
            </a:r>
            <a:r>
              <a:rPr kumimoji="0" lang="lt-LT"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Eur</a:t>
            </a:r>
            <a:r>
              <a:rPr kumimoji="0" lang="en-US"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rPr>
              <a:t> (71% of price)</a:t>
            </a:r>
            <a:endParaRPr kumimoji="0" lang="lt-LT" sz="22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2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334196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pic>
        <p:nvPicPr>
          <p:cNvPr id="4" name="Picture 3" descr="Pirmas"/>
          <p:cNvPicPr/>
          <p:nvPr/>
        </p:nvPicPr>
        <p:blipFill>
          <a:blip r:embed="rId3">
            <a:extLst>
              <a:ext uri="{28A0092B-C50C-407E-A947-70E740481C1C}">
                <a14:useLocalDpi xmlns:a14="http://schemas.microsoft.com/office/drawing/2010/main" val="0"/>
              </a:ext>
            </a:extLst>
          </a:blip>
          <a:srcRect/>
          <a:stretch>
            <a:fillRect/>
          </a:stretch>
        </p:blipFill>
        <p:spPr bwMode="auto">
          <a:xfrm>
            <a:off x="7967518" y="312738"/>
            <a:ext cx="3886200" cy="809625"/>
          </a:xfrm>
          <a:prstGeom prst="rect">
            <a:avLst/>
          </a:prstGeom>
          <a:noFill/>
          <a:ln>
            <a:noFill/>
          </a:ln>
        </p:spPr>
      </p:pic>
      <p:sp>
        <p:nvSpPr>
          <p:cNvPr id="8" name="Title 2"/>
          <p:cNvSpPr txBox="1">
            <a:spLocks/>
          </p:cNvSpPr>
          <p:nvPr/>
        </p:nvSpPr>
        <p:spPr>
          <a:xfrm>
            <a:off x="78059" y="312737"/>
            <a:ext cx="7889459" cy="156066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rPr>
              <a:t>S</a:t>
            </a:r>
            <a:r>
              <a:rPr lang="en-US" sz="4000" b="1" dirty="0" err="1">
                <a:solidFill>
                  <a:schemeClr val="accent1">
                    <a:lumMod val="50000"/>
                  </a:schemeClr>
                </a:solidFill>
                <a:latin typeface="Times New Roman" panose="02020603050405020304" pitchFamily="18" charset="0"/>
                <a:ea typeface="+mn-ea"/>
                <a:cs typeface="Times New Roman" panose="02020603050405020304" pitchFamily="18" charset="0"/>
              </a:rPr>
              <a:t>teps</a:t>
            </a:r>
            <a:r>
              <a:rPr 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 towards </a:t>
            </a:r>
            <a:endPar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endParaRPr>
          </a:p>
          <a:p>
            <a:r>
              <a:rPr lang="en-US" sz="4000" b="1" dirty="0">
                <a:solidFill>
                  <a:schemeClr val="accent1">
                    <a:lumMod val="50000"/>
                  </a:schemeClr>
                </a:solidFill>
                <a:latin typeface="Times New Roman" panose="02020603050405020304" pitchFamily="18" charset="0"/>
                <a:ea typeface="+mn-ea"/>
                <a:cs typeface="Times New Roman" panose="02020603050405020304" pitchFamily="18" charset="0"/>
              </a:rPr>
              <a:t>state financial support</a:t>
            </a:r>
            <a:endParaRPr lang="lt-LT" sz="4000" b="1" dirty="0">
              <a:solidFill>
                <a:schemeClr val="accent1">
                  <a:lumMod val="50000"/>
                </a:schemeClr>
              </a:solidFill>
              <a:latin typeface="Times New Roman" panose="02020603050405020304" pitchFamily="18" charset="0"/>
              <a:ea typeface="+mn-ea"/>
              <a:cs typeface="Times New Roman" panose="02020603050405020304" pitchFamily="18" charset="0"/>
            </a:endParaRPr>
          </a:p>
        </p:txBody>
      </p:sp>
      <p:pic>
        <p:nvPicPr>
          <p:cNvPr id="3" name="Picture 2">
            <a:extLst>
              <a:ext uri="{FF2B5EF4-FFF2-40B4-BE49-F238E27FC236}">
                <a16:creationId xmlns:a16="http://schemas.microsoft.com/office/drawing/2014/main" id="{25E1E773-C8DB-44A7-95C2-67562386F2FB}"/>
              </a:ext>
            </a:extLst>
          </p:cNvPr>
          <p:cNvPicPr>
            <a:picLocks noChangeAspect="1"/>
          </p:cNvPicPr>
          <p:nvPr/>
        </p:nvPicPr>
        <p:blipFill>
          <a:blip r:embed="rId4"/>
          <a:stretch>
            <a:fillRect/>
          </a:stretch>
        </p:blipFill>
        <p:spPr>
          <a:xfrm>
            <a:off x="7967518" y="1294235"/>
            <a:ext cx="2859272" cy="1158340"/>
          </a:xfrm>
          <a:prstGeom prst="rect">
            <a:avLst/>
          </a:prstGeom>
        </p:spPr>
      </p:pic>
      <p:sp>
        <p:nvSpPr>
          <p:cNvPr id="7" name="TextBox 6">
            <a:extLst>
              <a:ext uri="{FF2B5EF4-FFF2-40B4-BE49-F238E27FC236}">
                <a16:creationId xmlns:a16="http://schemas.microsoft.com/office/drawing/2014/main" id="{EED4F5D4-BD51-4F1B-BDD7-01D48927CAF0}"/>
              </a:ext>
            </a:extLst>
          </p:cNvPr>
          <p:cNvSpPr txBox="1"/>
          <p:nvPr/>
        </p:nvSpPr>
        <p:spPr>
          <a:xfrm>
            <a:off x="197329" y="2624447"/>
            <a:ext cx="9066769" cy="40934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rPr>
              <a:t>Need to be a officially registered legal entity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20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rPr>
              <a:t>A</a:t>
            </a:r>
            <a:r>
              <a:rPr kumimoji="0" lang="en-US" sz="20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rPr>
              <a:t>n organization must be incorporated under state law in order to receive funding</a:t>
            </a:r>
            <a:endParaRPr kumimoji="0" lang="lt-LT" sz="20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lt-LT" sz="2000" dirty="0">
              <a:solidFill>
                <a:schemeClr val="accent1">
                  <a:lumMod val="50000"/>
                </a:schemeClr>
              </a:solidFill>
              <a:latin typeface="Times New Roman" panose="02020603050405020304" pitchFamily="18" charset="0"/>
              <a:cs typeface="Times New Roman" panose="02020603050405020304" pitchFamily="18" charset="0"/>
            </a:endParaRPr>
          </a:p>
          <a:p>
            <a:pPr lvl="0">
              <a:defRPr/>
            </a:pPr>
            <a:r>
              <a:rPr lang="lt-LT" sz="2000" dirty="0">
                <a:solidFill>
                  <a:schemeClr val="accent1">
                    <a:lumMod val="50000"/>
                  </a:schemeClr>
                </a:solidFill>
                <a:latin typeface="Times New Roman" panose="02020603050405020304" pitchFamily="18" charset="0"/>
                <a:cs typeface="Times New Roman" panose="02020603050405020304" pitchFamily="18" charset="0"/>
              </a:rPr>
              <a:t>“</a:t>
            </a:r>
            <a:r>
              <a:rPr lang="en-US" sz="2000" dirty="0">
                <a:solidFill>
                  <a:schemeClr val="accent1">
                    <a:lumMod val="50000"/>
                  </a:schemeClr>
                </a:solidFill>
                <a:latin typeface="Times New Roman" panose="02020603050405020304" pitchFamily="18" charset="0"/>
                <a:cs typeface="Times New Roman" panose="02020603050405020304" pitchFamily="18" charset="0"/>
              </a:rPr>
              <a:t>Description of the funding procedure for the selection and subscription of science and study databases„</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en-US" sz="2000" dirty="0">
                <a:solidFill>
                  <a:schemeClr val="accent1">
                    <a:lumMod val="50000"/>
                  </a:schemeClr>
                </a:solidFill>
                <a:latin typeface="Times New Roman" panose="02020603050405020304" pitchFamily="18" charset="0"/>
                <a:cs typeface="Times New Roman" panose="02020603050405020304" pitchFamily="18" charset="0"/>
              </a:rPr>
              <a:t>approved by ministerial </a:t>
            </a:r>
            <a:r>
              <a:rPr lang="en-US" sz="2000" dirty="0" err="1">
                <a:solidFill>
                  <a:schemeClr val="accent1">
                    <a:lumMod val="50000"/>
                  </a:schemeClr>
                </a:solidFill>
                <a:latin typeface="Times New Roman" panose="02020603050405020304" pitchFamily="18" charset="0"/>
                <a:cs typeface="Times New Roman" panose="02020603050405020304" pitchFamily="18" charset="0"/>
              </a:rPr>
              <a:t>orde</a:t>
            </a:r>
            <a:r>
              <a:rPr lang="lt-LT" sz="2000" dirty="0">
                <a:solidFill>
                  <a:schemeClr val="accent1">
                    <a:lumMod val="50000"/>
                  </a:schemeClr>
                </a:solidFill>
                <a:latin typeface="Times New Roman" panose="02020603050405020304" pitchFamily="18" charset="0"/>
                <a:cs typeface="Times New Roman" panose="02020603050405020304" pitchFamily="18" charset="0"/>
              </a:rPr>
              <a:t>r.</a:t>
            </a:r>
          </a:p>
          <a:p>
            <a:pPr lvl="0">
              <a:defRPr/>
            </a:pPr>
            <a:r>
              <a:rPr lang="lt-LT" sz="2000" dirty="0" err="1">
                <a:solidFill>
                  <a:schemeClr val="accent1">
                    <a:lumMod val="50000"/>
                  </a:schemeClr>
                </a:solidFill>
                <a:latin typeface="Times New Roman" panose="02020603050405020304" pitchFamily="18" charset="0"/>
                <a:cs typeface="Times New Roman" panose="02020603050405020304" pitchFamily="18" charset="0"/>
              </a:rPr>
              <a:t>Important</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dates</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and</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responsibilities</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mentioned</a:t>
            </a:r>
            <a:r>
              <a:rPr lang="lt-LT" sz="2000" dirty="0">
                <a:solidFill>
                  <a:schemeClr val="accent1">
                    <a:lumMod val="50000"/>
                  </a:schemeClr>
                </a:solidFill>
                <a:latin typeface="Times New Roman" panose="02020603050405020304" pitchFamily="18" charset="0"/>
                <a:cs typeface="Times New Roman" panose="02020603050405020304" pitchFamily="18" charset="0"/>
              </a:rPr>
              <a:t>:</a:t>
            </a:r>
          </a:p>
          <a:p>
            <a:pPr lvl="0">
              <a:defRPr/>
            </a:pPr>
            <a:r>
              <a:rPr lang="lt-LT" sz="2000" dirty="0">
                <a:solidFill>
                  <a:schemeClr val="accent1">
                    <a:lumMod val="50000"/>
                  </a:schemeClr>
                </a:solidFill>
                <a:latin typeface="Times New Roman" panose="02020603050405020304" pitchFamily="18" charset="0"/>
                <a:cs typeface="Times New Roman" panose="02020603050405020304" pitchFamily="18" charset="0"/>
              </a:rPr>
              <a:t>	-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until</a:t>
            </a:r>
            <a:r>
              <a:rPr lang="lt-LT" sz="2000" dirty="0">
                <a:solidFill>
                  <a:schemeClr val="accent1">
                    <a:lumMod val="50000"/>
                  </a:schemeClr>
                </a:solidFill>
                <a:latin typeface="Times New Roman" panose="02020603050405020304" pitchFamily="18" charset="0"/>
                <a:cs typeface="Times New Roman" panose="02020603050405020304" pitchFamily="18" charset="0"/>
              </a:rPr>
              <a:t> 1st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of</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February</a:t>
            </a:r>
            <a:r>
              <a:rPr lang="lt-LT" sz="2000" dirty="0">
                <a:solidFill>
                  <a:schemeClr val="accent1">
                    <a:lumMod val="50000"/>
                  </a:schemeClr>
                </a:solidFill>
                <a:latin typeface="Times New Roman" panose="02020603050405020304" pitchFamily="18" charset="0"/>
                <a:cs typeface="Times New Roman" panose="02020603050405020304" pitchFamily="18" charset="0"/>
              </a:rPr>
              <a:t> LMBA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collect</a:t>
            </a:r>
            <a:r>
              <a:rPr lang="lt-LT" sz="2000" dirty="0">
                <a:solidFill>
                  <a:schemeClr val="accent1">
                    <a:lumMod val="50000"/>
                  </a:schemeClr>
                </a:solidFill>
                <a:latin typeface="Times New Roman" panose="02020603050405020304" pitchFamily="18" charset="0"/>
                <a:cs typeface="Times New Roman" panose="02020603050405020304" pitchFamily="18" charset="0"/>
              </a:rPr>
              <a:t> r</a:t>
            </a:r>
            <a:r>
              <a:rPr lang="en-US" sz="2000" dirty="0" err="1">
                <a:solidFill>
                  <a:schemeClr val="accent1">
                    <a:lumMod val="50000"/>
                  </a:schemeClr>
                </a:solidFill>
                <a:latin typeface="Times New Roman" panose="02020603050405020304" pitchFamily="18" charset="0"/>
                <a:cs typeface="Times New Roman" panose="02020603050405020304" pitchFamily="18" charset="0"/>
              </a:rPr>
              <a:t>anked</a:t>
            </a:r>
            <a:r>
              <a:rPr lang="en-US" sz="2000" dirty="0">
                <a:solidFill>
                  <a:schemeClr val="accent1">
                    <a:lumMod val="50000"/>
                  </a:schemeClr>
                </a:solidFill>
                <a:latin typeface="Times New Roman" panose="02020603050405020304" pitchFamily="18" charset="0"/>
                <a:cs typeface="Times New Roman" panose="02020603050405020304" pitchFamily="18" charset="0"/>
              </a:rPr>
              <a:t> lists of the need for </a:t>
            </a:r>
            <a:r>
              <a:rPr lang="lt-LT" sz="2000" dirty="0">
                <a:solidFill>
                  <a:schemeClr val="accent1">
                    <a:lumMod val="50000"/>
                  </a:schemeClr>
                </a:solidFill>
                <a:latin typeface="Times New Roman" panose="02020603050405020304" pitchFamily="18" charset="0"/>
                <a:cs typeface="Times New Roman" panose="02020603050405020304" pitchFamily="18" charset="0"/>
              </a:rPr>
              <a:t>data</a:t>
            </a:r>
            <a:r>
              <a:rPr lang="en-US" sz="2000" dirty="0">
                <a:solidFill>
                  <a:schemeClr val="accent1">
                    <a:lumMod val="50000"/>
                  </a:schemeClr>
                </a:solidFill>
                <a:latin typeface="Times New Roman" panose="02020603050405020304" pitchFamily="18" charset="0"/>
                <a:cs typeface="Times New Roman" panose="02020603050405020304" pitchFamily="18" charset="0"/>
              </a:rPr>
              <a:t>bases for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next</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year</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froms</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institutions</a:t>
            </a:r>
            <a:r>
              <a:rPr lang="en-US" sz="2000" dirty="0">
                <a:solidFill>
                  <a:schemeClr val="accent1">
                    <a:lumMod val="50000"/>
                  </a:schemeClr>
                </a:solidFill>
                <a:latin typeface="Times New Roman" panose="02020603050405020304" pitchFamily="18" charset="0"/>
                <a:cs typeface="Times New Roman" panose="02020603050405020304" pitchFamily="18" charset="0"/>
              </a:rPr>
              <a:t>,</a:t>
            </a:r>
          </a:p>
          <a:p>
            <a:pPr lvl="0">
              <a:defRPr/>
            </a:pPr>
            <a:r>
              <a:rPr lang="en-US" sz="2000" dirty="0">
                <a:solidFill>
                  <a:schemeClr val="accent1">
                    <a:lumMod val="50000"/>
                  </a:schemeClr>
                </a:solidFill>
                <a:latin typeface="Times New Roman" panose="02020603050405020304" pitchFamily="18" charset="0"/>
                <a:cs typeface="Times New Roman" panose="02020603050405020304" pitchFamily="18" charset="0"/>
              </a:rPr>
              <a:t>	-</a:t>
            </a:r>
            <a:r>
              <a:rPr lang="en-US" sz="2000" dirty="0" err="1">
                <a:solidFill>
                  <a:schemeClr val="accent1">
                    <a:lumMod val="50000"/>
                  </a:schemeClr>
                </a:solidFill>
                <a:latin typeface="Times New Roman" panose="02020603050405020304" pitchFamily="18" charset="0"/>
                <a:cs typeface="Times New Roman" panose="02020603050405020304" pitchFamily="18" charset="0"/>
              </a:rPr>
              <a:t>Exspert</a:t>
            </a:r>
            <a:r>
              <a:rPr lang="en-US" sz="2000" dirty="0">
                <a:solidFill>
                  <a:schemeClr val="accent1">
                    <a:lumMod val="50000"/>
                  </a:schemeClr>
                </a:solidFill>
                <a:latin typeface="Times New Roman" panose="02020603050405020304" pitchFamily="18" charset="0"/>
                <a:cs typeface="Times New Roman" panose="02020603050405020304" pitchFamily="18" charset="0"/>
              </a:rPr>
              <a:t> group evaluates ranked lists of needed databases</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en-US" sz="2000" dirty="0">
                <a:solidFill>
                  <a:schemeClr val="accent1">
                    <a:lumMod val="50000"/>
                  </a:schemeClr>
                </a:solidFill>
                <a:latin typeface="Times New Roman" panose="02020603050405020304" pitchFamily="18" charset="0"/>
                <a:cs typeface="Times New Roman" panose="02020603050405020304" pitchFamily="18" charset="0"/>
              </a:rPr>
              <a:t>until 1</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st</a:t>
            </a:r>
            <a:r>
              <a:rPr lang="lt-LT" sz="2000" dirty="0">
                <a:solidFill>
                  <a:schemeClr val="accent1">
                    <a:lumMod val="50000"/>
                  </a:schemeClr>
                </a:solidFill>
                <a:latin typeface="Times New Roman" panose="02020603050405020304" pitchFamily="18" charset="0"/>
                <a:cs typeface="Times New Roman" panose="02020603050405020304" pitchFamily="18" charset="0"/>
              </a:rPr>
              <a:t> </a:t>
            </a:r>
            <a:r>
              <a:rPr lang="lt-LT" sz="2000" dirty="0" err="1">
                <a:solidFill>
                  <a:schemeClr val="accent1">
                    <a:lumMod val="50000"/>
                  </a:schemeClr>
                </a:solidFill>
                <a:latin typeface="Times New Roman" panose="02020603050405020304" pitchFamily="18" charset="0"/>
                <a:cs typeface="Times New Roman" panose="02020603050405020304" pitchFamily="18" charset="0"/>
              </a:rPr>
              <a:t>of</a:t>
            </a:r>
            <a:r>
              <a:rPr lang="lt-LT" sz="2000" dirty="0">
                <a:solidFill>
                  <a:schemeClr val="accent1">
                    <a:lumMod val="50000"/>
                  </a:schemeClr>
                </a:solidFill>
                <a:latin typeface="Times New Roman" panose="02020603050405020304" pitchFamily="18" charset="0"/>
                <a:cs typeface="Times New Roman" panose="02020603050405020304" pitchFamily="18" charset="0"/>
              </a:rPr>
              <a:t> June</a:t>
            </a:r>
            <a:r>
              <a:rPr lang="en-US" sz="2000" dirty="0">
                <a:solidFill>
                  <a:schemeClr val="accent1">
                    <a:lumMod val="50000"/>
                  </a:schemeClr>
                </a:solidFill>
                <a:latin typeface="Times New Roman" panose="02020603050405020304" pitchFamily="18" charset="0"/>
                <a:cs typeface="Times New Roman" panose="02020603050405020304" pitchFamily="18" charset="0"/>
              </a:rPr>
              <a:t> of the reporting year,</a:t>
            </a:r>
          </a:p>
          <a:p>
            <a:pPr lvl="0">
              <a:defRPr/>
            </a:pPr>
            <a:r>
              <a:rPr lang="en-US" sz="2000" dirty="0">
                <a:solidFill>
                  <a:schemeClr val="accent1">
                    <a:lumMod val="50000"/>
                  </a:schemeClr>
                </a:solidFill>
                <a:latin typeface="Times New Roman" panose="02020603050405020304" pitchFamily="18" charset="0"/>
                <a:cs typeface="Times New Roman" panose="02020603050405020304" pitchFamily="18" charset="0"/>
              </a:rPr>
              <a:t>	-LMBA organizes public procurement procedures and signs license agreements with suppliers</a:t>
            </a:r>
            <a:r>
              <a:rPr lang="lt-LT" sz="2000" dirty="0">
                <a:solidFill>
                  <a:schemeClr val="accent1">
                    <a:lumMod val="50000"/>
                  </a:schemeClr>
                </a:solidFill>
                <a:latin typeface="Times New Roman" panose="02020603050405020304" pitchFamily="18"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2000" b="0"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71430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12790</TotalTime>
  <Words>2700</Words>
  <Application>Microsoft Office PowerPoint</Application>
  <PresentationFormat>Widescreen</PresentationFormat>
  <Paragraphs>148</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Trebuchet MS</vt:lpstr>
      <vt:lpstr>Office Theme</vt:lpstr>
      <vt:lpstr>LITHUANIAN RESEARCH LIBRARY CONSORTIUM – BENEFITS OF BEING A PART OF BIG COMMUNITY</vt:lpstr>
      <vt:lpstr>COMUNITY</vt:lpstr>
      <vt:lpstr>SCIENTIST  a person who systematically gathers and uses research and evidence, to make hypotheses and test them, to gain and share understanding and knowledge https://sciencecouncil.org/about-science/our-definition-of-a-scientist/</vt:lpstr>
      <vt:lpstr>PowerPoint Presentation</vt:lpstr>
      <vt:lpstr>Grants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Ingrida Kasperaitienė</dc:creator>
  <cp:lastModifiedBy>Ingrida Kasperaitienė</cp:lastModifiedBy>
  <cp:revision>192</cp:revision>
  <cp:lastPrinted>2024-03-25T13:06:45Z</cp:lastPrinted>
  <dcterms:created xsi:type="dcterms:W3CDTF">2022-10-12T16:47:28Z</dcterms:created>
  <dcterms:modified xsi:type="dcterms:W3CDTF">2024-09-29T18:52:12Z</dcterms:modified>
</cp:coreProperties>
</file>