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Lst>
  <p:notesMasterIdLst>
    <p:notesMasterId r:id="rId12"/>
  </p:notesMasterIdLst>
  <p:handoutMasterIdLst>
    <p:handoutMasterId r:id="rId13"/>
  </p:handoutMasterIdLst>
  <p:sldIdLst>
    <p:sldId id="257" r:id="rId2"/>
    <p:sldId id="308" r:id="rId3"/>
    <p:sldId id="318" r:id="rId4"/>
    <p:sldId id="312" r:id="rId5"/>
    <p:sldId id="313" r:id="rId6"/>
    <p:sldId id="314" r:id="rId7"/>
    <p:sldId id="315" r:id="rId8"/>
    <p:sldId id="316" r:id="rId9"/>
    <p:sldId id="317" r:id="rId10"/>
    <p:sldId id="319" r:id="rId11"/>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1C744A4D-320D-4329-97F8-2D8355AE1E82}">
          <p14:sldIdLst>
            <p14:sldId id="257"/>
            <p14:sldId id="308"/>
            <p14:sldId id="318"/>
            <p14:sldId id="312"/>
            <p14:sldId id="313"/>
            <p14:sldId id="314"/>
            <p14:sldId id="315"/>
            <p14:sldId id="316"/>
            <p14:sldId id="317"/>
            <p14:sldId id="31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3922"/>
    <a:srgbClr val="344529"/>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p:scale>
          <a:sx n="70" d="100"/>
          <a:sy n="70" d="100"/>
        </p:scale>
        <p:origin x="1624" y="32"/>
      </p:cViewPr>
      <p:guideLst/>
    </p:cSldViewPr>
  </p:slideViewPr>
  <p:notesTextViewPr>
    <p:cViewPr>
      <p:scale>
        <a:sx n="1" d="1"/>
        <a:sy n="1" d="1"/>
      </p:scale>
      <p:origin x="0" y="0"/>
    </p:cViewPr>
  </p:notesTextViewPr>
  <p:notesViewPr>
    <p:cSldViewPr snapToGrid="0">
      <p:cViewPr varScale="1">
        <p:scale>
          <a:sx n="124" d="100"/>
          <a:sy n="124" d="100"/>
        </p:scale>
        <p:origin x="495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6B5C320A-F5C8-4FD6-86FF-35D2EBF085B6}" type="datetime1">
              <a:rPr lang="ru-RU" smtClean="0"/>
              <a:t>02.10.2022</a:t>
            </a:fld>
            <a:endParaRPr lang="en-US"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7ACF5E7-ACB0-497B-A8C6-F2E617B4631D}" type="slidenum">
              <a:rPr lang="en-US" smtClean="0"/>
              <a:t>‹#›</a:t>
            </a:fld>
            <a:endParaRPr lang="en-US"/>
          </a:p>
        </p:txBody>
      </p:sp>
    </p:spTree>
    <p:extLst>
      <p:ext uri="{BB962C8B-B14F-4D97-AF65-F5344CB8AC3E}">
        <p14:creationId xmlns:p14="http://schemas.microsoft.com/office/powerpoint/2010/main" val="19385339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5C702C7-E599-40D9-B30E-0392896973B5}" type="datetime1">
              <a:rPr lang="ru-RU" smtClean="0"/>
              <a:t>02.10.2022</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
              <a:t>Щелкните, чтобы изменить стили текста образца слайда</a:t>
            </a:r>
            <a:endParaRPr lang="en-US"/>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7A705E3-E620-489D-9973-6221209A4B3B}" type="slidenum">
              <a:rPr lang="en-US" smtClean="0"/>
              <a:t>‹#›</a:t>
            </a:fld>
            <a:endParaRPr lang="en-US"/>
          </a:p>
        </p:txBody>
      </p:sp>
    </p:spTree>
    <p:extLst>
      <p:ext uri="{BB962C8B-B14F-4D97-AF65-F5344CB8AC3E}">
        <p14:creationId xmlns:p14="http://schemas.microsoft.com/office/powerpoint/2010/main" val="388958183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10" name="Прямоугольник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Прямоугольник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Прямоугольник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Группа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Прямая соединительная линия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Заголовок 1"/>
          <p:cNvSpPr>
            <a:spLocks noGrp="1"/>
          </p:cNvSpPr>
          <p:nvPr>
            <p:ph type="ctrTitle"/>
          </p:nvPr>
        </p:nvSpPr>
        <p:spPr>
          <a:xfrm>
            <a:off x="1629103" y="2244830"/>
            <a:ext cx="8933796" cy="2437232"/>
          </a:xfrm>
        </p:spPr>
        <p:txBody>
          <a:bodyPr tIns="45720" bIns="45720" rtlCol="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pPr rtl="0"/>
            <a:r>
              <a:rPr lang="ru-RU"/>
              <a:t>Образец заголовка</a:t>
            </a:r>
            <a:endParaRPr lang="en-US" dirty="0"/>
          </a:p>
        </p:txBody>
      </p:sp>
      <p:sp>
        <p:nvSpPr>
          <p:cNvPr id="3" name="Подзаголовок 2"/>
          <p:cNvSpPr>
            <a:spLocks noGrp="1"/>
          </p:cNvSpPr>
          <p:nvPr>
            <p:ph type="subTitle" idx="1"/>
          </p:nvPr>
        </p:nvSpPr>
        <p:spPr>
          <a:xfrm>
            <a:off x="1629101" y="4682062"/>
            <a:ext cx="8936846" cy="457201"/>
          </a:xfrm>
        </p:spPr>
        <p:txBody>
          <a:bodyPr rtlCol="0">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a:t>Образец подзаголовка</a:t>
            </a:r>
            <a:endParaRPr lang="en-US" dirty="0"/>
          </a:p>
        </p:txBody>
      </p:sp>
      <p:sp>
        <p:nvSpPr>
          <p:cNvPr id="20" name="Дата 19"/>
          <p:cNvSpPr>
            <a:spLocks noGrp="1"/>
          </p:cNvSpPr>
          <p:nvPr>
            <p:ph type="dt" sz="half" idx="10"/>
          </p:nvPr>
        </p:nvSpPr>
        <p:spPr>
          <a:xfrm>
            <a:off x="5318760" y="1341256"/>
            <a:ext cx="1554480" cy="485546"/>
          </a:xfrm>
        </p:spPr>
        <p:txBody>
          <a:bodyPr rtlCol="0"/>
          <a:lstStyle>
            <a:lvl1pPr algn="ctr">
              <a:defRPr sz="1300" spc="0" baseline="0">
                <a:solidFill>
                  <a:srgbClr val="FFFFFF"/>
                </a:solidFill>
                <a:latin typeface="+mn-lt"/>
              </a:defRPr>
            </a:lvl1pPr>
          </a:lstStyle>
          <a:p>
            <a:pPr rtl="0"/>
            <a:fld id="{6506E9A3-1561-45B7-908B-DACC52528ABB}" type="datetime1">
              <a:rPr lang="ru-RU" smtClean="0"/>
              <a:t>02.10.2022</a:t>
            </a:fld>
            <a:endParaRPr lang="en-US" dirty="0"/>
          </a:p>
        </p:txBody>
      </p:sp>
      <p:sp>
        <p:nvSpPr>
          <p:cNvPr id="21" name="Нижний колонтитул 20"/>
          <p:cNvSpPr>
            <a:spLocks noGrp="1"/>
          </p:cNvSpPr>
          <p:nvPr>
            <p:ph type="ftr" sz="quarter" idx="11"/>
          </p:nvPr>
        </p:nvSpPr>
        <p:spPr>
          <a:xfrm>
            <a:off x="1629100" y="5177408"/>
            <a:ext cx="5730295" cy="228600"/>
          </a:xfrm>
        </p:spPr>
        <p:txBody>
          <a:bodyPr rtlCol="0"/>
          <a:lstStyle>
            <a:lvl1pPr algn="l">
              <a:defRPr>
                <a:solidFill>
                  <a:schemeClr val="tx1">
                    <a:lumMod val="85000"/>
                    <a:lumOff val="15000"/>
                  </a:schemeClr>
                </a:solidFill>
              </a:defRPr>
            </a:lvl1pPr>
          </a:lstStyle>
          <a:p>
            <a:pPr rtl="0"/>
            <a:endParaRPr lang="en-US" dirty="0"/>
          </a:p>
        </p:txBody>
      </p:sp>
      <p:sp>
        <p:nvSpPr>
          <p:cNvPr id="22" name="Номер слайда 21"/>
          <p:cNvSpPr>
            <a:spLocks noGrp="1"/>
          </p:cNvSpPr>
          <p:nvPr>
            <p:ph type="sldNum" sz="quarter" idx="12"/>
          </p:nvPr>
        </p:nvSpPr>
        <p:spPr>
          <a:xfrm>
            <a:off x="8606920" y="5177408"/>
            <a:ext cx="1955980" cy="228600"/>
          </a:xfrm>
        </p:spPr>
        <p:txBody>
          <a:bodyPr rtlCol="0"/>
          <a:lstStyle>
            <a:lvl1pPr>
              <a:defRPr>
                <a:solidFill>
                  <a:schemeClr val="tx1">
                    <a:lumMod val="85000"/>
                    <a:lumOff val="15000"/>
                  </a:schemeClr>
                </a:solidFill>
              </a:defRPr>
            </a:lvl1pPr>
          </a:lstStyle>
          <a:p>
            <a:pPr rtl="0"/>
            <a:fld id="{34B7E4EF-A1BD-40F4-AB7B-04F084DD991D}" type="slidenum">
              <a:rPr lang="en-US" smtClean="0"/>
              <a:t>‹#›</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en-US" dirty="0"/>
          </a:p>
        </p:txBody>
      </p:sp>
      <p:sp>
        <p:nvSpPr>
          <p:cNvPr id="3" name="Вертикальный текст 2"/>
          <p:cNvSpPr>
            <a:spLocks noGrp="1"/>
          </p:cNvSpPr>
          <p:nvPr>
            <p:ph type="body" orient="vert" idx="1"/>
          </p:nvPr>
        </p:nvSpPr>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Дата 3"/>
          <p:cNvSpPr>
            <a:spLocks noGrp="1"/>
          </p:cNvSpPr>
          <p:nvPr>
            <p:ph type="dt" sz="half" idx="10"/>
          </p:nvPr>
        </p:nvSpPr>
        <p:spPr/>
        <p:txBody>
          <a:bodyPr rtlCol="0"/>
          <a:lstStyle/>
          <a:p>
            <a:pPr rtl="0"/>
            <a:fld id="{3E92B999-6CB2-48D4-8AF6-3D1A5D13436B}" type="datetime1">
              <a:rPr lang="ru-RU" smtClean="0"/>
              <a:t>02.10.2022</a:t>
            </a:fld>
            <a:endParaRPr lang="en-US"/>
          </a:p>
        </p:txBody>
      </p:sp>
      <p:sp>
        <p:nvSpPr>
          <p:cNvPr id="5" name="Нижний колонтитул 4"/>
          <p:cNvSpPr>
            <a:spLocks noGrp="1"/>
          </p:cNvSpPr>
          <p:nvPr>
            <p:ph type="ftr" sz="quarter" idx="11"/>
          </p:nvPr>
        </p:nvSpPr>
        <p:spPr/>
        <p:txBody>
          <a:bodyPr rtlCol="0"/>
          <a:lstStyle/>
          <a:p>
            <a:pPr rtl="0"/>
            <a:endParaRPr lang="en-US"/>
          </a:p>
        </p:txBody>
      </p:sp>
      <p:sp>
        <p:nvSpPr>
          <p:cNvPr id="6" name="Номер слайда 5"/>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1600" y="762000"/>
            <a:ext cx="2362200" cy="5257800"/>
          </a:xfrm>
        </p:spPr>
        <p:txBody>
          <a:bodyPr vert="eaVert" rtlCol="0"/>
          <a:lstStyle/>
          <a:p>
            <a:pPr rtl="0"/>
            <a:r>
              <a:rPr lang="ru-RU"/>
              <a:t>Образец заголовка</a:t>
            </a:r>
            <a:endParaRPr lang="en-US" dirty="0"/>
          </a:p>
        </p:txBody>
      </p:sp>
      <p:sp>
        <p:nvSpPr>
          <p:cNvPr id="3" name="Вертикальный текст 2"/>
          <p:cNvSpPr>
            <a:spLocks noGrp="1"/>
          </p:cNvSpPr>
          <p:nvPr>
            <p:ph type="body" orient="vert" idx="1"/>
          </p:nvPr>
        </p:nvSpPr>
        <p:spPr>
          <a:xfrm>
            <a:off x="838200" y="762000"/>
            <a:ext cx="8077200" cy="5257800"/>
          </a:xfrm>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Дата 3"/>
          <p:cNvSpPr>
            <a:spLocks noGrp="1"/>
          </p:cNvSpPr>
          <p:nvPr>
            <p:ph type="dt" sz="half" idx="10"/>
          </p:nvPr>
        </p:nvSpPr>
        <p:spPr/>
        <p:txBody>
          <a:bodyPr rtlCol="0"/>
          <a:lstStyle/>
          <a:p>
            <a:pPr rtl="0"/>
            <a:fld id="{B52C98DB-1092-48C4-AD4E-BD3E9D2E2345}" type="datetime1">
              <a:rPr lang="ru-RU" smtClean="0"/>
              <a:t>02.10.2022</a:t>
            </a:fld>
            <a:endParaRPr lang="en-US"/>
          </a:p>
        </p:txBody>
      </p:sp>
      <p:sp>
        <p:nvSpPr>
          <p:cNvPr id="5" name="Нижний колонтитул 4"/>
          <p:cNvSpPr>
            <a:spLocks noGrp="1"/>
          </p:cNvSpPr>
          <p:nvPr>
            <p:ph type="ftr" sz="quarter" idx="11"/>
          </p:nvPr>
        </p:nvSpPr>
        <p:spPr/>
        <p:txBody>
          <a:bodyPr rtlCol="0"/>
          <a:lstStyle/>
          <a:p>
            <a:pPr rtl="0"/>
            <a:endParaRPr lang="en-US"/>
          </a:p>
        </p:txBody>
      </p:sp>
      <p:sp>
        <p:nvSpPr>
          <p:cNvPr id="6" name="Номер слайда 5"/>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en-US" dirty="0"/>
          </a:p>
        </p:txBody>
      </p:sp>
      <p:sp>
        <p:nvSpPr>
          <p:cNvPr id="3" name="Объект 2"/>
          <p:cNvSpPr>
            <a:spLocks noGrp="1"/>
          </p:cNvSpPr>
          <p:nvPr>
            <p:ph idx="1"/>
          </p:nvPr>
        </p:nvSpPr>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Дата 3"/>
          <p:cNvSpPr>
            <a:spLocks noGrp="1"/>
          </p:cNvSpPr>
          <p:nvPr>
            <p:ph type="dt" sz="half" idx="10"/>
          </p:nvPr>
        </p:nvSpPr>
        <p:spPr/>
        <p:txBody>
          <a:bodyPr rtlCol="0"/>
          <a:lstStyle/>
          <a:p>
            <a:pPr rtl="0"/>
            <a:fld id="{629C2F20-7994-4D1E-A01C-96ECBA4612EB}" type="datetime1">
              <a:rPr lang="ru-RU" smtClean="0"/>
              <a:t>02.10.2022</a:t>
            </a:fld>
            <a:endParaRPr lang="en-US"/>
          </a:p>
        </p:txBody>
      </p:sp>
      <p:sp>
        <p:nvSpPr>
          <p:cNvPr id="5" name="Нижний колонтитул 4"/>
          <p:cNvSpPr>
            <a:spLocks noGrp="1"/>
          </p:cNvSpPr>
          <p:nvPr>
            <p:ph type="ftr" sz="quarter" idx="11"/>
          </p:nvPr>
        </p:nvSpPr>
        <p:spPr/>
        <p:txBody>
          <a:bodyPr rtlCol="0"/>
          <a:lstStyle/>
          <a:p>
            <a:pPr rtl="0"/>
            <a:endParaRPr lang="en-US"/>
          </a:p>
        </p:txBody>
      </p:sp>
      <p:sp>
        <p:nvSpPr>
          <p:cNvPr id="6" name="Номер слайда 5"/>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5" name="Прямоугольник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23" name="Прямоугольник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Прямоугольник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Прямоугольник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1629156" y="2275165"/>
            <a:ext cx="8933688" cy="2406895"/>
          </a:xfrm>
        </p:spPr>
        <p:txBody>
          <a:bodyPr rtlCol="0"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pPr rtl="0"/>
            <a:r>
              <a:rPr lang="ru-RU"/>
              <a:t>Образец заголовка</a:t>
            </a:r>
            <a:endParaRPr lang="en-US" dirty="0"/>
          </a:p>
        </p:txBody>
      </p:sp>
      <p:grpSp>
        <p:nvGrpSpPr>
          <p:cNvPr id="16" name="Группа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Прямая соединительная линия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Текст 2"/>
          <p:cNvSpPr>
            <a:spLocks noGrp="1"/>
          </p:cNvSpPr>
          <p:nvPr>
            <p:ph type="body" idx="1"/>
          </p:nvPr>
        </p:nvSpPr>
        <p:spPr>
          <a:xfrm>
            <a:off x="1629156" y="4682062"/>
            <a:ext cx="8939784" cy="457200"/>
          </a:xfrm>
        </p:spPr>
        <p:txBody>
          <a:bodyPr rtlCol="0"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a:t>Образец текста</a:t>
            </a:r>
          </a:p>
        </p:txBody>
      </p:sp>
      <p:sp>
        <p:nvSpPr>
          <p:cNvPr id="4" name="Дата 3"/>
          <p:cNvSpPr>
            <a:spLocks noGrp="1"/>
          </p:cNvSpPr>
          <p:nvPr>
            <p:ph type="dt" sz="half" idx="10"/>
          </p:nvPr>
        </p:nvSpPr>
        <p:spPr>
          <a:xfrm>
            <a:off x="5318760" y="1344502"/>
            <a:ext cx="1554480" cy="498781"/>
          </a:xfrm>
        </p:spPr>
        <p:txBody>
          <a:bodyPr rtlCol="0"/>
          <a:lstStyle>
            <a:lvl1pPr algn="ctr">
              <a:defRPr lang="en-US" sz="1300" kern="1200" spc="0" baseline="0">
                <a:solidFill>
                  <a:srgbClr val="FFFFFF"/>
                </a:solidFill>
                <a:latin typeface="+mn-lt"/>
                <a:ea typeface="+mn-ea"/>
                <a:cs typeface="+mn-cs"/>
              </a:defRPr>
            </a:lvl1pPr>
          </a:lstStyle>
          <a:p>
            <a:pPr rtl="0"/>
            <a:fld id="{7B2CE4EA-3B49-4A00-ADF3-7C7272A626C1}" type="datetime1">
              <a:rPr lang="ru-RU" smtClean="0"/>
              <a:t>02.10.2022</a:t>
            </a:fld>
            <a:endParaRPr lang="en-US" dirty="0"/>
          </a:p>
        </p:txBody>
      </p:sp>
      <p:sp>
        <p:nvSpPr>
          <p:cNvPr id="5" name="Нижний колонтитул 4"/>
          <p:cNvSpPr>
            <a:spLocks noGrp="1"/>
          </p:cNvSpPr>
          <p:nvPr>
            <p:ph type="ftr" sz="quarter" idx="11"/>
          </p:nvPr>
        </p:nvSpPr>
        <p:spPr>
          <a:xfrm>
            <a:off x="1629157" y="5177408"/>
            <a:ext cx="5660134" cy="228600"/>
          </a:xfrm>
        </p:spPr>
        <p:txBody>
          <a:bodyPr rtlCol="0"/>
          <a:lstStyle>
            <a:lvl1pPr algn="l">
              <a:defRPr>
                <a:solidFill>
                  <a:schemeClr val="tx1">
                    <a:lumMod val="85000"/>
                    <a:lumOff val="15000"/>
                  </a:schemeClr>
                </a:solidFill>
              </a:defRPr>
            </a:lvl1pPr>
          </a:lstStyle>
          <a:p>
            <a:pPr rtl="0"/>
            <a:endParaRPr lang="en-US" dirty="0"/>
          </a:p>
        </p:txBody>
      </p:sp>
      <p:sp>
        <p:nvSpPr>
          <p:cNvPr id="6" name="Номер слайда 5"/>
          <p:cNvSpPr>
            <a:spLocks noGrp="1"/>
          </p:cNvSpPr>
          <p:nvPr>
            <p:ph type="sldNum" sz="quarter" idx="12"/>
          </p:nvPr>
        </p:nvSpPr>
        <p:spPr>
          <a:xfrm>
            <a:off x="8604504" y="5177408"/>
            <a:ext cx="1958339" cy="228600"/>
          </a:xfrm>
        </p:spPr>
        <p:txBody>
          <a:bodyPr rtlCol="0"/>
          <a:lstStyle>
            <a:lvl1pPr>
              <a:defRPr>
                <a:solidFill>
                  <a:schemeClr val="tx1">
                    <a:lumMod val="85000"/>
                    <a:lumOff val="15000"/>
                  </a:schemeClr>
                </a:solidFill>
              </a:defRPr>
            </a:lvl1pPr>
          </a:lstStyle>
          <a:p>
            <a:pPr rtl="0"/>
            <a:fld id="{34B7E4EF-A1BD-40F4-AB7B-04F084DD991D}" type="slidenum">
              <a:rPr lang="en-US" smtClean="0"/>
              <a:t>‹#›</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ru-RU"/>
              <a:t>Образец заголовка</a:t>
            </a:r>
            <a:endParaRPr lang="en-US" dirty="0"/>
          </a:p>
        </p:txBody>
      </p:sp>
      <p:sp>
        <p:nvSpPr>
          <p:cNvPr id="3" name="Объект 2"/>
          <p:cNvSpPr>
            <a:spLocks noGrp="1"/>
          </p:cNvSpPr>
          <p:nvPr>
            <p:ph sz="half" idx="1"/>
          </p:nvPr>
        </p:nvSpPr>
        <p:spPr>
          <a:xfrm>
            <a:off x="106680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Объект 3"/>
          <p:cNvSpPr>
            <a:spLocks noGrp="1"/>
          </p:cNvSpPr>
          <p:nvPr>
            <p:ph sz="half" idx="2"/>
          </p:nvPr>
        </p:nvSpPr>
        <p:spPr>
          <a:xfrm>
            <a:off x="646176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5" name="Дата 4"/>
          <p:cNvSpPr>
            <a:spLocks noGrp="1"/>
          </p:cNvSpPr>
          <p:nvPr>
            <p:ph type="dt" sz="half" idx="10"/>
          </p:nvPr>
        </p:nvSpPr>
        <p:spPr/>
        <p:txBody>
          <a:bodyPr rtlCol="0"/>
          <a:lstStyle/>
          <a:p>
            <a:pPr rtl="0"/>
            <a:fld id="{9A16848F-27AD-43B9-904C-1CF05D24EB3C}" type="datetime1">
              <a:rPr lang="ru-RU" smtClean="0"/>
              <a:t>02.10.2022</a:t>
            </a:fld>
            <a:endParaRPr lang="en-US"/>
          </a:p>
        </p:txBody>
      </p:sp>
      <p:sp>
        <p:nvSpPr>
          <p:cNvPr id="6" name="Нижний колонтитул 5"/>
          <p:cNvSpPr>
            <a:spLocks noGrp="1"/>
          </p:cNvSpPr>
          <p:nvPr>
            <p:ph type="ftr" sz="quarter" idx="11"/>
          </p:nvPr>
        </p:nvSpPr>
        <p:spPr/>
        <p:txBody>
          <a:bodyPr rtlCol="0"/>
          <a:lstStyle/>
          <a:p>
            <a:pPr rtl="0"/>
            <a:endParaRPr lang="en-US"/>
          </a:p>
        </p:txBody>
      </p:sp>
      <p:sp>
        <p:nvSpPr>
          <p:cNvPr id="7" name="Номер слайда 6"/>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en-US" dirty="0"/>
          </a:p>
        </p:txBody>
      </p:sp>
      <p:sp>
        <p:nvSpPr>
          <p:cNvPr id="3" name="Текст 2"/>
          <p:cNvSpPr>
            <a:spLocks noGrp="1"/>
          </p:cNvSpPr>
          <p:nvPr>
            <p:ph type="body" idx="1"/>
          </p:nvPr>
        </p:nvSpPr>
        <p:spPr>
          <a:xfrm>
            <a:off x="1069848" y="2074334"/>
            <a:ext cx="4663440" cy="640080"/>
          </a:xfrm>
        </p:spPr>
        <p:txBody>
          <a:bodyPr rtlCol="0"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a:t>Образец текста</a:t>
            </a:r>
          </a:p>
        </p:txBody>
      </p:sp>
      <p:sp>
        <p:nvSpPr>
          <p:cNvPr id="4" name="Объект 3"/>
          <p:cNvSpPr>
            <a:spLocks noGrp="1"/>
          </p:cNvSpPr>
          <p:nvPr>
            <p:ph sz="half" idx="2"/>
          </p:nvPr>
        </p:nvSpPr>
        <p:spPr>
          <a:xfrm>
            <a:off x="1069848" y="2792472"/>
            <a:ext cx="4663440" cy="3163825"/>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
          </a:p>
        </p:txBody>
      </p:sp>
      <p:sp>
        <p:nvSpPr>
          <p:cNvPr id="5" name="Текст 4"/>
          <p:cNvSpPr>
            <a:spLocks noGrp="1"/>
          </p:cNvSpPr>
          <p:nvPr>
            <p:ph type="body" sz="quarter" idx="3"/>
          </p:nvPr>
        </p:nvSpPr>
        <p:spPr>
          <a:xfrm>
            <a:off x="6458712" y="2074334"/>
            <a:ext cx="4663440" cy="640080"/>
          </a:xfrm>
        </p:spPr>
        <p:txBody>
          <a:bodyPr rtlCol="0"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a:t>Образец текста</a:t>
            </a:r>
          </a:p>
        </p:txBody>
      </p:sp>
      <p:sp>
        <p:nvSpPr>
          <p:cNvPr id="6" name="Объект 5"/>
          <p:cNvSpPr>
            <a:spLocks noGrp="1"/>
          </p:cNvSpPr>
          <p:nvPr>
            <p:ph sz="quarter" idx="4"/>
          </p:nvPr>
        </p:nvSpPr>
        <p:spPr>
          <a:xfrm>
            <a:off x="6458712" y="2792471"/>
            <a:ext cx="4663440" cy="3164509"/>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
          </a:p>
        </p:txBody>
      </p:sp>
      <p:sp>
        <p:nvSpPr>
          <p:cNvPr id="7" name="Дата 6"/>
          <p:cNvSpPr>
            <a:spLocks noGrp="1"/>
          </p:cNvSpPr>
          <p:nvPr>
            <p:ph type="dt" sz="half" idx="10"/>
          </p:nvPr>
        </p:nvSpPr>
        <p:spPr/>
        <p:txBody>
          <a:bodyPr rtlCol="0"/>
          <a:lstStyle/>
          <a:p>
            <a:pPr rtl="0"/>
            <a:fld id="{23090412-2DE5-405A-816E-F08FB54EB168}" type="datetime1">
              <a:rPr lang="ru-RU" smtClean="0"/>
              <a:t>02.10.2022</a:t>
            </a:fld>
            <a:endParaRPr lang="en-US"/>
          </a:p>
        </p:txBody>
      </p:sp>
      <p:sp>
        <p:nvSpPr>
          <p:cNvPr id="8" name="Нижний колонтитул 7"/>
          <p:cNvSpPr>
            <a:spLocks noGrp="1"/>
          </p:cNvSpPr>
          <p:nvPr>
            <p:ph type="ftr" sz="quarter" idx="11"/>
          </p:nvPr>
        </p:nvSpPr>
        <p:spPr/>
        <p:txBody>
          <a:bodyPr rtlCol="0"/>
          <a:lstStyle/>
          <a:p>
            <a:pPr rtl="0"/>
            <a:endParaRPr lang="en-US"/>
          </a:p>
        </p:txBody>
      </p:sp>
      <p:sp>
        <p:nvSpPr>
          <p:cNvPr id="9" name="Номер слайда 8"/>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en-US" dirty="0"/>
          </a:p>
        </p:txBody>
      </p:sp>
      <p:sp>
        <p:nvSpPr>
          <p:cNvPr id="3" name="Дата 2"/>
          <p:cNvSpPr>
            <a:spLocks noGrp="1"/>
          </p:cNvSpPr>
          <p:nvPr>
            <p:ph type="dt" sz="half" idx="10"/>
          </p:nvPr>
        </p:nvSpPr>
        <p:spPr/>
        <p:txBody>
          <a:bodyPr rtlCol="0"/>
          <a:lstStyle/>
          <a:p>
            <a:pPr rtl="0"/>
            <a:fld id="{F4C2D7CB-4DC1-4BB7-BF00-4C36160857E0}" type="datetime1">
              <a:rPr lang="ru-RU" smtClean="0"/>
              <a:t>02.10.2022</a:t>
            </a:fld>
            <a:endParaRPr lang="en-US"/>
          </a:p>
        </p:txBody>
      </p:sp>
      <p:sp>
        <p:nvSpPr>
          <p:cNvPr id="4" name="Нижний колонтитул 3"/>
          <p:cNvSpPr>
            <a:spLocks noGrp="1"/>
          </p:cNvSpPr>
          <p:nvPr>
            <p:ph type="ftr" sz="quarter" idx="11"/>
          </p:nvPr>
        </p:nvSpPr>
        <p:spPr/>
        <p:txBody>
          <a:bodyPr rtlCol="0"/>
          <a:lstStyle/>
          <a:p>
            <a:pPr rtl="0"/>
            <a:endParaRPr lang="en-US"/>
          </a:p>
        </p:txBody>
      </p:sp>
      <p:sp>
        <p:nvSpPr>
          <p:cNvPr id="5" name="Номер слайда 4"/>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4060D38F-E364-4ED4-9BF4-D7F00FFBE76A}" type="datetime1">
              <a:rPr lang="ru-RU" smtClean="0"/>
              <a:t>02.10.2022</a:t>
            </a:fld>
            <a:endParaRPr lang="en-US"/>
          </a:p>
        </p:txBody>
      </p:sp>
      <p:sp>
        <p:nvSpPr>
          <p:cNvPr id="3" name="Нижний колонтитул 2"/>
          <p:cNvSpPr>
            <a:spLocks noGrp="1"/>
          </p:cNvSpPr>
          <p:nvPr>
            <p:ph type="ftr" sz="quarter" idx="11"/>
          </p:nvPr>
        </p:nvSpPr>
        <p:spPr/>
        <p:txBody>
          <a:bodyPr rtlCol="0"/>
          <a:lstStyle/>
          <a:p>
            <a:pPr rtl="0"/>
            <a:endParaRPr lang="en-US"/>
          </a:p>
        </p:txBody>
      </p:sp>
      <p:sp>
        <p:nvSpPr>
          <p:cNvPr id="4" name="Номер слайда 3"/>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0" name="Прямоугольник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Прямоугольник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8458200" y="607392"/>
            <a:ext cx="3161963" cy="1645920"/>
          </a:xfrm>
        </p:spPr>
        <p:txBody>
          <a:bodyPr rtlCol="0"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pPr rtl="0"/>
            <a:r>
              <a:rPr lang="ru-RU"/>
              <a:t>Образец заголовка</a:t>
            </a:r>
            <a:endParaRPr lang="en-US" dirty="0"/>
          </a:p>
        </p:txBody>
      </p:sp>
      <p:sp>
        <p:nvSpPr>
          <p:cNvPr id="3" name="Объект 2"/>
          <p:cNvSpPr>
            <a:spLocks noGrp="1"/>
          </p:cNvSpPr>
          <p:nvPr>
            <p:ph idx="1"/>
          </p:nvPr>
        </p:nvSpPr>
        <p:spPr>
          <a:xfrm>
            <a:off x="685800" y="609600"/>
            <a:ext cx="6858000" cy="53340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Текст 3"/>
          <p:cNvSpPr>
            <a:spLocks noGrp="1"/>
          </p:cNvSpPr>
          <p:nvPr>
            <p:ph type="body" sz="half" idx="2"/>
          </p:nvPr>
        </p:nvSpPr>
        <p:spPr>
          <a:xfrm>
            <a:off x="8458200" y="2336800"/>
            <a:ext cx="3161963" cy="3606800"/>
          </a:xfrm>
        </p:spPr>
        <p:txBody>
          <a:bodyPr rtlCol="0">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a:t>Образец текста</a:t>
            </a:r>
          </a:p>
        </p:txBody>
      </p:sp>
      <p:sp>
        <p:nvSpPr>
          <p:cNvPr id="8" name="Дата 7"/>
          <p:cNvSpPr>
            <a:spLocks noGrp="1"/>
          </p:cNvSpPr>
          <p:nvPr>
            <p:ph type="dt" sz="half" idx="10"/>
          </p:nvPr>
        </p:nvSpPr>
        <p:spPr>
          <a:xfrm>
            <a:off x="5588000" y="6035040"/>
            <a:ext cx="1955800" cy="365760"/>
          </a:xfrm>
        </p:spPr>
        <p:txBody>
          <a:bodyPr rtlCol="0"/>
          <a:lstStyle>
            <a:lvl1pPr>
              <a:defRPr>
                <a:solidFill>
                  <a:schemeClr val="tx1">
                    <a:lumMod val="85000"/>
                    <a:lumOff val="15000"/>
                  </a:schemeClr>
                </a:solidFill>
              </a:defRPr>
            </a:lvl1pPr>
          </a:lstStyle>
          <a:p>
            <a:pPr rtl="0"/>
            <a:fld id="{F183FEFD-AB08-4CB5-AE4D-2F6B12D8E3B0}" type="datetime1">
              <a:rPr lang="ru-RU" smtClean="0"/>
              <a:t>02.10.2022</a:t>
            </a:fld>
            <a:endParaRPr lang="en-US"/>
          </a:p>
        </p:txBody>
      </p:sp>
      <p:sp>
        <p:nvSpPr>
          <p:cNvPr id="9" name="Нижний колонтитул 8"/>
          <p:cNvSpPr>
            <a:spLocks noGrp="1"/>
          </p:cNvSpPr>
          <p:nvPr>
            <p:ph type="ftr" sz="quarter" idx="11"/>
          </p:nvPr>
        </p:nvSpPr>
        <p:spPr>
          <a:xfrm>
            <a:off x="685801" y="6035040"/>
            <a:ext cx="4584700" cy="365760"/>
          </a:xfrm>
        </p:spPr>
        <p:txBody>
          <a:bodyPr rtlCol="0"/>
          <a:lstStyle>
            <a:lvl1pPr algn="l">
              <a:defRPr/>
            </a:lvl1pPr>
          </a:lstStyle>
          <a:p>
            <a:pPr rtl="0"/>
            <a:endParaRPr lang="en-US"/>
          </a:p>
        </p:txBody>
      </p:sp>
      <p:sp>
        <p:nvSpPr>
          <p:cNvPr id="11" name="Номер слайда 10"/>
          <p:cNvSpPr>
            <a:spLocks noGrp="1"/>
          </p:cNvSpPr>
          <p:nvPr>
            <p:ph type="sldNum" sz="quarter" idx="12"/>
          </p:nvPr>
        </p:nvSpPr>
        <p:spPr>
          <a:xfrm>
            <a:off x="10396728" y="6035040"/>
            <a:ext cx="1223435" cy="365760"/>
          </a:xfrm>
        </p:spPr>
        <p:txBody>
          <a:bodyPr rtlCol="0"/>
          <a:lstStyle>
            <a:lvl1pPr>
              <a:defRPr>
                <a:solidFill>
                  <a:schemeClr val="tx1">
                    <a:lumMod val="85000"/>
                    <a:lumOff val="15000"/>
                  </a:schemeClr>
                </a:solidFill>
              </a:defRPr>
            </a:lvl1pPr>
          </a:lstStyle>
          <a:p>
            <a:pPr rtl="0"/>
            <a:fld id="{34B7E4EF-A1BD-40F4-AB7B-04F084DD991D}" type="slidenum">
              <a:rPr lang="en-US" smtClean="0"/>
              <a:t>‹#›</a:t>
            </a:fld>
            <a:endParaRPr lang="en-US"/>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Прямоугольник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Рисунок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a:t>Вставка рисунка</a:t>
            </a:r>
            <a:endParaRPr lang="en-US" dirty="0"/>
          </a:p>
        </p:txBody>
      </p:sp>
      <p:sp>
        <p:nvSpPr>
          <p:cNvPr id="5" name="Дата 4"/>
          <p:cNvSpPr>
            <a:spLocks noGrp="1"/>
          </p:cNvSpPr>
          <p:nvPr>
            <p:ph type="dt" sz="half" idx="10"/>
          </p:nvPr>
        </p:nvSpPr>
        <p:spPr>
          <a:xfrm>
            <a:off x="5662337" y="6035040"/>
            <a:ext cx="2071963" cy="365760"/>
          </a:xfrm>
        </p:spPr>
        <p:txBody>
          <a:bodyPr rtlCol="0"/>
          <a:lstStyle>
            <a:lvl1pPr>
              <a:defRPr b="1">
                <a:solidFill>
                  <a:srgbClr val="FFFFFF"/>
                </a:solidFill>
                <a:effectLst>
                  <a:outerShdw blurRad="19050" dist="6350" dir="2700000" algn="tl" rotWithShape="0">
                    <a:prstClr val="black">
                      <a:alpha val="40000"/>
                    </a:prstClr>
                  </a:outerShdw>
                </a:effectLst>
              </a:defRPr>
            </a:lvl1pPr>
          </a:lstStyle>
          <a:p>
            <a:pPr rtl="0"/>
            <a:fld id="{EBEA1583-5CEF-4E36-A7FC-D34B7E954D76}" type="datetime1">
              <a:rPr lang="ru-RU" smtClean="0"/>
              <a:t>02.10.2022</a:t>
            </a:fld>
            <a:endParaRPr lang="en-US" dirty="0"/>
          </a:p>
        </p:txBody>
      </p:sp>
      <p:sp>
        <p:nvSpPr>
          <p:cNvPr id="6" name="Нижний колонтитул 5"/>
          <p:cNvSpPr>
            <a:spLocks noGrp="1"/>
          </p:cNvSpPr>
          <p:nvPr>
            <p:ph type="ftr" sz="quarter" idx="11"/>
          </p:nvPr>
        </p:nvSpPr>
        <p:spPr>
          <a:xfrm>
            <a:off x="612648" y="6035040"/>
            <a:ext cx="4588002" cy="365760"/>
          </a:xfrm>
        </p:spPr>
        <p:txBody>
          <a:bodyPr rtlCol="0"/>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rtl="0"/>
            <a:endParaRPr lang="en-US" dirty="0"/>
          </a:p>
        </p:txBody>
      </p:sp>
      <p:sp>
        <p:nvSpPr>
          <p:cNvPr id="7" name="Номер слайда 6"/>
          <p:cNvSpPr>
            <a:spLocks noGrp="1"/>
          </p:cNvSpPr>
          <p:nvPr>
            <p:ph type="sldNum" sz="quarter" idx="12"/>
          </p:nvPr>
        </p:nvSpPr>
        <p:spPr>
          <a:xfrm>
            <a:off x="10396728" y="6035040"/>
            <a:ext cx="1225296" cy="365760"/>
          </a:xfrm>
        </p:spPr>
        <p:txBody>
          <a:bodyPr rtlCol="0"/>
          <a:lstStyle/>
          <a:p>
            <a:pPr rtl="0"/>
            <a:fld id="{34B7E4EF-A1BD-40F4-AB7B-04F084DD991D}" type="slidenum">
              <a:rPr lang="en-US" smtClean="0"/>
              <a:t>‹#›</a:t>
            </a:fld>
            <a:endParaRPr lang="en-US"/>
          </a:p>
        </p:txBody>
      </p:sp>
      <p:sp>
        <p:nvSpPr>
          <p:cNvPr id="12" name="Прямоугольник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8477250" y="603504"/>
            <a:ext cx="3144774" cy="1645920"/>
          </a:xfrm>
        </p:spPr>
        <p:txBody>
          <a:bodyPr rtlCol="0" anchor="b">
            <a:noAutofit/>
          </a:bodyPr>
          <a:lstStyle>
            <a:lvl1pPr algn="l">
              <a:lnSpc>
                <a:spcPct val="100000"/>
              </a:lnSpc>
              <a:defRPr sz="3200" b="0">
                <a:solidFill>
                  <a:schemeClr val="tx1"/>
                </a:solidFill>
                <a:latin typeface="+mj-lt"/>
              </a:defRPr>
            </a:lvl1pPr>
          </a:lstStyle>
          <a:p>
            <a:pPr rtl="0"/>
            <a:r>
              <a:rPr lang="ru-RU"/>
              <a:t>Образец заголовка</a:t>
            </a:r>
            <a:endParaRPr lang="en-US" dirty="0"/>
          </a:p>
        </p:txBody>
      </p:sp>
      <p:sp>
        <p:nvSpPr>
          <p:cNvPr id="4" name="Текст 3"/>
          <p:cNvSpPr>
            <a:spLocks noGrp="1"/>
          </p:cNvSpPr>
          <p:nvPr>
            <p:ph type="body" sz="half" idx="2"/>
          </p:nvPr>
        </p:nvSpPr>
        <p:spPr>
          <a:xfrm>
            <a:off x="8477250" y="2386584"/>
            <a:ext cx="3144774" cy="3511296"/>
          </a:xfrm>
        </p:spPr>
        <p:txBody>
          <a:bodyPr rtlCol="0">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a:t>Образец текста</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Прямоугольник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7" name="Прямоугольник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Прямоугольник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Заголовок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ru" dirty="0"/>
              <a:t>Стиль образца заголовка</a:t>
            </a:r>
            <a:endParaRPr lang="en-US" dirty="0"/>
          </a:p>
        </p:txBody>
      </p:sp>
      <p:sp>
        <p:nvSpPr>
          <p:cNvPr id="3" name="Текст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rtl="0"/>
            <a:r>
              <a:rPr lang="ru"/>
              <a:t>Щелкните, чтобы изменить стили текста образца слайда</a:t>
            </a:r>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lang="en-US" dirty="0"/>
          </a:p>
        </p:txBody>
      </p:sp>
      <p:sp>
        <p:nvSpPr>
          <p:cNvPr id="4" name="Дата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1068A786-B8BF-4988-ACBA-DD9B5BC8D522}" type="datetime1">
              <a:rPr lang="ru-RU" smtClean="0"/>
              <a:t>02.10.2022</a:t>
            </a:fld>
            <a:endParaRPr lang="en-US" dirty="0"/>
          </a:p>
        </p:txBody>
      </p:sp>
      <p:sp>
        <p:nvSpPr>
          <p:cNvPr id="5" name="Нижний колонтитул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pPr rtl="0"/>
            <a:endParaRPr lang="en-US" dirty="0"/>
          </a:p>
        </p:txBody>
      </p:sp>
      <p:sp>
        <p:nvSpPr>
          <p:cNvPr id="6" name="Номер слайда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34B7E4EF-A1BD-40F4-AB7B-04F084DD991D}" type="slidenum">
              <a:rPr lang="en-US" smtClean="0"/>
              <a:t>‹#›</a:t>
            </a:fld>
            <a:endParaRPr lang="en-US"/>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Рисунок 5" descr="Крупный план логотипа&#10;&#10;Автоматически созданное описание">
            <a:extLst>
              <a:ext uri="{FF2B5EF4-FFF2-40B4-BE49-F238E27FC236}">
                <a16:creationId xmlns:a16="http://schemas.microsoft.com/office/drawing/2014/main" id="{8045422F-7258-40AC-BD2E-2469AA448922}"/>
              </a:ext>
            </a:extLst>
          </p:cNvPr>
          <p:cNvPicPr>
            <a:picLocks noChangeAspect="1"/>
          </p:cNvPicPr>
          <p:nvPr/>
        </p:nvPicPr>
        <p:blipFill rotWithShape="1">
          <a:blip r:embed="rId2">
            <a:extLst>
              <a:ext uri="{28A0092B-C50C-407E-A947-70E740481C1C}">
                <a14:useLocalDpi xmlns:a14="http://schemas.microsoft.com/office/drawing/2010/main" val="0"/>
              </a:ext>
            </a:extLst>
          </a:blip>
          <a:srcRect r="-1"/>
          <a:stretch/>
        </p:blipFill>
        <p:spPr>
          <a:xfrm>
            <a:off x="63395" y="89480"/>
            <a:ext cx="12191979" cy="6857990"/>
          </a:xfrm>
          <a:prstGeom prst="rect">
            <a:avLst/>
          </a:prstGeom>
        </p:spPr>
      </p:pic>
      <p:sp>
        <p:nvSpPr>
          <p:cNvPr id="82" name="Прямоугольник 81">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Прямоугольник 83">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Заголовок 1">
            <a:extLst>
              <a:ext uri="{FF2B5EF4-FFF2-40B4-BE49-F238E27FC236}">
                <a16:creationId xmlns:a16="http://schemas.microsoft.com/office/drawing/2014/main" id="{18C3B467-088C-4F3D-A9A7-105C4E1E20CD}"/>
              </a:ext>
            </a:extLst>
          </p:cNvPr>
          <p:cNvSpPr>
            <a:spLocks noGrp="1"/>
          </p:cNvSpPr>
          <p:nvPr>
            <p:ph type="ctrTitle"/>
          </p:nvPr>
        </p:nvSpPr>
        <p:spPr>
          <a:xfrm>
            <a:off x="5592340" y="1866003"/>
            <a:ext cx="5657979" cy="2177834"/>
          </a:xfrm>
        </p:spPr>
        <p:txBody>
          <a:bodyPr rtlCol="0">
            <a:noAutofit/>
          </a:bodyPr>
          <a:lstStyle/>
          <a:p>
            <a:pPr>
              <a:lnSpc>
                <a:spcPct val="150000"/>
              </a:lnSpc>
            </a:pPr>
            <a:r>
              <a:rPr lang="en-US" sz="1600" b="1" dirty="0">
                <a:solidFill>
                  <a:srgbClr val="FFFF00"/>
                </a:solidFill>
              </a:rPr>
              <a:t>Artificial intelligence and </a:t>
            </a:r>
            <a:br>
              <a:rPr lang="en-US" sz="1600" b="1" dirty="0">
                <a:solidFill>
                  <a:srgbClr val="FFFF00"/>
                </a:solidFill>
              </a:rPr>
            </a:br>
            <a:r>
              <a:rPr lang="en-US" sz="1600" b="1" dirty="0">
                <a:solidFill>
                  <a:srgbClr val="FFFF00"/>
                </a:solidFill>
              </a:rPr>
              <a:t>machine learning algorithms </a:t>
            </a:r>
            <a:br>
              <a:rPr lang="en-US" sz="1600" b="1" dirty="0">
                <a:solidFill>
                  <a:srgbClr val="FFFF00"/>
                </a:solidFill>
              </a:rPr>
            </a:br>
            <a:r>
              <a:rPr lang="en-US" sz="1600" b="1" dirty="0">
                <a:solidFill>
                  <a:srgbClr val="FFFF00"/>
                </a:solidFill>
              </a:rPr>
              <a:t>to assess the reliability of a scientific paper </a:t>
            </a:r>
            <a:br>
              <a:rPr lang="en-US" sz="1600" b="1" dirty="0">
                <a:solidFill>
                  <a:srgbClr val="FFFF00"/>
                </a:solidFill>
              </a:rPr>
            </a:br>
            <a:r>
              <a:rPr lang="en-US" sz="1600" b="1" dirty="0">
                <a:solidFill>
                  <a:srgbClr val="FFFF00"/>
                </a:solidFill>
              </a:rPr>
              <a:t>in Scopus: </a:t>
            </a:r>
            <a:br>
              <a:rPr lang="en-US" sz="1600" b="1" dirty="0">
                <a:solidFill>
                  <a:srgbClr val="FFFF00"/>
                </a:solidFill>
              </a:rPr>
            </a:br>
            <a:r>
              <a:rPr lang="en-US" sz="1600" b="1" dirty="0">
                <a:solidFill>
                  <a:srgbClr val="FFFF00"/>
                </a:solidFill>
              </a:rPr>
              <a:t>the experience of a translator</a:t>
            </a:r>
            <a:endParaRPr lang="ru" sz="1600" b="1" dirty="0">
              <a:solidFill>
                <a:srgbClr val="FFFF00"/>
              </a:solidFill>
            </a:endParaRPr>
          </a:p>
        </p:txBody>
      </p:sp>
      <p:sp>
        <p:nvSpPr>
          <p:cNvPr id="3" name="Подзаголовок 2">
            <a:extLst>
              <a:ext uri="{FF2B5EF4-FFF2-40B4-BE49-F238E27FC236}">
                <a16:creationId xmlns:a16="http://schemas.microsoft.com/office/drawing/2014/main" id="{C8722DDC-8EEE-4A06-8DFE-B44871EAA2CF}"/>
              </a:ext>
            </a:extLst>
          </p:cNvPr>
          <p:cNvSpPr>
            <a:spLocks noGrp="1"/>
          </p:cNvSpPr>
          <p:nvPr>
            <p:ph type="subTitle" idx="1"/>
          </p:nvPr>
        </p:nvSpPr>
        <p:spPr>
          <a:xfrm>
            <a:off x="5861010" y="3986996"/>
            <a:ext cx="5120639" cy="559656"/>
          </a:xfrm>
        </p:spPr>
        <p:txBody>
          <a:bodyPr rtlCol="0">
            <a:noAutofit/>
          </a:bodyPr>
          <a:lstStyle/>
          <a:p>
            <a:pPr>
              <a:lnSpc>
                <a:spcPct val="100000"/>
              </a:lnSpc>
              <a:spcAft>
                <a:spcPts val="600"/>
              </a:spcAft>
            </a:pPr>
            <a:r>
              <a:rPr lang="en-US" sz="900" b="1" dirty="0" err="1">
                <a:solidFill>
                  <a:schemeClr val="tx1"/>
                </a:solidFill>
              </a:rPr>
              <a:t>Vitalii</a:t>
            </a:r>
            <a:r>
              <a:rPr lang="en-US" sz="900" b="1" dirty="0">
                <a:solidFill>
                  <a:schemeClr val="tx1"/>
                </a:solidFill>
              </a:rPr>
              <a:t> </a:t>
            </a:r>
            <a:r>
              <a:rPr lang="en-US" sz="900" b="1" dirty="0" err="1">
                <a:solidFill>
                  <a:schemeClr val="tx1"/>
                </a:solidFill>
              </a:rPr>
              <a:t>Osadchyi</a:t>
            </a:r>
            <a:endParaRPr lang="ru-RU" sz="900" b="1" dirty="0">
              <a:solidFill>
                <a:schemeClr val="tx1"/>
              </a:solidFill>
            </a:endParaRPr>
          </a:p>
          <a:p>
            <a:pPr>
              <a:lnSpc>
                <a:spcPct val="100000"/>
              </a:lnSpc>
              <a:spcAft>
                <a:spcPts val="600"/>
              </a:spcAft>
            </a:pPr>
            <a:r>
              <a:rPr lang="en-US" sz="900" b="1" dirty="0">
                <a:solidFill>
                  <a:schemeClr val="tx1"/>
                </a:solidFill>
              </a:rPr>
              <a:t>Director, Language Service Provider </a:t>
            </a:r>
          </a:p>
          <a:p>
            <a:pPr>
              <a:lnSpc>
                <a:spcPct val="100000"/>
              </a:lnSpc>
              <a:spcAft>
                <a:spcPts val="600"/>
              </a:spcAft>
            </a:pPr>
            <a:r>
              <a:rPr lang="ru-RU" sz="900" b="1" dirty="0">
                <a:solidFill>
                  <a:schemeClr val="tx1"/>
                </a:solidFill>
              </a:rPr>
              <a:t>Translation.in.ua</a:t>
            </a:r>
          </a:p>
          <a:p>
            <a:pPr>
              <a:lnSpc>
                <a:spcPct val="100000"/>
              </a:lnSpc>
              <a:spcAft>
                <a:spcPts val="600"/>
              </a:spcAft>
            </a:pPr>
            <a:r>
              <a:rPr lang="ru-RU" sz="900" b="1" dirty="0">
                <a:solidFill>
                  <a:schemeClr val="tx1"/>
                </a:solidFill>
              </a:rPr>
              <a:t>expert@translation.in.ua</a:t>
            </a:r>
          </a:p>
        </p:txBody>
      </p:sp>
    </p:spTree>
    <p:extLst>
      <p:ext uri="{BB962C8B-B14F-4D97-AF65-F5344CB8AC3E}">
        <p14:creationId xmlns:p14="http://schemas.microsoft.com/office/powerpoint/2010/main" val="258428075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Рисунок 5" descr="Крупный план логотипа&#10;&#10;Автоматически созданное описание">
            <a:extLst>
              <a:ext uri="{FF2B5EF4-FFF2-40B4-BE49-F238E27FC236}">
                <a16:creationId xmlns:a16="http://schemas.microsoft.com/office/drawing/2014/main" id="{8045422F-7258-40AC-BD2E-2469AA448922}"/>
              </a:ext>
            </a:extLst>
          </p:cNvPr>
          <p:cNvPicPr>
            <a:picLocks noChangeAspect="1"/>
          </p:cNvPicPr>
          <p:nvPr/>
        </p:nvPicPr>
        <p:blipFill rotWithShape="1">
          <a:blip r:embed="rId2">
            <a:extLst>
              <a:ext uri="{28A0092B-C50C-407E-A947-70E740481C1C}">
                <a14:useLocalDpi xmlns:a14="http://schemas.microsoft.com/office/drawing/2010/main" val="0"/>
              </a:ext>
            </a:extLst>
          </a:blip>
          <a:srcRect r="-1"/>
          <a:stretch/>
        </p:blipFill>
        <p:spPr>
          <a:xfrm>
            <a:off x="63395" y="89480"/>
            <a:ext cx="12191979" cy="6857990"/>
          </a:xfrm>
          <a:prstGeom prst="rect">
            <a:avLst/>
          </a:prstGeom>
        </p:spPr>
      </p:pic>
      <p:sp>
        <p:nvSpPr>
          <p:cNvPr id="82" name="Прямоугольник 81">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Прямоугольник 83">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Заголовок 1">
            <a:extLst>
              <a:ext uri="{FF2B5EF4-FFF2-40B4-BE49-F238E27FC236}">
                <a16:creationId xmlns:a16="http://schemas.microsoft.com/office/drawing/2014/main" id="{18C3B467-088C-4F3D-A9A7-105C4E1E20CD}"/>
              </a:ext>
            </a:extLst>
          </p:cNvPr>
          <p:cNvSpPr>
            <a:spLocks noGrp="1"/>
          </p:cNvSpPr>
          <p:nvPr>
            <p:ph type="ctrTitle"/>
          </p:nvPr>
        </p:nvSpPr>
        <p:spPr>
          <a:xfrm>
            <a:off x="5592340" y="1866003"/>
            <a:ext cx="5657979" cy="2177834"/>
          </a:xfrm>
        </p:spPr>
        <p:txBody>
          <a:bodyPr rtlCol="0">
            <a:noAutofit/>
          </a:bodyPr>
          <a:lstStyle/>
          <a:p>
            <a:pPr>
              <a:lnSpc>
                <a:spcPct val="150000"/>
              </a:lnSpc>
            </a:pPr>
            <a:r>
              <a:rPr lang="en-US" sz="1600" b="1" dirty="0">
                <a:solidFill>
                  <a:srgbClr val="FFFF00"/>
                </a:solidFill>
              </a:rPr>
              <a:t>Artificial intelligence and </a:t>
            </a:r>
            <a:br>
              <a:rPr lang="en-US" sz="1600" b="1" dirty="0">
                <a:solidFill>
                  <a:srgbClr val="FFFF00"/>
                </a:solidFill>
              </a:rPr>
            </a:br>
            <a:r>
              <a:rPr lang="en-US" sz="1600" b="1" dirty="0">
                <a:solidFill>
                  <a:srgbClr val="FFFF00"/>
                </a:solidFill>
              </a:rPr>
              <a:t>machine learning algorithms </a:t>
            </a:r>
            <a:br>
              <a:rPr lang="en-US" sz="1600" b="1" dirty="0">
                <a:solidFill>
                  <a:srgbClr val="FFFF00"/>
                </a:solidFill>
              </a:rPr>
            </a:br>
            <a:r>
              <a:rPr lang="en-US" sz="1600" b="1" dirty="0">
                <a:solidFill>
                  <a:srgbClr val="FFFF00"/>
                </a:solidFill>
              </a:rPr>
              <a:t>to assess the reliability of a scientific paper </a:t>
            </a:r>
            <a:br>
              <a:rPr lang="en-US" sz="1600" b="1" dirty="0">
                <a:solidFill>
                  <a:srgbClr val="FFFF00"/>
                </a:solidFill>
              </a:rPr>
            </a:br>
            <a:r>
              <a:rPr lang="en-US" sz="1600" b="1" dirty="0">
                <a:solidFill>
                  <a:srgbClr val="FFFF00"/>
                </a:solidFill>
              </a:rPr>
              <a:t>in Scopus: </a:t>
            </a:r>
            <a:br>
              <a:rPr lang="en-US" sz="1600" b="1" dirty="0">
                <a:solidFill>
                  <a:srgbClr val="FFFF00"/>
                </a:solidFill>
              </a:rPr>
            </a:br>
            <a:r>
              <a:rPr lang="en-US" sz="1600" b="1" dirty="0">
                <a:solidFill>
                  <a:srgbClr val="FFFF00"/>
                </a:solidFill>
              </a:rPr>
              <a:t>the experience of a translator</a:t>
            </a:r>
            <a:endParaRPr lang="ru" sz="1600" b="1" dirty="0">
              <a:solidFill>
                <a:srgbClr val="FFFF00"/>
              </a:solidFill>
            </a:endParaRPr>
          </a:p>
        </p:txBody>
      </p:sp>
      <p:sp>
        <p:nvSpPr>
          <p:cNvPr id="3" name="Подзаголовок 2">
            <a:extLst>
              <a:ext uri="{FF2B5EF4-FFF2-40B4-BE49-F238E27FC236}">
                <a16:creationId xmlns:a16="http://schemas.microsoft.com/office/drawing/2014/main" id="{C8722DDC-8EEE-4A06-8DFE-B44871EAA2CF}"/>
              </a:ext>
            </a:extLst>
          </p:cNvPr>
          <p:cNvSpPr>
            <a:spLocks noGrp="1"/>
          </p:cNvSpPr>
          <p:nvPr>
            <p:ph type="subTitle" idx="1"/>
          </p:nvPr>
        </p:nvSpPr>
        <p:spPr>
          <a:xfrm>
            <a:off x="5861010" y="3986996"/>
            <a:ext cx="5120639" cy="559656"/>
          </a:xfrm>
        </p:spPr>
        <p:txBody>
          <a:bodyPr rtlCol="0">
            <a:noAutofit/>
          </a:bodyPr>
          <a:lstStyle/>
          <a:p>
            <a:pPr>
              <a:lnSpc>
                <a:spcPct val="100000"/>
              </a:lnSpc>
              <a:spcAft>
                <a:spcPts val="600"/>
              </a:spcAft>
            </a:pPr>
            <a:r>
              <a:rPr lang="en-US" sz="900" b="1" dirty="0" err="1">
                <a:solidFill>
                  <a:schemeClr val="tx1"/>
                </a:solidFill>
              </a:rPr>
              <a:t>Vitalii</a:t>
            </a:r>
            <a:r>
              <a:rPr lang="en-US" sz="900" b="1" dirty="0">
                <a:solidFill>
                  <a:schemeClr val="tx1"/>
                </a:solidFill>
              </a:rPr>
              <a:t> </a:t>
            </a:r>
            <a:r>
              <a:rPr lang="en-US" sz="900" b="1" dirty="0" err="1">
                <a:solidFill>
                  <a:schemeClr val="tx1"/>
                </a:solidFill>
              </a:rPr>
              <a:t>Osadchyi</a:t>
            </a:r>
            <a:endParaRPr lang="ru-RU" sz="900" b="1" dirty="0">
              <a:solidFill>
                <a:schemeClr val="tx1"/>
              </a:solidFill>
            </a:endParaRPr>
          </a:p>
          <a:p>
            <a:pPr>
              <a:lnSpc>
                <a:spcPct val="100000"/>
              </a:lnSpc>
              <a:spcAft>
                <a:spcPts val="600"/>
              </a:spcAft>
            </a:pPr>
            <a:r>
              <a:rPr lang="en-US" sz="900" b="1" dirty="0">
                <a:solidFill>
                  <a:schemeClr val="tx1"/>
                </a:solidFill>
              </a:rPr>
              <a:t>Director, Language Service Provider </a:t>
            </a:r>
          </a:p>
          <a:p>
            <a:pPr>
              <a:lnSpc>
                <a:spcPct val="100000"/>
              </a:lnSpc>
              <a:spcAft>
                <a:spcPts val="600"/>
              </a:spcAft>
            </a:pPr>
            <a:r>
              <a:rPr lang="ru-RU" sz="900" b="1" dirty="0">
                <a:solidFill>
                  <a:schemeClr val="tx1"/>
                </a:solidFill>
              </a:rPr>
              <a:t>Translation.in.ua</a:t>
            </a:r>
          </a:p>
          <a:p>
            <a:pPr>
              <a:lnSpc>
                <a:spcPct val="100000"/>
              </a:lnSpc>
              <a:spcAft>
                <a:spcPts val="600"/>
              </a:spcAft>
            </a:pPr>
            <a:r>
              <a:rPr lang="ru-RU" sz="900" b="1" dirty="0">
                <a:solidFill>
                  <a:schemeClr val="tx1"/>
                </a:solidFill>
              </a:rPr>
              <a:t>expert@translation.in.ua</a:t>
            </a:r>
          </a:p>
        </p:txBody>
      </p:sp>
    </p:spTree>
    <p:extLst>
      <p:ext uri="{BB962C8B-B14F-4D97-AF65-F5344CB8AC3E}">
        <p14:creationId xmlns:p14="http://schemas.microsoft.com/office/powerpoint/2010/main" val="1781411498"/>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9AC6F2-5838-456E-B495-A823215CAAAE}"/>
              </a:ext>
            </a:extLst>
          </p:cNvPr>
          <p:cNvSpPr txBox="1"/>
          <p:nvPr/>
        </p:nvSpPr>
        <p:spPr>
          <a:xfrm>
            <a:off x="463026" y="0"/>
            <a:ext cx="11479795" cy="7848302"/>
          </a:xfrm>
          <a:prstGeom prst="rect">
            <a:avLst/>
          </a:prstGeom>
          <a:noFill/>
        </p:spPr>
        <p:txBody>
          <a:bodyPr wrap="square" rtlCol="0">
            <a:spAutoFit/>
          </a:bodyPr>
          <a:lstStyle/>
          <a:p>
            <a:endParaRPr lang="ru-RU" sz="2400" b="1" dirty="0"/>
          </a:p>
          <a:p>
            <a:pPr algn="ctr">
              <a:lnSpc>
                <a:spcPct val="150000"/>
              </a:lnSpc>
            </a:pPr>
            <a:r>
              <a:rPr lang="en-US" sz="2400" b="1" dirty="0"/>
              <a:t>According to paragraph 4, Article 42, the Law of Ukraine "On Education", 
violation of academic integrity is considered to be:
</a:t>
            </a:r>
            <a:r>
              <a:rPr lang="en-US" sz="2000" b="1" dirty="0"/>
              <a:t>	</a:t>
            </a:r>
            <a:endParaRPr lang="ru-RU" sz="2000" dirty="0"/>
          </a:p>
          <a:p>
            <a:pPr algn="ctr">
              <a:lnSpc>
                <a:spcPct val="150000"/>
              </a:lnSpc>
            </a:pPr>
            <a:r>
              <a:rPr lang="en-US" sz="2400" b="1" dirty="0"/>
              <a:t>- academic plagiarism;
- self-plagiarism;
- fabrication;
- falsification;
- cheating;
- deception;
- bribery;
- biased assessment.
</a:t>
            </a:r>
            <a:endParaRPr lang="en-US" dirty="0"/>
          </a:p>
          <a:p>
            <a:r>
              <a:rPr lang="en-US" dirty="0"/>
              <a:t>	</a:t>
            </a:r>
          </a:p>
          <a:p>
            <a:endParaRPr lang="en-US" dirty="0"/>
          </a:p>
          <a:p>
            <a:endParaRPr lang="en-US" dirty="0"/>
          </a:p>
        </p:txBody>
      </p:sp>
      <p:sp>
        <p:nvSpPr>
          <p:cNvPr id="10" name="Подзаголовок 2">
            <a:extLst>
              <a:ext uri="{FF2B5EF4-FFF2-40B4-BE49-F238E27FC236}">
                <a16:creationId xmlns:a16="http://schemas.microsoft.com/office/drawing/2014/main" id="{CAF451A9-EBE5-438A-834D-F9433A2E44BE}"/>
              </a:ext>
            </a:extLst>
          </p:cNvPr>
          <p:cNvSpPr txBox="1">
            <a:spLocks/>
          </p:cNvSpPr>
          <p:nvPr/>
        </p:nvSpPr>
        <p:spPr>
          <a:xfrm>
            <a:off x="730318" y="5759668"/>
            <a:ext cx="10998656" cy="988160"/>
          </a:xfrm>
          <a:prstGeom prst="rect">
            <a:avLst/>
          </a:prstGeom>
        </p:spPr>
        <p:txBody>
          <a:bodyPr vert="horz" lIns="91440" tIns="45720" rIns="91440" bIns="45720" rtlCol="0">
            <a:noAutofit/>
          </a:bodyPr>
          <a:lst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gn="r">
              <a:lnSpc>
                <a:spcPct val="150000"/>
              </a:lnSpc>
              <a:spcBef>
                <a:spcPts val="0"/>
              </a:spcBef>
              <a:buNone/>
            </a:pPr>
            <a:r>
              <a:rPr lang="en-US" sz="1200" b="1" dirty="0" err="1"/>
              <a:t>Vitalii</a:t>
            </a:r>
            <a:r>
              <a:rPr lang="en-US" sz="1200" b="1" dirty="0"/>
              <a:t> </a:t>
            </a:r>
            <a:r>
              <a:rPr lang="en-US" sz="1200" b="1" dirty="0" err="1"/>
              <a:t>Osadchyi</a:t>
            </a:r>
            <a:endParaRPr lang="ru-RU" sz="1200" b="1" dirty="0"/>
          </a:p>
          <a:p>
            <a:pPr marL="0" indent="0" algn="r">
              <a:lnSpc>
                <a:spcPct val="150000"/>
              </a:lnSpc>
              <a:spcBef>
                <a:spcPts val="0"/>
              </a:spcBef>
              <a:buNone/>
            </a:pPr>
            <a:r>
              <a:rPr lang="en-US" sz="1200" b="1" dirty="0">
                <a:solidFill>
                  <a:srgbClr val="C00000"/>
                </a:solidFill>
              </a:rPr>
              <a:t>expert@translation.in.ua</a:t>
            </a:r>
            <a:endParaRPr lang="ru" sz="1400" b="1" dirty="0">
              <a:solidFill>
                <a:srgbClr val="C00000"/>
              </a:solidFill>
            </a:endParaRPr>
          </a:p>
        </p:txBody>
      </p:sp>
    </p:spTree>
    <p:extLst>
      <p:ext uri="{BB962C8B-B14F-4D97-AF65-F5344CB8AC3E}">
        <p14:creationId xmlns:p14="http://schemas.microsoft.com/office/powerpoint/2010/main" val="2967801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9AC6F2-5838-456E-B495-A823215CAAAE}"/>
              </a:ext>
            </a:extLst>
          </p:cNvPr>
          <p:cNvSpPr txBox="1"/>
          <p:nvPr/>
        </p:nvSpPr>
        <p:spPr>
          <a:xfrm>
            <a:off x="463026" y="0"/>
            <a:ext cx="11479795" cy="1754326"/>
          </a:xfrm>
          <a:prstGeom prst="rect">
            <a:avLst/>
          </a:prstGeom>
          <a:noFill/>
        </p:spPr>
        <p:txBody>
          <a:bodyPr wrap="square" rtlCol="0">
            <a:spAutoFit/>
          </a:bodyPr>
          <a:lstStyle/>
          <a:p>
            <a:endParaRPr lang="ru-RU" sz="2400" b="1" dirty="0"/>
          </a:p>
          <a:p>
            <a:pPr algn="ctr">
              <a:lnSpc>
                <a:spcPct val="150000"/>
              </a:lnSpc>
            </a:pPr>
            <a:r>
              <a:rPr lang="en-US" sz="2000" b="1" dirty="0"/>
              <a:t>	</a:t>
            </a:r>
            <a:endParaRPr lang="ru-RU" sz="2000" dirty="0"/>
          </a:p>
          <a:p>
            <a:r>
              <a:rPr lang="en-US" dirty="0"/>
              <a:t>	</a:t>
            </a:r>
          </a:p>
          <a:p>
            <a:endParaRPr lang="en-US" dirty="0"/>
          </a:p>
          <a:p>
            <a:endParaRPr lang="en-US" dirty="0"/>
          </a:p>
        </p:txBody>
      </p:sp>
      <p:sp>
        <p:nvSpPr>
          <p:cNvPr id="10" name="Подзаголовок 2">
            <a:extLst>
              <a:ext uri="{FF2B5EF4-FFF2-40B4-BE49-F238E27FC236}">
                <a16:creationId xmlns:a16="http://schemas.microsoft.com/office/drawing/2014/main" id="{CAF451A9-EBE5-438A-834D-F9433A2E44BE}"/>
              </a:ext>
            </a:extLst>
          </p:cNvPr>
          <p:cNvSpPr txBox="1">
            <a:spLocks/>
          </p:cNvSpPr>
          <p:nvPr/>
        </p:nvSpPr>
        <p:spPr>
          <a:xfrm>
            <a:off x="730318" y="5759668"/>
            <a:ext cx="10998656" cy="988160"/>
          </a:xfrm>
          <a:prstGeom prst="rect">
            <a:avLst/>
          </a:prstGeom>
        </p:spPr>
        <p:txBody>
          <a:bodyPr vert="horz" lIns="91440" tIns="45720" rIns="91440" bIns="45720" rtlCol="0">
            <a:noAutofit/>
          </a:bodyPr>
          <a:lst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gn="r">
              <a:lnSpc>
                <a:spcPct val="150000"/>
              </a:lnSpc>
              <a:spcBef>
                <a:spcPts val="0"/>
              </a:spcBef>
              <a:buNone/>
            </a:pPr>
            <a:r>
              <a:rPr lang="en-US" sz="1200" b="1" dirty="0" err="1"/>
              <a:t>Vitalii</a:t>
            </a:r>
            <a:r>
              <a:rPr lang="en-US" sz="1200" b="1" dirty="0"/>
              <a:t> </a:t>
            </a:r>
            <a:r>
              <a:rPr lang="en-US" sz="1200" b="1" dirty="0" err="1"/>
              <a:t>Osadchyi</a:t>
            </a:r>
            <a:endParaRPr lang="ru-RU" sz="1200" b="1" dirty="0"/>
          </a:p>
          <a:p>
            <a:pPr marL="0" indent="0" algn="r">
              <a:lnSpc>
                <a:spcPct val="150000"/>
              </a:lnSpc>
              <a:spcBef>
                <a:spcPts val="0"/>
              </a:spcBef>
              <a:buNone/>
            </a:pPr>
            <a:r>
              <a:rPr lang="en-US" sz="1200" b="1" dirty="0">
                <a:solidFill>
                  <a:srgbClr val="C00000"/>
                </a:solidFill>
              </a:rPr>
              <a:t>expert@translation.in.ua</a:t>
            </a:r>
            <a:endParaRPr lang="ru" sz="1400" b="1" dirty="0">
              <a:solidFill>
                <a:srgbClr val="C00000"/>
              </a:solidFill>
            </a:endParaRPr>
          </a:p>
        </p:txBody>
      </p:sp>
      <p:pic>
        <p:nvPicPr>
          <p:cNvPr id="2" name="Рисунок 1">
            <a:extLst>
              <a:ext uri="{FF2B5EF4-FFF2-40B4-BE49-F238E27FC236}">
                <a16:creationId xmlns:a16="http://schemas.microsoft.com/office/drawing/2014/main" id="{AE00C044-8287-C71E-D01A-7401E6D18977}"/>
              </a:ext>
            </a:extLst>
          </p:cNvPr>
          <p:cNvPicPr>
            <a:picLocks noChangeAspect="1"/>
          </p:cNvPicPr>
          <p:nvPr/>
        </p:nvPicPr>
        <p:blipFill>
          <a:blip r:embed="rId2"/>
          <a:stretch>
            <a:fillRect/>
          </a:stretch>
        </p:blipFill>
        <p:spPr>
          <a:xfrm>
            <a:off x="2666931" y="815265"/>
            <a:ext cx="7071983" cy="4944403"/>
          </a:xfrm>
          <a:prstGeom prst="rect">
            <a:avLst/>
          </a:prstGeom>
        </p:spPr>
      </p:pic>
    </p:spTree>
    <p:extLst>
      <p:ext uri="{BB962C8B-B14F-4D97-AF65-F5344CB8AC3E}">
        <p14:creationId xmlns:p14="http://schemas.microsoft.com/office/powerpoint/2010/main" val="2521012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9AC6F2-5838-456E-B495-A823215CAAAE}"/>
              </a:ext>
            </a:extLst>
          </p:cNvPr>
          <p:cNvSpPr txBox="1"/>
          <p:nvPr/>
        </p:nvSpPr>
        <p:spPr>
          <a:xfrm>
            <a:off x="443567" y="1001390"/>
            <a:ext cx="11479795" cy="4524315"/>
          </a:xfrm>
          <a:prstGeom prst="rect">
            <a:avLst/>
          </a:prstGeom>
          <a:noFill/>
        </p:spPr>
        <p:txBody>
          <a:bodyPr wrap="square" rtlCol="0">
            <a:spAutoFit/>
          </a:bodyPr>
          <a:lstStyle/>
          <a:p>
            <a:r>
              <a:rPr lang="en-US" sz="2400" b="1" dirty="0"/>
              <a:t>The endless theorizing about academic integrity, unfortunately, is practically not illustrated by real examples of identified violations that can create the impression of absolute transparency of Ukrainian science. 
</a:t>
            </a:r>
            <a:endParaRPr lang="ru-RU" sz="2400" b="1" dirty="0"/>
          </a:p>
          <a:p>
            <a:r>
              <a:rPr lang="en-US" sz="2400" b="1" dirty="0"/>
              <a:t>A rudimentary Google search for the keywords "example of academic integrity", "violation of academic integrity", "academic dishonesty" does not give a single local example!
</a:t>
            </a:r>
            <a:r>
              <a:rPr lang="en-US" sz="2400" dirty="0"/>
              <a:t>	</a:t>
            </a:r>
            <a:endParaRPr lang="ru-RU" sz="2400" dirty="0"/>
          </a:p>
          <a:p>
            <a:r>
              <a:rPr lang="en-US" sz="2400" b="1" dirty="0"/>
              <a:t>I believe that the corporate ethics of Ukrainian science encourages unscrupulous practice, in particular, of scientific publications. It is this aspect of scientific activity that is considered in my report.
</a:t>
            </a:r>
            <a:endParaRPr lang="ru-RU" sz="1800" b="1" dirty="0">
              <a:solidFill>
                <a:prstClr val="black">
                  <a:lumMod val="85000"/>
                  <a:lumOff val="15000"/>
                </a:prstClr>
              </a:solidFill>
            </a:endParaRPr>
          </a:p>
        </p:txBody>
      </p:sp>
      <p:sp>
        <p:nvSpPr>
          <p:cNvPr id="10" name="Подзаголовок 2">
            <a:extLst>
              <a:ext uri="{FF2B5EF4-FFF2-40B4-BE49-F238E27FC236}">
                <a16:creationId xmlns:a16="http://schemas.microsoft.com/office/drawing/2014/main" id="{CAF451A9-EBE5-438A-834D-F9433A2E44BE}"/>
              </a:ext>
            </a:extLst>
          </p:cNvPr>
          <p:cNvSpPr txBox="1">
            <a:spLocks/>
          </p:cNvSpPr>
          <p:nvPr/>
        </p:nvSpPr>
        <p:spPr>
          <a:xfrm>
            <a:off x="749777" y="5334794"/>
            <a:ext cx="10998656" cy="988160"/>
          </a:xfrm>
          <a:prstGeom prst="rect">
            <a:avLst/>
          </a:prstGeom>
        </p:spPr>
        <p:txBody>
          <a:bodyPr vert="horz" lIns="91440" tIns="45720" rIns="91440" bIns="45720" rtlCol="0">
            <a:noAutofit/>
          </a:bodyPr>
          <a:lst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gn="r">
              <a:lnSpc>
                <a:spcPct val="150000"/>
              </a:lnSpc>
              <a:spcBef>
                <a:spcPts val="0"/>
              </a:spcBef>
              <a:buNone/>
            </a:pPr>
            <a:r>
              <a:rPr lang="ru-RU" sz="1200" b="1" dirty="0"/>
              <a:t>О</a:t>
            </a:r>
          </a:p>
          <a:p>
            <a:pPr marL="0" indent="0" algn="r">
              <a:lnSpc>
                <a:spcPct val="150000"/>
              </a:lnSpc>
              <a:spcBef>
                <a:spcPts val="0"/>
              </a:spcBef>
              <a:buNone/>
            </a:pPr>
            <a:endParaRPr lang="ru-RU" sz="1200" b="1" dirty="0"/>
          </a:p>
          <a:p>
            <a:pPr marL="0" indent="0" algn="r">
              <a:lnSpc>
                <a:spcPct val="150000"/>
              </a:lnSpc>
              <a:spcBef>
                <a:spcPts val="0"/>
              </a:spcBef>
              <a:buNone/>
            </a:pPr>
            <a:r>
              <a:rPr lang="en-US" sz="1200" b="1" dirty="0" err="1"/>
              <a:t>Vitalii</a:t>
            </a:r>
            <a:r>
              <a:rPr lang="en-US" sz="1200" b="1" dirty="0"/>
              <a:t> </a:t>
            </a:r>
            <a:r>
              <a:rPr lang="en-US" sz="1200" b="1" dirty="0" err="1"/>
              <a:t>Osadchyi</a:t>
            </a:r>
            <a:endParaRPr lang="ru-RU" sz="1200" b="1" dirty="0"/>
          </a:p>
          <a:p>
            <a:pPr marL="0" indent="0" algn="r">
              <a:lnSpc>
                <a:spcPct val="150000"/>
              </a:lnSpc>
              <a:spcBef>
                <a:spcPts val="0"/>
              </a:spcBef>
              <a:buNone/>
            </a:pPr>
            <a:r>
              <a:rPr lang="en-US" sz="1200" b="1" dirty="0">
                <a:solidFill>
                  <a:srgbClr val="C00000"/>
                </a:solidFill>
              </a:rPr>
              <a:t>expert@translation.in.ua</a:t>
            </a:r>
            <a:endParaRPr lang="ru" sz="1400" b="1" dirty="0">
              <a:solidFill>
                <a:srgbClr val="C00000"/>
              </a:solidFill>
            </a:endParaRPr>
          </a:p>
        </p:txBody>
      </p:sp>
    </p:spTree>
    <p:extLst>
      <p:ext uri="{BB962C8B-B14F-4D97-AF65-F5344CB8AC3E}">
        <p14:creationId xmlns:p14="http://schemas.microsoft.com/office/powerpoint/2010/main" val="869155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9AC6F2-5838-456E-B495-A823215CAAAE}"/>
              </a:ext>
            </a:extLst>
          </p:cNvPr>
          <p:cNvSpPr txBox="1"/>
          <p:nvPr/>
        </p:nvSpPr>
        <p:spPr>
          <a:xfrm>
            <a:off x="443567" y="992246"/>
            <a:ext cx="11479795" cy="5755422"/>
          </a:xfrm>
          <a:prstGeom prst="rect">
            <a:avLst/>
          </a:prstGeom>
          <a:noFill/>
        </p:spPr>
        <p:txBody>
          <a:bodyPr wrap="square" rtlCol="0">
            <a:spAutoFit/>
          </a:bodyPr>
          <a:lstStyle/>
          <a:p>
            <a:r>
              <a:rPr lang="en-US" sz="2200" b="1" dirty="0"/>
              <a:t>The hypothesis of my research is based on personal practical experience of translating </a:t>
            </a:r>
            <a:r>
              <a:rPr lang="en-US" sz="2200" b="1" dirty="0">
                <a:solidFill>
                  <a:srgbClr val="FF0000"/>
                </a:solidFill>
              </a:rPr>
              <a:t>4,000</a:t>
            </a:r>
            <a:r>
              <a:rPr lang="en-US" sz="2200" b="1" dirty="0"/>
              <a:t> peer-reviewed articles by Ukrainian, Kazakh, Azerbaijani scientists into English for confirmed publications in journals indexed by Scopus in the period from 2016 to 2022. 
</a:t>
            </a:r>
            <a:endParaRPr lang="ru-RU" sz="2200" b="1" dirty="0"/>
          </a:p>
          <a:p>
            <a:r>
              <a:rPr lang="en-US" sz="2200" b="1" dirty="0"/>
              <a:t>Given the specificity of the activity, I have read </a:t>
            </a:r>
            <a:r>
              <a:rPr lang="en-US" sz="2200" b="1" u="sng" dirty="0"/>
              <a:t>all</a:t>
            </a:r>
            <a:r>
              <a:rPr lang="en-US" sz="2200" b="1" dirty="0"/>
              <a:t> the papers from beginning to end, including abstracts, references, and assurances of the full reliability of the results.
</a:t>
            </a:r>
            <a:endParaRPr lang="ru-RU" sz="2200" b="1" dirty="0"/>
          </a:p>
          <a:p>
            <a:r>
              <a:rPr lang="en-US" sz="2200" b="1" dirty="0"/>
              <a:t>Taking into account the working conditions of lecturers at Ukrainian universities, who are forced to report annually on the number of papers, both articles written "for a report on science" (endless repetitions, scientific stamps, a precisely adjusted number of pages) and commissioned articles (lengthy fictions about concepts that often simply do not exist) are excluded from this study.
</a:t>
            </a:r>
            <a:endParaRPr lang="ru-RU" sz="1800" b="1" dirty="0">
              <a:solidFill>
                <a:prstClr val="black">
                  <a:lumMod val="85000"/>
                  <a:lumOff val="15000"/>
                </a:prstClr>
              </a:solidFill>
            </a:endParaRPr>
          </a:p>
          <a:p>
            <a:br>
              <a:rPr lang="en-US" sz="2000" b="1" dirty="0"/>
            </a:br>
            <a:endParaRPr lang="en-US" dirty="0"/>
          </a:p>
        </p:txBody>
      </p:sp>
      <p:sp>
        <p:nvSpPr>
          <p:cNvPr id="10" name="Подзаголовок 2">
            <a:extLst>
              <a:ext uri="{FF2B5EF4-FFF2-40B4-BE49-F238E27FC236}">
                <a16:creationId xmlns:a16="http://schemas.microsoft.com/office/drawing/2014/main" id="{CAF451A9-EBE5-438A-834D-F9433A2E44BE}"/>
              </a:ext>
            </a:extLst>
          </p:cNvPr>
          <p:cNvSpPr txBox="1">
            <a:spLocks/>
          </p:cNvSpPr>
          <p:nvPr/>
        </p:nvSpPr>
        <p:spPr>
          <a:xfrm>
            <a:off x="749777" y="5334794"/>
            <a:ext cx="10998656" cy="988160"/>
          </a:xfrm>
          <a:prstGeom prst="rect">
            <a:avLst/>
          </a:prstGeom>
        </p:spPr>
        <p:txBody>
          <a:bodyPr vert="horz" lIns="91440" tIns="45720" rIns="91440" bIns="45720" rtlCol="0">
            <a:noAutofit/>
          </a:bodyPr>
          <a:lst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gn="r">
              <a:lnSpc>
                <a:spcPct val="150000"/>
              </a:lnSpc>
              <a:spcBef>
                <a:spcPts val="0"/>
              </a:spcBef>
              <a:buNone/>
            </a:pPr>
            <a:r>
              <a:rPr lang="ru-RU" sz="1200" b="1" dirty="0"/>
              <a:t>О</a:t>
            </a:r>
          </a:p>
          <a:p>
            <a:pPr marL="0" indent="0" algn="r">
              <a:lnSpc>
                <a:spcPct val="150000"/>
              </a:lnSpc>
              <a:spcBef>
                <a:spcPts val="0"/>
              </a:spcBef>
              <a:buNone/>
            </a:pPr>
            <a:endParaRPr lang="ru-RU" sz="1200" b="1" dirty="0"/>
          </a:p>
          <a:p>
            <a:pPr marL="0" indent="0" algn="r">
              <a:lnSpc>
                <a:spcPct val="150000"/>
              </a:lnSpc>
              <a:spcBef>
                <a:spcPts val="0"/>
              </a:spcBef>
              <a:buNone/>
            </a:pPr>
            <a:r>
              <a:rPr lang="en-US" sz="1200" b="1" dirty="0" err="1"/>
              <a:t>Vitalii</a:t>
            </a:r>
            <a:r>
              <a:rPr lang="en-US" sz="1200" b="1" dirty="0"/>
              <a:t> </a:t>
            </a:r>
            <a:r>
              <a:rPr lang="en-US" sz="1200" b="1" dirty="0" err="1"/>
              <a:t>Osadchyi</a:t>
            </a:r>
            <a:endParaRPr lang="ru-RU" sz="1200" b="1" dirty="0"/>
          </a:p>
          <a:p>
            <a:pPr marL="0" indent="0" algn="r">
              <a:lnSpc>
                <a:spcPct val="150000"/>
              </a:lnSpc>
              <a:spcBef>
                <a:spcPts val="0"/>
              </a:spcBef>
              <a:buNone/>
            </a:pPr>
            <a:r>
              <a:rPr lang="en-US" sz="1200" b="1" dirty="0">
                <a:solidFill>
                  <a:srgbClr val="C00000"/>
                </a:solidFill>
              </a:rPr>
              <a:t>expert@translation.in.ua</a:t>
            </a:r>
            <a:endParaRPr lang="ru" sz="1400" b="1" dirty="0">
              <a:solidFill>
                <a:srgbClr val="C00000"/>
              </a:solidFill>
            </a:endParaRPr>
          </a:p>
        </p:txBody>
      </p:sp>
    </p:spTree>
    <p:extLst>
      <p:ext uri="{BB962C8B-B14F-4D97-AF65-F5344CB8AC3E}">
        <p14:creationId xmlns:p14="http://schemas.microsoft.com/office/powerpoint/2010/main" val="3669715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9AC6F2-5838-456E-B495-A823215CAAAE}"/>
              </a:ext>
            </a:extLst>
          </p:cNvPr>
          <p:cNvSpPr txBox="1"/>
          <p:nvPr/>
        </p:nvSpPr>
        <p:spPr>
          <a:xfrm>
            <a:off x="443567" y="782121"/>
            <a:ext cx="11479795" cy="5293757"/>
          </a:xfrm>
          <a:prstGeom prst="rect">
            <a:avLst/>
          </a:prstGeom>
          <a:noFill/>
        </p:spPr>
        <p:txBody>
          <a:bodyPr wrap="square" rtlCol="0">
            <a:spAutoFit/>
          </a:bodyPr>
          <a:lstStyle/>
          <a:p>
            <a:r>
              <a:rPr lang="en-US" sz="2000" b="1" dirty="0"/>
              <a:t>The following hypothesis is being considered: 
</a:t>
            </a:r>
            <a:endParaRPr lang="ru-RU" sz="2000" b="1" dirty="0"/>
          </a:p>
          <a:p>
            <a:r>
              <a:rPr lang="en-US" sz="2000" b="1" dirty="0"/>
              <a:t>when writing a paper using Internet search engines, it is tempting to include, for example, in a literature review not just a primary source but a phrase (sentence, paragraph) of another author, while passing it off as your own. The situation is extremely simplified if the original is written in Russian or Ukrainian, and the article is translated into English, or vice versa.
</a:t>
            </a:r>
            <a:endParaRPr lang="ru-RU" sz="2000" b="1" dirty="0"/>
          </a:p>
          <a:p>
            <a:r>
              <a:rPr lang="en-US" sz="2000" b="1" dirty="0"/>
              <a:t>With the help of such a simple manipulation, it is possible to compose a text of any length, which is almost impossible to check by anti-plagiarism software(especially in relation to the Russian-Ukrainian-English languages, and vice versa). Indirectly, this is confirmed when the author's usual style of presentation suddenly changes to exquisite academic English.
</a:t>
            </a:r>
            <a:endParaRPr lang="ru-RU" sz="2000" b="1" dirty="0"/>
          </a:p>
          <a:p>
            <a:r>
              <a:rPr lang="en-US" sz="2000" b="1" dirty="0"/>
              <a:t>Until </a:t>
            </a:r>
            <a:r>
              <a:rPr lang="en-US" sz="2000" b="1" dirty="0">
                <a:solidFill>
                  <a:srgbClr val="FF0000"/>
                </a:solidFill>
              </a:rPr>
              <a:t>August 2022</a:t>
            </a:r>
            <a:r>
              <a:rPr lang="en-US" sz="2000" b="1" dirty="0"/>
              <a:t>, I did not have the opportunity to confirm my hypothesis, even after repeatedly contacting the relevant services Microsoft Translator and Google Translate.
</a:t>
            </a:r>
            <a:endParaRPr lang="ru-RU" sz="1800" b="1" dirty="0">
              <a:solidFill>
                <a:prstClr val="black">
                  <a:lumMod val="85000"/>
                  <a:lumOff val="15000"/>
                </a:prstClr>
              </a:solidFill>
            </a:endParaRPr>
          </a:p>
          <a:p>
            <a:br>
              <a:rPr lang="en-US" sz="2000" b="1" dirty="0"/>
            </a:br>
            <a:endParaRPr lang="en-US" dirty="0"/>
          </a:p>
        </p:txBody>
      </p:sp>
      <p:sp>
        <p:nvSpPr>
          <p:cNvPr id="10" name="Подзаголовок 2">
            <a:extLst>
              <a:ext uri="{FF2B5EF4-FFF2-40B4-BE49-F238E27FC236}">
                <a16:creationId xmlns:a16="http://schemas.microsoft.com/office/drawing/2014/main" id="{CAF451A9-EBE5-438A-834D-F9433A2E44BE}"/>
              </a:ext>
            </a:extLst>
          </p:cNvPr>
          <p:cNvSpPr txBox="1">
            <a:spLocks/>
          </p:cNvSpPr>
          <p:nvPr/>
        </p:nvSpPr>
        <p:spPr>
          <a:xfrm>
            <a:off x="749777" y="5334794"/>
            <a:ext cx="10998656" cy="988160"/>
          </a:xfrm>
          <a:prstGeom prst="rect">
            <a:avLst/>
          </a:prstGeom>
        </p:spPr>
        <p:txBody>
          <a:bodyPr vert="horz" lIns="91440" tIns="45720" rIns="91440" bIns="45720" rtlCol="0">
            <a:noAutofit/>
          </a:bodyPr>
          <a:lst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gn="r">
              <a:lnSpc>
                <a:spcPct val="150000"/>
              </a:lnSpc>
              <a:spcBef>
                <a:spcPts val="0"/>
              </a:spcBef>
              <a:buNone/>
            </a:pPr>
            <a:r>
              <a:rPr lang="ru-RU" sz="1200" b="1" dirty="0"/>
              <a:t>О</a:t>
            </a:r>
          </a:p>
          <a:p>
            <a:pPr marL="0" indent="0" algn="r">
              <a:lnSpc>
                <a:spcPct val="150000"/>
              </a:lnSpc>
              <a:spcBef>
                <a:spcPts val="0"/>
              </a:spcBef>
              <a:buNone/>
            </a:pPr>
            <a:endParaRPr lang="ru-RU" sz="1200" b="1" dirty="0"/>
          </a:p>
          <a:p>
            <a:pPr marL="0" indent="0" algn="r">
              <a:lnSpc>
                <a:spcPct val="150000"/>
              </a:lnSpc>
              <a:spcBef>
                <a:spcPts val="0"/>
              </a:spcBef>
              <a:buNone/>
            </a:pPr>
            <a:r>
              <a:rPr lang="en-US" sz="1200" b="1" dirty="0" err="1"/>
              <a:t>Vitalii</a:t>
            </a:r>
            <a:r>
              <a:rPr lang="en-US" sz="1200" b="1" dirty="0"/>
              <a:t> </a:t>
            </a:r>
            <a:r>
              <a:rPr lang="en-US" sz="1200" b="1" dirty="0" err="1"/>
              <a:t>Osadchyi</a:t>
            </a:r>
            <a:endParaRPr lang="ru-RU" sz="1200" b="1" dirty="0"/>
          </a:p>
          <a:p>
            <a:pPr marL="0" indent="0" algn="r">
              <a:lnSpc>
                <a:spcPct val="150000"/>
              </a:lnSpc>
              <a:spcBef>
                <a:spcPts val="0"/>
              </a:spcBef>
              <a:buNone/>
            </a:pPr>
            <a:r>
              <a:rPr lang="en-US" sz="1200" b="1" dirty="0">
                <a:solidFill>
                  <a:srgbClr val="C00000"/>
                </a:solidFill>
              </a:rPr>
              <a:t>expert@translation.in.ua</a:t>
            </a:r>
            <a:endParaRPr lang="ru" sz="1400" b="1" dirty="0">
              <a:solidFill>
                <a:srgbClr val="C00000"/>
              </a:solidFill>
            </a:endParaRPr>
          </a:p>
        </p:txBody>
      </p:sp>
    </p:spTree>
    <p:extLst>
      <p:ext uri="{BB962C8B-B14F-4D97-AF65-F5344CB8AC3E}">
        <p14:creationId xmlns:p14="http://schemas.microsoft.com/office/powerpoint/2010/main" val="51589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9AC6F2-5838-456E-B495-A823215CAAAE}"/>
              </a:ext>
            </a:extLst>
          </p:cNvPr>
          <p:cNvSpPr txBox="1"/>
          <p:nvPr/>
        </p:nvSpPr>
        <p:spPr>
          <a:xfrm>
            <a:off x="443567" y="1257422"/>
            <a:ext cx="11479795" cy="4985980"/>
          </a:xfrm>
          <a:prstGeom prst="rect">
            <a:avLst/>
          </a:prstGeom>
          <a:noFill/>
        </p:spPr>
        <p:txBody>
          <a:bodyPr wrap="square" rtlCol="0">
            <a:spAutoFit/>
          </a:bodyPr>
          <a:lstStyle/>
          <a:p>
            <a:r>
              <a:rPr lang="en-US" sz="2000" b="1" dirty="0"/>
              <a:t>The newest operating system Windows 11 (2022), combined with the Ukrainian version of the Office 365 cloud application package, has finally included multilingual text authentication in the </a:t>
            </a:r>
            <a:r>
              <a:rPr lang="en-US" sz="2000" b="1" u="sng" dirty="0"/>
              <a:t>standard</a:t>
            </a:r>
            <a:r>
              <a:rPr lang="en-US" sz="2000" b="1" dirty="0"/>
              <a:t> Word text editor.
</a:t>
            </a:r>
            <a:endParaRPr lang="ru-RU" sz="2000" b="1" dirty="0"/>
          </a:p>
          <a:p>
            <a:r>
              <a:rPr lang="en-US" sz="2000" b="1" dirty="0"/>
              <a:t>Now you can test my assumptions on real examples of those papers that I translate in </a:t>
            </a:r>
            <a:r>
              <a:rPr lang="en-US" sz="2000" b="1" u="sng" dirty="0"/>
              <a:t>September-October 2022</a:t>
            </a:r>
            <a:r>
              <a:rPr lang="en-US" sz="2000" b="1" dirty="0"/>
              <a:t>. The new standard function "Correction" in parallel with the translation shows how many sources in the text coincide with publications on the Internet and provides a direct </a:t>
            </a:r>
            <a:r>
              <a:rPr lang="en-US" sz="2000" b="1" u="sng" dirty="0"/>
              <a:t>active</a:t>
            </a:r>
            <a:r>
              <a:rPr lang="en-US" sz="2000" b="1" dirty="0"/>
              <a:t> link to the journal, article, original page. 
</a:t>
            </a:r>
            <a:endParaRPr lang="ru-RU" sz="2000" b="1" dirty="0"/>
          </a:p>
          <a:p>
            <a:r>
              <a:rPr lang="en-US" sz="2000" b="1" dirty="0"/>
              <a:t>On the one hand, the public results of such a check can adversely affect the reputation of the author, on the other hand, hypothetically, Scopus specialists will now be able to check even the Russian and Ukrainian versions of the paper, making appropriate conclusions about the author, reviewer, journal, educational institution, </a:t>
            </a:r>
            <a:r>
              <a:rPr lang="en-US" sz="2000" b="1" dirty="0">
                <a:solidFill>
                  <a:srgbClr val="FF0000"/>
                </a:solidFill>
              </a:rPr>
              <a:t>and this country as a whole</a:t>
            </a:r>
            <a:r>
              <a:rPr lang="en-US" sz="2000" b="1" dirty="0"/>
              <a:t>.
</a:t>
            </a:r>
            <a:endParaRPr lang="ru-RU" sz="1800" b="1" dirty="0">
              <a:solidFill>
                <a:prstClr val="black">
                  <a:lumMod val="85000"/>
                  <a:lumOff val="15000"/>
                </a:prstClr>
              </a:solidFill>
            </a:endParaRPr>
          </a:p>
          <a:p>
            <a:br>
              <a:rPr lang="en-US" sz="2000" b="1" dirty="0"/>
            </a:br>
            <a:endParaRPr lang="en-US" dirty="0"/>
          </a:p>
        </p:txBody>
      </p:sp>
      <p:sp>
        <p:nvSpPr>
          <p:cNvPr id="10" name="Подзаголовок 2">
            <a:extLst>
              <a:ext uri="{FF2B5EF4-FFF2-40B4-BE49-F238E27FC236}">
                <a16:creationId xmlns:a16="http://schemas.microsoft.com/office/drawing/2014/main" id="{CAF451A9-EBE5-438A-834D-F9433A2E44BE}"/>
              </a:ext>
            </a:extLst>
          </p:cNvPr>
          <p:cNvSpPr txBox="1">
            <a:spLocks/>
          </p:cNvSpPr>
          <p:nvPr/>
        </p:nvSpPr>
        <p:spPr>
          <a:xfrm>
            <a:off x="749777" y="5334794"/>
            <a:ext cx="10998656" cy="988160"/>
          </a:xfrm>
          <a:prstGeom prst="rect">
            <a:avLst/>
          </a:prstGeom>
        </p:spPr>
        <p:txBody>
          <a:bodyPr vert="horz" lIns="91440" tIns="45720" rIns="91440" bIns="45720" rtlCol="0">
            <a:noAutofit/>
          </a:bodyPr>
          <a:lst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gn="r">
              <a:lnSpc>
                <a:spcPct val="150000"/>
              </a:lnSpc>
              <a:spcBef>
                <a:spcPts val="0"/>
              </a:spcBef>
              <a:buNone/>
            </a:pPr>
            <a:r>
              <a:rPr lang="ru-RU" sz="1200" b="1" dirty="0"/>
              <a:t>О</a:t>
            </a:r>
          </a:p>
          <a:p>
            <a:pPr marL="0" indent="0" algn="r">
              <a:lnSpc>
                <a:spcPct val="150000"/>
              </a:lnSpc>
              <a:spcBef>
                <a:spcPts val="0"/>
              </a:spcBef>
              <a:buNone/>
            </a:pPr>
            <a:endParaRPr lang="ru-RU" sz="1200" b="1" dirty="0"/>
          </a:p>
          <a:p>
            <a:pPr marL="0" indent="0" algn="r">
              <a:lnSpc>
                <a:spcPct val="150000"/>
              </a:lnSpc>
              <a:spcBef>
                <a:spcPts val="0"/>
              </a:spcBef>
              <a:buNone/>
            </a:pPr>
            <a:r>
              <a:rPr lang="en-US" sz="1200" b="1" dirty="0" err="1"/>
              <a:t>Vitalii</a:t>
            </a:r>
            <a:r>
              <a:rPr lang="en-US" sz="1200" b="1" dirty="0"/>
              <a:t> </a:t>
            </a:r>
            <a:r>
              <a:rPr lang="en-US" sz="1200" b="1" dirty="0" err="1"/>
              <a:t>Osadchyi</a:t>
            </a:r>
            <a:endParaRPr lang="ru-RU" sz="1200" b="1" dirty="0"/>
          </a:p>
          <a:p>
            <a:pPr marL="0" indent="0" algn="r">
              <a:lnSpc>
                <a:spcPct val="150000"/>
              </a:lnSpc>
              <a:spcBef>
                <a:spcPts val="0"/>
              </a:spcBef>
              <a:buNone/>
            </a:pPr>
            <a:r>
              <a:rPr lang="en-US" sz="1200" b="1" dirty="0">
                <a:solidFill>
                  <a:srgbClr val="C00000"/>
                </a:solidFill>
              </a:rPr>
              <a:t>expert@translation.in.ua</a:t>
            </a:r>
            <a:endParaRPr lang="ru" sz="1400" b="1" dirty="0">
              <a:solidFill>
                <a:srgbClr val="C00000"/>
              </a:solidFill>
            </a:endParaRPr>
          </a:p>
        </p:txBody>
      </p:sp>
    </p:spTree>
    <p:extLst>
      <p:ext uri="{BB962C8B-B14F-4D97-AF65-F5344CB8AC3E}">
        <p14:creationId xmlns:p14="http://schemas.microsoft.com/office/powerpoint/2010/main" val="2480097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9AC6F2-5838-456E-B495-A823215CAAAE}"/>
              </a:ext>
            </a:extLst>
          </p:cNvPr>
          <p:cNvSpPr txBox="1"/>
          <p:nvPr/>
        </p:nvSpPr>
        <p:spPr>
          <a:xfrm>
            <a:off x="443567" y="535046"/>
            <a:ext cx="11479795" cy="954107"/>
          </a:xfrm>
          <a:prstGeom prst="rect">
            <a:avLst/>
          </a:prstGeom>
          <a:noFill/>
        </p:spPr>
        <p:txBody>
          <a:bodyPr wrap="square" rtlCol="0">
            <a:spAutoFit/>
          </a:bodyPr>
          <a:lstStyle/>
          <a:p>
            <a:endParaRPr lang="ru-RU" sz="1800" b="1" dirty="0">
              <a:solidFill>
                <a:prstClr val="black">
                  <a:lumMod val="85000"/>
                  <a:lumOff val="15000"/>
                </a:prstClr>
              </a:solidFill>
            </a:endParaRPr>
          </a:p>
          <a:p>
            <a:br>
              <a:rPr lang="en-US" sz="2000" b="1" dirty="0"/>
            </a:br>
            <a:endParaRPr lang="en-US" dirty="0"/>
          </a:p>
        </p:txBody>
      </p:sp>
      <p:sp>
        <p:nvSpPr>
          <p:cNvPr id="10" name="Подзаголовок 2">
            <a:extLst>
              <a:ext uri="{FF2B5EF4-FFF2-40B4-BE49-F238E27FC236}">
                <a16:creationId xmlns:a16="http://schemas.microsoft.com/office/drawing/2014/main" id="{CAF451A9-EBE5-438A-834D-F9433A2E44BE}"/>
              </a:ext>
            </a:extLst>
          </p:cNvPr>
          <p:cNvSpPr txBox="1">
            <a:spLocks/>
          </p:cNvSpPr>
          <p:nvPr/>
        </p:nvSpPr>
        <p:spPr>
          <a:xfrm>
            <a:off x="749777" y="5334794"/>
            <a:ext cx="10998656" cy="988160"/>
          </a:xfrm>
          <a:prstGeom prst="rect">
            <a:avLst/>
          </a:prstGeom>
        </p:spPr>
        <p:txBody>
          <a:bodyPr vert="horz" lIns="91440" tIns="45720" rIns="91440" bIns="45720" rtlCol="0">
            <a:noAutofit/>
          </a:bodyPr>
          <a:lst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gn="r">
              <a:lnSpc>
                <a:spcPct val="150000"/>
              </a:lnSpc>
              <a:spcBef>
                <a:spcPts val="0"/>
              </a:spcBef>
              <a:buNone/>
            </a:pPr>
            <a:r>
              <a:rPr lang="ru-RU" sz="1200" b="1" dirty="0"/>
              <a:t>О</a:t>
            </a:r>
          </a:p>
          <a:p>
            <a:pPr marL="0" indent="0" algn="r">
              <a:lnSpc>
                <a:spcPct val="150000"/>
              </a:lnSpc>
              <a:spcBef>
                <a:spcPts val="0"/>
              </a:spcBef>
              <a:buNone/>
            </a:pPr>
            <a:endParaRPr lang="ru-RU" sz="1200" b="1" dirty="0"/>
          </a:p>
          <a:p>
            <a:pPr marL="0" indent="0" algn="r">
              <a:lnSpc>
                <a:spcPct val="150000"/>
              </a:lnSpc>
              <a:spcBef>
                <a:spcPts val="0"/>
              </a:spcBef>
              <a:buNone/>
            </a:pPr>
            <a:r>
              <a:rPr lang="en-US" sz="1200" b="1" dirty="0" err="1"/>
              <a:t>Vitalii</a:t>
            </a:r>
            <a:r>
              <a:rPr lang="en-US" sz="1200" b="1" dirty="0"/>
              <a:t> </a:t>
            </a:r>
            <a:r>
              <a:rPr lang="en-US" sz="1200" b="1" dirty="0" err="1"/>
              <a:t>Osadchyi</a:t>
            </a:r>
            <a:endParaRPr lang="ru-RU" sz="1200" b="1" dirty="0"/>
          </a:p>
          <a:p>
            <a:pPr marL="0" indent="0" algn="r">
              <a:lnSpc>
                <a:spcPct val="150000"/>
              </a:lnSpc>
              <a:spcBef>
                <a:spcPts val="0"/>
              </a:spcBef>
              <a:buNone/>
            </a:pPr>
            <a:r>
              <a:rPr lang="en-US" sz="1200" b="1" dirty="0">
                <a:solidFill>
                  <a:srgbClr val="C00000"/>
                </a:solidFill>
              </a:rPr>
              <a:t>expert@translation.in.ua</a:t>
            </a:r>
            <a:endParaRPr lang="ru" sz="1400" b="1" dirty="0">
              <a:solidFill>
                <a:srgbClr val="C00000"/>
              </a:solidFill>
            </a:endParaRPr>
          </a:p>
        </p:txBody>
      </p:sp>
      <p:pic>
        <p:nvPicPr>
          <p:cNvPr id="4" name="Рисунок 3">
            <a:extLst>
              <a:ext uri="{FF2B5EF4-FFF2-40B4-BE49-F238E27FC236}">
                <a16:creationId xmlns:a16="http://schemas.microsoft.com/office/drawing/2014/main" id="{6BA37B4D-B044-2188-760D-6A064776713E}"/>
              </a:ext>
            </a:extLst>
          </p:cNvPr>
          <p:cNvPicPr>
            <a:picLocks noChangeAspect="1"/>
          </p:cNvPicPr>
          <p:nvPr/>
        </p:nvPicPr>
        <p:blipFill>
          <a:blip r:embed="rId2"/>
          <a:stretch>
            <a:fillRect/>
          </a:stretch>
        </p:blipFill>
        <p:spPr>
          <a:xfrm>
            <a:off x="596226" y="535047"/>
            <a:ext cx="6106123" cy="2576608"/>
          </a:xfrm>
          <a:prstGeom prst="rect">
            <a:avLst/>
          </a:prstGeom>
        </p:spPr>
      </p:pic>
      <p:pic>
        <p:nvPicPr>
          <p:cNvPr id="5" name="Рисунок 4">
            <a:extLst>
              <a:ext uri="{FF2B5EF4-FFF2-40B4-BE49-F238E27FC236}">
                <a16:creationId xmlns:a16="http://schemas.microsoft.com/office/drawing/2014/main" id="{75E79FB3-66C1-DB24-0B68-3E082D8DF8F1}"/>
              </a:ext>
            </a:extLst>
          </p:cNvPr>
          <p:cNvPicPr>
            <a:picLocks noChangeAspect="1"/>
          </p:cNvPicPr>
          <p:nvPr/>
        </p:nvPicPr>
        <p:blipFill>
          <a:blip r:embed="rId3"/>
          <a:stretch>
            <a:fillRect/>
          </a:stretch>
        </p:blipFill>
        <p:spPr>
          <a:xfrm>
            <a:off x="596225" y="3712292"/>
            <a:ext cx="5938019" cy="2505673"/>
          </a:xfrm>
          <a:prstGeom prst="rect">
            <a:avLst/>
          </a:prstGeom>
        </p:spPr>
      </p:pic>
      <p:pic>
        <p:nvPicPr>
          <p:cNvPr id="6" name="Рисунок 5">
            <a:extLst>
              <a:ext uri="{FF2B5EF4-FFF2-40B4-BE49-F238E27FC236}">
                <a16:creationId xmlns:a16="http://schemas.microsoft.com/office/drawing/2014/main" id="{426B212B-62E3-7546-A25E-B55798603CCC}"/>
              </a:ext>
            </a:extLst>
          </p:cNvPr>
          <p:cNvPicPr>
            <a:picLocks noChangeAspect="1"/>
          </p:cNvPicPr>
          <p:nvPr/>
        </p:nvPicPr>
        <p:blipFill>
          <a:blip r:embed="rId4"/>
          <a:stretch>
            <a:fillRect/>
          </a:stretch>
        </p:blipFill>
        <p:spPr>
          <a:xfrm>
            <a:off x="5519210" y="2557800"/>
            <a:ext cx="5938019" cy="2505673"/>
          </a:xfrm>
          <a:prstGeom prst="rect">
            <a:avLst/>
          </a:prstGeom>
        </p:spPr>
      </p:pic>
      <p:sp>
        <p:nvSpPr>
          <p:cNvPr id="11" name="Стрелка: вправо 10">
            <a:extLst>
              <a:ext uri="{FF2B5EF4-FFF2-40B4-BE49-F238E27FC236}">
                <a16:creationId xmlns:a16="http://schemas.microsoft.com/office/drawing/2014/main" id="{B6D946DA-9B68-650A-5EBE-A0C842398751}"/>
              </a:ext>
            </a:extLst>
          </p:cNvPr>
          <p:cNvSpPr/>
          <p:nvPr/>
        </p:nvSpPr>
        <p:spPr>
          <a:xfrm>
            <a:off x="4662985" y="1696872"/>
            <a:ext cx="937146" cy="32754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Рисунок 12">
            <a:extLst>
              <a:ext uri="{FF2B5EF4-FFF2-40B4-BE49-F238E27FC236}">
                <a16:creationId xmlns:a16="http://schemas.microsoft.com/office/drawing/2014/main" id="{9459A94E-8AE1-34CF-DDD9-00A80DD861F2}"/>
              </a:ext>
            </a:extLst>
          </p:cNvPr>
          <p:cNvPicPr>
            <a:picLocks noChangeAspect="1"/>
          </p:cNvPicPr>
          <p:nvPr/>
        </p:nvPicPr>
        <p:blipFill>
          <a:blip r:embed="rId5"/>
          <a:stretch>
            <a:fillRect/>
          </a:stretch>
        </p:blipFill>
        <p:spPr>
          <a:xfrm>
            <a:off x="2182735" y="5645978"/>
            <a:ext cx="957155" cy="365792"/>
          </a:xfrm>
          <a:prstGeom prst="rect">
            <a:avLst/>
          </a:prstGeom>
        </p:spPr>
      </p:pic>
      <p:pic>
        <p:nvPicPr>
          <p:cNvPr id="14" name="Рисунок 13">
            <a:extLst>
              <a:ext uri="{FF2B5EF4-FFF2-40B4-BE49-F238E27FC236}">
                <a16:creationId xmlns:a16="http://schemas.microsoft.com/office/drawing/2014/main" id="{FCB6D271-3D61-5273-DC97-6509C13A4EC9}"/>
              </a:ext>
            </a:extLst>
          </p:cNvPr>
          <p:cNvPicPr>
            <a:picLocks noChangeAspect="1"/>
          </p:cNvPicPr>
          <p:nvPr/>
        </p:nvPicPr>
        <p:blipFill>
          <a:blip r:embed="rId5"/>
          <a:stretch>
            <a:fillRect/>
          </a:stretch>
        </p:blipFill>
        <p:spPr>
          <a:xfrm>
            <a:off x="5421804" y="4193695"/>
            <a:ext cx="957155" cy="365792"/>
          </a:xfrm>
          <a:prstGeom prst="rect">
            <a:avLst/>
          </a:prstGeom>
        </p:spPr>
      </p:pic>
    </p:spTree>
    <p:extLst>
      <p:ext uri="{BB962C8B-B14F-4D97-AF65-F5344CB8AC3E}">
        <p14:creationId xmlns:p14="http://schemas.microsoft.com/office/powerpoint/2010/main" val="3147944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9AC6F2-5838-456E-B495-A823215CAAAE}"/>
              </a:ext>
            </a:extLst>
          </p:cNvPr>
          <p:cNvSpPr txBox="1"/>
          <p:nvPr/>
        </p:nvSpPr>
        <p:spPr>
          <a:xfrm>
            <a:off x="443567" y="535046"/>
            <a:ext cx="11479795" cy="954107"/>
          </a:xfrm>
          <a:prstGeom prst="rect">
            <a:avLst/>
          </a:prstGeom>
          <a:noFill/>
        </p:spPr>
        <p:txBody>
          <a:bodyPr wrap="square" rtlCol="0">
            <a:spAutoFit/>
          </a:bodyPr>
          <a:lstStyle/>
          <a:p>
            <a:endParaRPr lang="ru-RU" sz="1800" b="1" dirty="0">
              <a:solidFill>
                <a:prstClr val="black">
                  <a:lumMod val="85000"/>
                  <a:lumOff val="15000"/>
                </a:prstClr>
              </a:solidFill>
            </a:endParaRPr>
          </a:p>
          <a:p>
            <a:br>
              <a:rPr lang="en-US" sz="2000" b="1" dirty="0"/>
            </a:br>
            <a:endParaRPr lang="en-US" dirty="0"/>
          </a:p>
        </p:txBody>
      </p:sp>
      <p:sp>
        <p:nvSpPr>
          <p:cNvPr id="10" name="Подзаголовок 2">
            <a:extLst>
              <a:ext uri="{FF2B5EF4-FFF2-40B4-BE49-F238E27FC236}">
                <a16:creationId xmlns:a16="http://schemas.microsoft.com/office/drawing/2014/main" id="{CAF451A9-EBE5-438A-834D-F9433A2E44BE}"/>
              </a:ext>
            </a:extLst>
          </p:cNvPr>
          <p:cNvSpPr txBox="1">
            <a:spLocks/>
          </p:cNvSpPr>
          <p:nvPr/>
        </p:nvSpPr>
        <p:spPr>
          <a:xfrm>
            <a:off x="749777" y="5334794"/>
            <a:ext cx="10998656" cy="988160"/>
          </a:xfrm>
          <a:prstGeom prst="rect">
            <a:avLst/>
          </a:prstGeom>
        </p:spPr>
        <p:txBody>
          <a:bodyPr vert="horz" lIns="91440" tIns="45720" rIns="91440" bIns="45720" rtlCol="0">
            <a:noAutofit/>
          </a:bodyPr>
          <a:lst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gn="r">
              <a:lnSpc>
                <a:spcPct val="150000"/>
              </a:lnSpc>
              <a:spcBef>
                <a:spcPts val="0"/>
              </a:spcBef>
              <a:buNone/>
            </a:pPr>
            <a:r>
              <a:rPr lang="ru-RU" sz="1200" b="1" dirty="0"/>
              <a:t>О</a:t>
            </a:r>
          </a:p>
          <a:p>
            <a:pPr marL="0" indent="0" algn="r">
              <a:lnSpc>
                <a:spcPct val="150000"/>
              </a:lnSpc>
              <a:spcBef>
                <a:spcPts val="0"/>
              </a:spcBef>
              <a:buNone/>
            </a:pPr>
            <a:endParaRPr lang="ru-RU" sz="1200" b="1" dirty="0"/>
          </a:p>
          <a:p>
            <a:pPr marL="0" indent="0" algn="r">
              <a:lnSpc>
                <a:spcPct val="150000"/>
              </a:lnSpc>
              <a:spcBef>
                <a:spcPts val="0"/>
              </a:spcBef>
              <a:buNone/>
            </a:pPr>
            <a:r>
              <a:rPr lang="en-US" sz="1200" b="1" dirty="0" err="1"/>
              <a:t>Vitalii</a:t>
            </a:r>
            <a:r>
              <a:rPr lang="en-US" sz="1200" b="1" dirty="0"/>
              <a:t> </a:t>
            </a:r>
            <a:r>
              <a:rPr lang="en-US" sz="1200" b="1" dirty="0" err="1"/>
              <a:t>Osadchyi</a:t>
            </a:r>
            <a:endParaRPr lang="ru-RU" sz="1200" b="1" dirty="0"/>
          </a:p>
          <a:p>
            <a:pPr marL="0" indent="0" algn="r">
              <a:lnSpc>
                <a:spcPct val="150000"/>
              </a:lnSpc>
              <a:spcBef>
                <a:spcPts val="0"/>
              </a:spcBef>
              <a:buNone/>
            </a:pPr>
            <a:r>
              <a:rPr lang="en-US" sz="1200" b="1" dirty="0">
                <a:solidFill>
                  <a:srgbClr val="C00000"/>
                </a:solidFill>
              </a:rPr>
              <a:t>expert@translation.in.ua</a:t>
            </a:r>
            <a:endParaRPr lang="ru" sz="1400" b="1" dirty="0">
              <a:solidFill>
                <a:srgbClr val="C00000"/>
              </a:solidFill>
            </a:endParaRPr>
          </a:p>
        </p:txBody>
      </p:sp>
      <p:pic>
        <p:nvPicPr>
          <p:cNvPr id="2" name="Рисунок 1">
            <a:extLst>
              <a:ext uri="{FF2B5EF4-FFF2-40B4-BE49-F238E27FC236}">
                <a16:creationId xmlns:a16="http://schemas.microsoft.com/office/drawing/2014/main" id="{DC14703F-E94A-7E9F-F169-4027066EB7C5}"/>
              </a:ext>
            </a:extLst>
          </p:cNvPr>
          <p:cNvPicPr>
            <a:picLocks noChangeAspect="1"/>
          </p:cNvPicPr>
          <p:nvPr/>
        </p:nvPicPr>
        <p:blipFill>
          <a:blip r:embed="rId2"/>
          <a:stretch>
            <a:fillRect/>
          </a:stretch>
        </p:blipFill>
        <p:spPr>
          <a:xfrm>
            <a:off x="311086" y="331846"/>
            <a:ext cx="5938019" cy="2505673"/>
          </a:xfrm>
          <a:prstGeom prst="rect">
            <a:avLst/>
          </a:prstGeom>
        </p:spPr>
      </p:pic>
      <p:pic>
        <p:nvPicPr>
          <p:cNvPr id="7" name="Рисунок 6">
            <a:extLst>
              <a:ext uri="{FF2B5EF4-FFF2-40B4-BE49-F238E27FC236}">
                <a16:creationId xmlns:a16="http://schemas.microsoft.com/office/drawing/2014/main" id="{291EC07E-C40F-E0B0-C60F-9F724527CB9B}"/>
              </a:ext>
            </a:extLst>
          </p:cNvPr>
          <p:cNvPicPr>
            <a:picLocks noChangeAspect="1"/>
          </p:cNvPicPr>
          <p:nvPr/>
        </p:nvPicPr>
        <p:blipFill>
          <a:blip r:embed="rId3"/>
          <a:stretch>
            <a:fillRect/>
          </a:stretch>
        </p:blipFill>
        <p:spPr>
          <a:xfrm>
            <a:off x="443567" y="3173447"/>
            <a:ext cx="5938019" cy="2505673"/>
          </a:xfrm>
          <a:prstGeom prst="rect">
            <a:avLst/>
          </a:prstGeom>
        </p:spPr>
      </p:pic>
      <p:pic>
        <p:nvPicPr>
          <p:cNvPr id="8" name="Рисунок 7">
            <a:extLst>
              <a:ext uri="{FF2B5EF4-FFF2-40B4-BE49-F238E27FC236}">
                <a16:creationId xmlns:a16="http://schemas.microsoft.com/office/drawing/2014/main" id="{309042D1-67B8-417E-3CB2-6D136E2D1344}"/>
              </a:ext>
            </a:extLst>
          </p:cNvPr>
          <p:cNvPicPr>
            <a:picLocks noChangeAspect="1"/>
          </p:cNvPicPr>
          <p:nvPr/>
        </p:nvPicPr>
        <p:blipFill>
          <a:blip r:embed="rId4"/>
          <a:stretch>
            <a:fillRect/>
          </a:stretch>
        </p:blipFill>
        <p:spPr>
          <a:xfrm>
            <a:off x="6249105" y="923327"/>
            <a:ext cx="5938019" cy="2505673"/>
          </a:xfrm>
          <a:prstGeom prst="rect">
            <a:avLst/>
          </a:prstGeom>
        </p:spPr>
      </p:pic>
      <p:pic>
        <p:nvPicPr>
          <p:cNvPr id="9" name="Рисунок 8">
            <a:extLst>
              <a:ext uri="{FF2B5EF4-FFF2-40B4-BE49-F238E27FC236}">
                <a16:creationId xmlns:a16="http://schemas.microsoft.com/office/drawing/2014/main" id="{32D21979-F918-A90E-AB9C-4C65839EBDB9}"/>
              </a:ext>
            </a:extLst>
          </p:cNvPr>
          <p:cNvPicPr>
            <a:picLocks noChangeAspect="1"/>
          </p:cNvPicPr>
          <p:nvPr/>
        </p:nvPicPr>
        <p:blipFill>
          <a:blip r:embed="rId5"/>
          <a:stretch>
            <a:fillRect/>
          </a:stretch>
        </p:blipFill>
        <p:spPr>
          <a:xfrm>
            <a:off x="443567" y="1154996"/>
            <a:ext cx="957155" cy="365792"/>
          </a:xfrm>
          <a:prstGeom prst="rect">
            <a:avLst/>
          </a:prstGeom>
        </p:spPr>
      </p:pic>
      <p:pic>
        <p:nvPicPr>
          <p:cNvPr id="11" name="Рисунок 10">
            <a:extLst>
              <a:ext uri="{FF2B5EF4-FFF2-40B4-BE49-F238E27FC236}">
                <a16:creationId xmlns:a16="http://schemas.microsoft.com/office/drawing/2014/main" id="{920CAFDC-1D19-E773-25C2-3E11B6BEE5B7}"/>
              </a:ext>
            </a:extLst>
          </p:cNvPr>
          <p:cNvPicPr>
            <a:picLocks noChangeAspect="1"/>
          </p:cNvPicPr>
          <p:nvPr/>
        </p:nvPicPr>
        <p:blipFill>
          <a:blip r:embed="rId5"/>
          <a:stretch>
            <a:fillRect/>
          </a:stretch>
        </p:blipFill>
        <p:spPr>
          <a:xfrm>
            <a:off x="10062043" y="2368098"/>
            <a:ext cx="957155" cy="365792"/>
          </a:xfrm>
          <a:prstGeom prst="rect">
            <a:avLst/>
          </a:prstGeom>
        </p:spPr>
      </p:pic>
      <p:pic>
        <p:nvPicPr>
          <p:cNvPr id="12" name="Рисунок 11">
            <a:extLst>
              <a:ext uri="{FF2B5EF4-FFF2-40B4-BE49-F238E27FC236}">
                <a16:creationId xmlns:a16="http://schemas.microsoft.com/office/drawing/2014/main" id="{E9A8A578-858D-DA1F-5078-CB1FC687FED6}"/>
              </a:ext>
            </a:extLst>
          </p:cNvPr>
          <p:cNvPicPr>
            <a:picLocks noChangeAspect="1"/>
          </p:cNvPicPr>
          <p:nvPr/>
        </p:nvPicPr>
        <p:blipFill>
          <a:blip r:embed="rId5"/>
          <a:stretch>
            <a:fillRect/>
          </a:stretch>
        </p:blipFill>
        <p:spPr>
          <a:xfrm>
            <a:off x="2728646" y="4338917"/>
            <a:ext cx="957155" cy="365792"/>
          </a:xfrm>
          <a:prstGeom prst="rect">
            <a:avLst/>
          </a:prstGeom>
        </p:spPr>
      </p:pic>
    </p:spTree>
    <p:extLst>
      <p:ext uri="{BB962C8B-B14F-4D97-AF65-F5344CB8AC3E}">
        <p14:creationId xmlns:p14="http://schemas.microsoft.com/office/powerpoint/2010/main" val="9790530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авон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ffice_41798989_TF78438558" id="{9E57F44F-DA93-4254-91DF-B1426C3EFFA1}" vid="{65451059-DDF1-4B5B-9523-2E5E61368425}"/>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{F52B682D-8199-46ED-82B7-0087FC030677}tf78438558</Template>
  <TotalTime>0</TotalTime>
  <Words>822</Words>
  <Application>Microsoft Office PowerPoint</Application>
  <PresentationFormat>Широкоэкранный</PresentationFormat>
  <Paragraphs>65</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Calibri</vt:lpstr>
      <vt:lpstr>Century Gothic</vt:lpstr>
      <vt:lpstr>Garamond</vt:lpstr>
      <vt:lpstr>СавонVTI</vt:lpstr>
      <vt:lpstr>Artificial intelligence and  machine learning algorithms  to assess the reliability of a scientific paper  in Scopus:  the experience of a translator</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Artificial intelligence and  machine learning algorithms  to assess the reliability of a scientific paper  in Scopus:  the experience of a translator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2020-05-11T16:01:37Z</dcterms:created>
  <dcterms:modified xsi:type="dcterms:W3CDTF">2022-10-02T12:31:56Z</dcterms:modified>
</cp:coreProperties>
</file>