
<file path=[Content_Types].xml><?xml version="1.0" encoding="utf-8"?>
<Types xmlns="http://schemas.openxmlformats.org/package/2006/content-types">
  <Default Extension="mp3" ContentType="audio/mpeg"/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028" r:id="rId4"/>
  </p:sldMasterIdLst>
  <p:notesMasterIdLst>
    <p:notesMasterId r:id="rId19"/>
  </p:notesMasterIdLst>
  <p:handoutMasterIdLst>
    <p:handoutMasterId r:id="rId20"/>
  </p:handoutMasterIdLst>
  <p:sldIdLst>
    <p:sldId id="297" r:id="rId5"/>
    <p:sldId id="298" r:id="rId6"/>
    <p:sldId id="299" r:id="rId7"/>
    <p:sldId id="300" r:id="rId8"/>
    <p:sldId id="296" r:id="rId9"/>
    <p:sldId id="302" r:id="rId10"/>
    <p:sldId id="301" r:id="rId11"/>
    <p:sldId id="306" r:id="rId12"/>
    <p:sldId id="307" r:id="rId13"/>
    <p:sldId id="309" r:id="rId14"/>
    <p:sldId id="308" r:id="rId15"/>
    <p:sldId id="310" r:id="rId16"/>
    <p:sldId id="311" r:id="rId17"/>
    <p:sldId id="31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  <p15:guide id="3" pos="408" userDrawn="1">
          <p15:clr>
            <a:srgbClr val="A4A3A4"/>
          </p15:clr>
        </p15:guide>
        <p15:guide id="4" orient="horz" pos="432" userDrawn="1">
          <p15:clr>
            <a:srgbClr val="A4A3A4"/>
          </p15:clr>
        </p15:guide>
        <p15:guide id="5" pos="72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047"/>
    <a:srgbClr val="0B2B41"/>
    <a:srgbClr val="114263"/>
    <a:srgbClr val="401918"/>
    <a:srgbClr val="731F1C"/>
    <a:srgbClr val="AB678E"/>
    <a:srgbClr val="B2606E"/>
    <a:srgbClr val="CA929B"/>
    <a:srgbClr val="248CD2"/>
    <a:srgbClr val="C88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E8B1032C-EA38-4F05-BA0D-38AFFFC7BED3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06" autoAdjust="0"/>
    <p:restoredTop sz="94703" autoAdjust="0"/>
  </p:normalViewPr>
  <p:slideViewPr>
    <p:cSldViewPr snapToGrid="0">
      <p:cViewPr varScale="1">
        <p:scale>
          <a:sx n="77" d="100"/>
          <a:sy n="77" d="100"/>
        </p:scale>
        <p:origin x="80" y="60"/>
      </p:cViewPr>
      <p:guideLst>
        <p:guide orient="horz" pos="2160"/>
        <p:guide pos="3864"/>
        <p:guide pos="408"/>
        <p:guide orient="horz" pos="432"/>
        <p:guide pos="72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0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047B31C2-59E7-4BEC-9309-88DE1BBF4F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6F6358C-C126-4948-831F-BD8172C262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C586E-08B7-4E7A-BD0E-75E4275DEF24}" type="datetimeFigureOut">
              <a:rPr lang="ru-RU" smtClean="0"/>
              <a:t>13.10.2019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328991B-8FE8-4293-8AE8-70BF9DDF7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371E272-922A-494D-87BC-F45F15A4572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6C3F1-D478-4AAB-B058-1452B09AEA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3422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90E6B-2375-42B3-BA83-7F44C8E1C6C3}" type="datetimeFigureOut">
              <a:rPr lang="ru-RU" noProof="0" smtClean="0"/>
              <a:t>13.10.2019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355CF-5D5D-41CD-BB5B-B10450C0CCA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7498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A7BB34E-CE47-4D3B-9E87-3F389103D549}" type="slidenum">
              <a:rPr lang="uk-UA" smtClean="0"/>
              <a:t>‹#›</a:t>
            </a:fld>
            <a:endParaRPr lang="uk-UA" dirty="0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5BE10AC4-CBFC-4ECF-92D5-9CE1874F58D7}"/>
              </a:ext>
            </a:extLst>
          </p:cNvPr>
          <p:cNvSpPr/>
          <p:nvPr userDrawn="1"/>
        </p:nvSpPr>
        <p:spPr>
          <a:xfrm>
            <a:off x="0" y="0"/>
            <a:ext cx="8568965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25165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50684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2215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28759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8395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71538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69346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190497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5512953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1A440F4A-C2AF-406D-B420-CCF52F447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5504688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 dirty="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270854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9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 dirty="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5BE10AC4-CBFC-4ECF-92D5-9CE1874F58D7}"/>
              </a:ext>
            </a:extLst>
          </p:cNvPr>
          <p:cNvSpPr/>
          <p:nvPr userDrawn="1"/>
        </p:nvSpPr>
        <p:spPr>
          <a:xfrm>
            <a:off x="0" y="0"/>
            <a:ext cx="8568965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66734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B34E-CE47-4D3B-9E87-3F389103D549}" type="slidenum">
              <a:rPr lang="uk-UA" smtClean="0"/>
              <a:t>‹#›</a:t>
            </a:fld>
            <a:endParaRPr lang="uk-UA" dirty="0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906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4334810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 dirty="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873491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 dirty="0">
              <a:solidFill>
                <a:schemeClr val="bg1"/>
              </a:solidFill>
            </a:endParaRPr>
          </a:p>
        </p:txBody>
      </p:sp>
      <p:sp>
        <p:nvSpPr>
          <p:cNvPr id="9" name="Объект 2">
            <a:extLst>
              <a:ext uri="{FF2B5EF4-FFF2-40B4-BE49-F238E27FC236}">
                <a16:creationId xmlns:a16="http://schemas.microsoft.com/office/drawing/2014/main" id="{C7BBA6D3-FEB9-412B-8FBB-095FC3A60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186" y="1825625"/>
            <a:ext cx="10815864" cy="4351338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1002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 dirty="0">
              <a:solidFill>
                <a:schemeClr val="bg1"/>
              </a:solidFill>
            </a:endParaRPr>
          </a:p>
        </p:txBody>
      </p:sp>
      <p:sp>
        <p:nvSpPr>
          <p:cNvPr id="9" name="Объект 2">
            <a:extLst>
              <a:ext uri="{FF2B5EF4-FFF2-40B4-BE49-F238E27FC236}">
                <a16:creationId xmlns:a16="http://schemas.microsoft.com/office/drawing/2014/main" id="{64A4F74B-B2CD-407C-865A-037EDFAC9D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3186" y="1825625"/>
            <a:ext cx="5386614" cy="435133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0" name="Объект 3">
            <a:extLst>
              <a:ext uri="{FF2B5EF4-FFF2-40B4-BE49-F238E27FC236}">
                <a16:creationId xmlns:a16="http://schemas.microsoft.com/office/drawing/2014/main" id="{A2548E2E-973A-4D52-ACB9-BF564F407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276850" cy="435133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510698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 dirty="0">
              <a:solidFill>
                <a:schemeClr val="bg1"/>
              </a:solidFill>
            </a:endParaRPr>
          </a:p>
        </p:txBody>
      </p:sp>
      <p:sp>
        <p:nvSpPr>
          <p:cNvPr id="9" name="Текст 2">
            <a:extLst>
              <a:ext uri="{FF2B5EF4-FFF2-40B4-BE49-F238E27FC236}">
                <a16:creationId xmlns:a16="http://schemas.microsoft.com/office/drawing/2014/main" id="{10CD1AD0-C8B7-4785-A47D-D822CF4F2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3186" y="1681163"/>
            <a:ext cx="533214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0" name="Текст 4">
            <a:extLst>
              <a:ext uri="{FF2B5EF4-FFF2-40B4-BE49-F238E27FC236}">
                <a16:creationId xmlns:a16="http://schemas.microsoft.com/office/drawing/2014/main" id="{90A1BBCF-EEF1-4C9A-BA10-9657A7956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276850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1" name="Объект 3">
            <a:extLst>
              <a:ext uri="{FF2B5EF4-FFF2-40B4-BE49-F238E27FC236}">
                <a16:creationId xmlns:a16="http://schemas.microsoft.com/office/drawing/2014/main" id="{79F8415A-57A2-4D5C-97B0-E78499CC7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186" y="2505075"/>
            <a:ext cx="5332147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2" name="Объект 5">
            <a:extLst>
              <a:ext uri="{FF2B5EF4-FFF2-40B4-BE49-F238E27FC236}">
                <a16:creationId xmlns:a16="http://schemas.microsoft.com/office/drawing/2014/main" id="{37A31490-A10D-455A-B515-E26064D0E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276850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490708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 dirty="0">
              <a:solidFill>
                <a:schemeClr val="bg1"/>
              </a:solidFill>
            </a:endParaRPr>
          </a:p>
        </p:txBody>
      </p:sp>
      <p:sp>
        <p:nvSpPr>
          <p:cNvPr id="9" name="Текст 3">
            <a:extLst>
              <a:ext uri="{FF2B5EF4-FFF2-40B4-BE49-F238E27FC236}">
                <a16:creationId xmlns:a16="http://schemas.microsoft.com/office/drawing/2014/main" id="{9F5DF135-B773-4FF0-A198-687768159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0" name="Объект 2">
            <a:extLst>
              <a:ext uri="{FF2B5EF4-FFF2-40B4-BE49-F238E27FC236}">
                <a16:creationId xmlns:a16="http://schemas.microsoft.com/office/drawing/2014/main" id="{4D4BA48E-457A-42FA-BC00-3AE386B38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265862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1" name="Заголовок 1">
            <a:extLst>
              <a:ext uri="{FF2B5EF4-FFF2-40B4-BE49-F238E27FC236}">
                <a16:creationId xmlns:a16="http://schemas.microsoft.com/office/drawing/2014/main" id="{43DF8AE6-3466-400C-B6F1-335DF4DED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769864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 dirty="0">
              <a:solidFill>
                <a:schemeClr val="bg1"/>
              </a:solidFill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A3EA16B2-FFAE-4A6E-977D-191BC1DB5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" name="Текст 3">
            <a:extLst>
              <a:ext uri="{FF2B5EF4-FFF2-40B4-BE49-F238E27FC236}">
                <a16:creationId xmlns:a16="http://schemas.microsoft.com/office/drawing/2014/main" id="{436B2E80-B2B9-4309-8C9B-11D0B83C4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1" name="Рисунок 2">
            <a:extLst>
              <a:ext uri="{FF2B5EF4-FFF2-40B4-BE49-F238E27FC236}">
                <a16:creationId xmlns:a16="http://schemas.microsoft.com/office/drawing/2014/main" id="{03DB89DF-F372-4E54-9DFD-D53E42A2B8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94346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7BB34E-CE47-4D3B-9E87-3F389103D549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8" name="Полилиния: Фигура 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4334810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 dirty="0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978931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52852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A7BB34E-CE47-4D3B-9E87-3F389103D549}" type="slidenum">
              <a:rPr lang="uk-UA" smtClean="0"/>
              <a:t>‹#›</a:t>
            </a:fld>
            <a:endParaRPr lang="uk-UA" dirty="0"/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16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17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B34E-CE47-4D3B-9E87-3F389103D549}" type="slidenum">
              <a:rPr lang="uk-UA" smtClean="0"/>
              <a:t>‹#›</a:t>
            </a:fld>
            <a:endParaRPr lang="uk-UA" dirty="0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11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34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 dirty="0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5F3686C7-DF83-47D9-A485-35F4F1D36A69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790B36CF-9391-49E9-B599-8B724B6EF267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468CE156-5D60-42B0-A4F9-33FA85537807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674618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B34E-CE47-4D3B-9E87-3F389103D549}" type="slidenum">
              <a:rPr lang="uk-UA" smtClean="0"/>
              <a:t>‹#›</a:t>
            </a:fld>
            <a:endParaRPr lang="uk-UA" dirty="0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15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7BB34E-CE47-4D3B-9E87-3F389103D549}" type="slidenum">
              <a:rPr lang="uk-UA" smtClean="0"/>
              <a:t>‹#›</a:t>
            </a:fld>
            <a:endParaRPr lang="uk-UA" dirty="0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48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12985-0639-4EEF-9593-F129F5CD9AFA}" type="datetimeFigureOut">
              <a:rPr lang="uk-UA" smtClean="0"/>
              <a:t>13.10.2019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7047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3661" r:id="rId17"/>
    <p:sldLayoutId id="2147483670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openxmlformats.org/officeDocument/2006/relationships/image" Target="../media/image1.jpg"/><Relationship Id="rId5" Type="http://schemas.openxmlformats.org/officeDocument/2006/relationships/slideLayout" Target="../slideLayouts/slideLayout1.xml"/><Relationship Id="rId4" Type="http://schemas.openxmlformats.org/officeDocument/2006/relationships/audio" Target="NUL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tp.diit.edu.ua/" TargetMode="Externa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hyperlink" Target="http://ampr.diit.edu.ua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hyperlink" Target="http://conf-ampr.diit.edu.ua/AMPR_18" TargetMode="External"/><Relationship Id="rId7" Type="http://schemas.openxmlformats.org/officeDocument/2006/relationships/image" Target="../media/image28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hyperlink" Target="http://conflib.diit.edu.ua/BUN_16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2" Type="http://schemas.microsoft.com/office/2007/relationships/media" Target="../media/media1.mp3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928" y="1434749"/>
            <a:ext cx="9947563" cy="1011311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b="1" dirty="0"/>
              <a:t>МЕРЕЖЕВІ ІНФОРМАЦІЙНІ ТЕХНОЛОГІЇ ЯК ЗАСІБ ІННОВАЦІЙНИХ ЗМІН В АКАДЕМІЧНИХ </a:t>
            </a:r>
            <a:r>
              <a:rPr lang="uk-UA" sz="3200" b="1" dirty="0" smtClean="0"/>
              <a:t>БІБЛІОТЕКАХ</a:t>
            </a:r>
            <a:endParaRPr lang="uk-UA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9381" y="1"/>
            <a:ext cx="7721601" cy="125313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b="1" i="1" dirty="0"/>
              <a:t>ІV </a:t>
            </a:r>
            <a:r>
              <a:rPr lang="ru-RU" sz="2000" b="1" i="1" dirty="0" smtClean="0"/>
              <a:t>Міжнародна </a:t>
            </a:r>
            <a:r>
              <a:rPr lang="ru-RU" sz="2000" b="1" i="1" dirty="0"/>
              <a:t>науково-практичну </a:t>
            </a:r>
            <a:r>
              <a:rPr lang="ru-RU" sz="2000" b="1" i="1" dirty="0" smtClean="0"/>
              <a:t>конференція </a:t>
            </a:r>
          </a:p>
          <a:p>
            <a:pPr algn="ctr"/>
            <a:r>
              <a:rPr lang="en-US" sz="2000" b="1" i="1" dirty="0" smtClean="0"/>
              <a:t>“</a:t>
            </a:r>
            <a:r>
              <a:rPr lang="ru-RU" sz="2000" b="1" i="1" dirty="0" smtClean="0"/>
              <a:t>Бібліотека </a:t>
            </a:r>
            <a:r>
              <a:rPr lang="ru-RU" sz="2000" b="1" i="1" dirty="0"/>
              <a:t>університету на новому етапі </a:t>
            </a:r>
            <a:r>
              <a:rPr lang="ru-RU" sz="2000" b="1" i="1" dirty="0" smtClean="0"/>
              <a:t>розвитку</a:t>
            </a:r>
          </a:p>
          <a:p>
            <a:pPr algn="ctr"/>
            <a:r>
              <a:rPr lang="ru-RU" sz="2000" b="1" i="1" dirty="0" smtClean="0"/>
              <a:t> </a:t>
            </a:r>
            <a:r>
              <a:rPr lang="ru-RU" sz="2000" b="1" i="1" dirty="0"/>
              <a:t>соціальних </a:t>
            </a:r>
            <a:r>
              <a:rPr lang="ru-RU" sz="2000" b="1" i="1" dirty="0" smtClean="0"/>
              <a:t>комунікацій</a:t>
            </a:r>
            <a:r>
              <a:rPr lang="en-US" sz="2000" b="1" i="1" dirty="0" smtClean="0"/>
              <a:t>”</a:t>
            </a:r>
            <a:r>
              <a:rPr lang="ru-RU" sz="2000" dirty="0"/>
              <a:t> </a:t>
            </a:r>
            <a:endParaRPr lang="uk-UA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581718" y="5997345"/>
            <a:ext cx="3610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dirty="0" smtClean="0"/>
              <a:t>Говоруха Володимир Борисович</a:t>
            </a:r>
          </a:p>
          <a:p>
            <a:pPr algn="just"/>
            <a:r>
              <a:rPr lang="uk-UA" sz="1600" dirty="0" smtClean="0"/>
              <a:t>Семенова Лариса Анатоліївна</a:t>
            </a:r>
          </a:p>
          <a:p>
            <a:pPr algn="just"/>
            <a:r>
              <a:rPr lang="uk-UA" sz="1600" dirty="0" smtClean="0"/>
              <a:t>Семенова Людмила Анатоліївна</a:t>
            </a:r>
            <a:endParaRPr lang="uk-UA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871" y="2627675"/>
            <a:ext cx="7527637" cy="33696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9330" y="6280450"/>
            <a:ext cx="1727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Дніпр</a:t>
            </a:r>
            <a:r>
              <a:rPr lang="uk-UA" sz="2000" dirty="0" smtClean="0"/>
              <a:t>о</a:t>
            </a:r>
            <a:r>
              <a:rPr lang="uk-UA" dirty="0" smtClean="0"/>
              <a:t> 2019</a:t>
            </a:r>
            <a:endParaRPr lang="uk-UA" dirty="0"/>
          </a:p>
        </p:txBody>
      </p:sp>
      <p:pic>
        <p:nvPicPr>
          <p:cNvPr id="4" name="4.43 Ernesto Cortazar - гитара (musico.su)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892800" y="3225800"/>
            <a:ext cx="406400" cy="406400"/>
          </a:xfrm>
          <a:prstGeom prst="rect">
            <a:avLst/>
          </a:prstGeom>
        </p:spPr>
      </p:pic>
      <p:pic>
        <p:nvPicPr>
          <p:cNvPr id="8" name="4.43 Ernesto Cortazar - гитара (musico.su)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2">
                  <p14:trim st="2800"/>
                  <p14:fade in="1000" out="1000"/>
                  <p14:bmkLst>
                    <p14:bmk name="Закладка 1" time="0"/>
                  </p14:bmkLst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892800" y="3225800"/>
            <a:ext cx="406400" cy="406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9373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2492">
        <p:circle/>
      </p:transition>
    </mc:Choice>
    <mc:Fallback xmlns="">
      <p:transition spd="slow" advTm="22492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2837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numSld="999" showWhenStopped="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78036" y="0"/>
            <a:ext cx="4224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200" dirty="0" smtClean="0"/>
              <a:t>БД Публікації ДНУЗТ</a:t>
            </a:r>
            <a:endParaRPr lang="uk-UA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39" y="584775"/>
            <a:ext cx="6307252" cy="4410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913" y="2262910"/>
            <a:ext cx="6870711" cy="3879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78622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1544">
        <p15:prstTrans prst="fallOver"/>
      </p:transition>
    </mc:Choice>
    <mc:Fallback xmlns="">
      <p:transition spd="slow" advTm="115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2691" y="0"/>
            <a:ext cx="9144000" cy="21852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uk-UA" sz="3200" dirty="0" smtClean="0"/>
              <a:t>Опановано нові види діяльності: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2800" dirty="0" smtClean="0"/>
              <a:t>Видання е-журналів відкритого доступу</a:t>
            </a:r>
          </a:p>
          <a:p>
            <a:r>
              <a:rPr lang="en-US" sz="2400" dirty="0" smtClean="0"/>
              <a:t>“</a:t>
            </a:r>
            <a:r>
              <a:rPr lang="uk-UA" sz="2400" dirty="0" smtClean="0"/>
              <a:t>Наука </a:t>
            </a:r>
            <a:r>
              <a:rPr lang="uk-UA" sz="2400" dirty="0"/>
              <a:t>та прогрес </a:t>
            </a:r>
            <a:r>
              <a:rPr lang="uk-UA" sz="2400" dirty="0" smtClean="0"/>
              <a:t>транспорту</a:t>
            </a:r>
            <a:r>
              <a:rPr lang="en-US" sz="2400" dirty="0" smtClean="0"/>
              <a:t>”</a:t>
            </a:r>
            <a:r>
              <a:rPr lang="uk-UA" sz="2400" dirty="0" smtClean="0"/>
              <a:t> </a:t>
            </a:r>
            <a:r>
              <a:rPr lang="uk-UA" sz="2400" dirty="0"/>
              <a:t>(</a:t>
            </a:r>
            <a:r>
              <a:rPr lang="uk-UA" sz="2400" u="sng" dirty="0">
                <a:hlinkClick r:id="rId3"/>
              </a:rPr>
              <a:t>http://stp.diit.edu.ua/</a:t>
            </a:r>
            <a:r>
              <a:rPr lang="uk-UA" sz="2400" dirty="0"/>
              <a:t>) </a:t>
            </a:r>
            <a:endParaRPr lang="uk-UA" sz="2400" dirty="0" smtClean="0"/>
          </a:p>
          <a:p>
            <a:r>
              <a:rPr lang="uk-UA" sz="2400" dirty="0" smtClean="0"/>
              <a:t>й </a:t>
            </a:r>
            <a:r>
              <a:rPr lang="en-US" sz="2400" dirty="0" smtClean="0"/>
              <a:t>“</a:t>
            </a:r>
            <a:r>
              <a:rPr lang="uk-UA" sz="2400" dirty="0" smtClean="0"/>
              <a:t>Антропологічні </a:t>
            </a:r>
            <a:r>
              <a:rPr lang="uk-UA" sz="2400" dirty="0"/>
              <a:t>виміри філософських </a:t>
            </a:r>
            <a:r>
              <a:rPr lang="uk-UA" sz="2400" dirty="0" smtClean="0"/>
              <a:t>досліджень</a:t>
            </a:r>
            <a:r>
              <a:rPr lang="en-US" sz="2400" dirty="0" smtClean="0"/>
              <a:t>”</a:t>
            </a:r>
            <a:r>
              <a:rPr lang="uk-UA" sz="2400" dirty="0" smtClean="0"/>
              <a:t> </a:t>
            </a:r>
          </a:p>
          <a:p>
            <a:r>
              <a:rPr lang="uk-UA" sz="2400" dirty="0" smtClean="0"/>
              <a:t>(</a:t>
            </a:r>
            <a:r>
              <a:rPr lang="uk-UA" sz="2400" u="sng" dirty="0">
                <a:hlinkClick r:id="rId4"/>
              </a:rPr>
              <a:t>http://ampr.diit.edu.ua/</a:t>
            </a:r>
            <a:r>
              <a:rPr lang="uk-UA" sz="2400" dirty="0"/>
              <a:t>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480000">
            <a:off x="752016" y="2736693"/>
            <a:ext cx="4549181" cy="3136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764" y="1847041"/>
            <a:ext cx="5413718" cy="23246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288" y="4171706"/>
            <a:ext cx="5712580" cy="24807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29199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8655">
        <p15:prstTrans prst="pageCurlDouble"/>
      </p:transition>
    </mc:Choice>
    <mc:Fallback xmlns="">
      <p:transition spd="slow" advTm="186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092" y="-57176"/>
            <a:ext cx="10704945" cy="169277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 smtClean="0"/>
              <a:t>Створення платформи </a:t>
            </a:r>
            <a:r>
              <a:rPr lang="uk-UA" sz="2000" dirty="0" smtClean="0"/>
              <a:t>на сайті бібліотеки для розміщення матеріалів міжнародних наукових конференцій університету </a:t>
            </a:r>
            <a:r>
              <a:rPr lang="en-US" sz="2000" dirty="0" smtClean="0"/>
              <a:t>“</a:t>
            </a:r>
            <a:r>
              <a:rPr lang="uk-UA" sz="2000" dirty="0" smtClean="0"/>
              <a:t>Антропологічні </a:t>
            </a:r>
            <a:r>
              <a:rPr lang="uk-UA" sz="2000" dirty="0"/>
              <a:t>виміри філософських </a:t>
            </a:r>
            <a:r>
              <a:rPr lang="uk-UA" sz="2000" dirty="0" smtClean="0"/>
              <a:t>досліджень</a:t>
            </a:r>
            <a:r>
              <a:rPr lang="en-US" sz="2000" dirty="0" smtClean="0"/>
              <a:t>”</a:t>
            </a:r>
            <a:r>
              <a:rPr lang="uk-UA" sz="2000" dirty="0" smtClean="0"/>
              <a:t> </a:t>
            </a:r>
            <a:r>
              <a:rPr lang="uk-UA" sz="2000" dirty="0"/>
              <a:t>(</a:t>
            </a:r>
            <a:r>
              <a:rPr lang="uk-UA" sz="2000" u="sng" dirty="0">
                <a:hlinkClick r:id="rId3"/>
              </a:rPr>
              <a:t>http://conf-ampr.diit.edu.ua/AMPR_18</a:t>
            </a:r>
            <a:r>
              <a:rPr lang="uk-UA" sz="2000" dirty="0"/>
              <a:t>) </a:t>
            </a:r>
            <a:r>
              <a:rPr lang="uk-UA" sz="2000" dirty="0" smtClean="0"/>
              <a:t>і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”</a:t>
            </a:r>
            <a:r>
              <a:rPr lang="uk-UA" sz="2000" dirty="0" smtClean="0"/>
              <a:t>Бібліотека </a:t>
            </a:r>
            <a:r>
              <a:rPr lang="uk-UA" sz="2000" dirty="0"/>
              <a:t>університету на новому етапі розвитку соціальних </a:t>
            </a:r>
            <a:r>
              <a:rPr lang="uk-UA" sz="2000" dirty="0" smtClean="0"/>
              <a:t>комунікацій</a:t>
            </a:r>
            <a:r>
              <a:rPr lang="en-US" sz="2000" dirty="0" smtClean="0"/>
              <a:t>”</a:t>
            </a:r>
            <a:r>
              <a:rPr lang="uk-UA" sz="2000" dirty="0" smtClean="0"/>
              <a:t> </a:t>
            </a:r>
            <a:r>
              <a:rPr lang="uk-UA" sz="2000" dirty="0"/>
              <a:t>(</a:t>
            </a:r>
            <a:r>
              <a:rPr lang="uk-UA" sz="2000" u="sng" dirty="0">
                <a:hlinkClick r:id="rId4"/>
              </a:rPr>
              <a:t>http://conflib.diit.edu.ua/BUN_16</a:t>
            </a:r>
            <a:r>
              <a:rPr lang="uk-UA" sz="2000" dirty="0"/>
              <a:t>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34" y="1709107"/>
            <a:ext cx="4193310" cy="2460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782" y="4032485"/>
            <a:ext cx="4512472" cy="2497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182" y="1391262"/>
            <a:ext cx="5218644" cy="23829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892" y="3925007"/>
            <a:ext cx="4963072" cy="2148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361387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8841">
        <p15:prstTrans prst="pageCurlDouble"/>
      </p:transition>
    </mc:Choice>
    <mc:Fallback xmlns="">
      <p:transition spd="slow" advTm="188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1541" y="163727"/>
            <a:ext cx="103182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 smtClean="0"/>
              <a:t>Академічним </a:t>
            </a:r>
            <a:r>
              <a:rPr lang="uk-UA" sz="2400" dirty="0"/>
              <a:t>бібліотекам треба й надалі активно впроваджувати у діяльність закладів </a:t>
            </a:r>
            <a:r>
              <a:rPr lang="uk-UA" sz="2400" dirty="0" smtClean="0"/>
              <a:t>мережеві </a:t>
            </a:r>
            <a:r>
              <a:rPr lang="uk-UA" sz="2400" dirty="0"/>
              <a:t>цифрові технології, а працівникам опановувати навички роботи з ними, </a:t>
            </a:r>
            <a:r>
              <a:rPr lang="uk-UA" sz="2400" dirty="0" smtClean="0"/>
              <a:t>бо </a:t>
            </a:r>
            <a:r>
              <a:rPr lang="uk-UA" sz="2400" dirty="0"/>
              <a:t>це сприяє інноваційному розвитку закладу, удосконалює сервісне обслуговування </a:t>
            </a:r>
            <a:endParaRPr lang="uk-UA" sz="2400" dirty="0" smtClean="0"/>
          </a:p>
          <a:p>
            <a:pPr algn="just"/>
            <a:r>
              <a:rPr lang="uk-UA" sz="2400" dirty="0" smtClean="0"/>
              <a:t>користувачів </a:t>
            </a:r>
            <a:r>
              <a:rPr lang="uk-UA" sz="2400" dirty="0"/>
              <a:t>мережевим контентом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480000">
            <a:off x="665636" y="2214426"/>
            <a:ext cx="4379966" cy="2958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0000">
            <a:off x="7036977" y="2299024"/>
            <a:ext cx="4744557" cy="27888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993" y="4270982"/>
            <a:ext cx="5505650" cy="25006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55989629"/>
      </p:ext>
    </p:extLst>
  </p:cSld>
  <p:clrMapOvr>
    <a:masterClrMapping/>
  </p:clrMapOvr>
  <p:transition spd="slow" advTm="15005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3019" y="2974109"/>
            <a:ext cx="5690982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uk-UA" sz="4800" dirty="0" smtClean="0"/>
              <a:t>Дякуємо за увагу!</a:t>
            </a:r>
            <a:endParaRPr lang="uk-UA" sz="4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142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7013">
        <p:blinds dir="vert"/>
      </p:transition>
    </mc:Choice>
    <mc:Fallback xmlns="">
      <p:transition spd="slow" advTm="701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1507" y="127486"/>
            <a:ext cx="10417132" cy="2978626"/>
          </a:xfrm>
        </p:spPr>
        <p:txBody>
          <a:bodyPr>
            <a:noAutofit/>
          </a:bodyPr>
          <a:lstStyle/>
          <a:p>
            <a:pPr algn="just"/>
            <a:r>
              <a:rPr lang="uk-UA" sz="3200" dirty="0"/>
              <a:t>Глобальна інформатизація, стрімкий розвиток комунікаційних технологій, міжнародний рух за відкритість інформації та знань, зміна стереотипів мислення сучасної молоді – усе це вимагає суттєвих змін в освітній та бібліотечній інфраструктурі.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296" y="3106112"/>
            <a:ext cx="9285514" cy="3341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4.43 Ernesto Cortazar - гитара (musico.su)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48212" y="3316778"/>
            <a:ext cx="391622" cy="3131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65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0691">
        <p14:flythrough/>
      </p:transition>
    </mc:Choice>
    <mc:Fallback xmlns="">
      <p:transition spd="slow" advTm="106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837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3623" y="101599"/>
            <a:ext cx="10543032" cy="1925967"/>
          </a:xfrm>
        </p:spPr>
        <p:txBody>
          <a:bodyPr anchor="b">
            <a:normAutofit fontScale="90000"/>
          </a:bodyPr>
          <a:lstStyle/>
          <a:p>
            <a:pPr algn="just"/>
            <a:r>
              <a:rPr lang="uk-UA" dirty="0"/>
              <a:t>Комп’ютерні інформаційні технології завдяки гнучкості, мобільності й зручності здатні задовольнити будь-які потреби сучасних користувачів освітніх мереж.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294" y="2267712"/>
            <a:ext cx="9931691" cy="36358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7456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286">
        <p14:prism/>
      </p:transition>
    </mc:Choice>
    <mc:Fallback xmlns="">
      <p:transition spd="slow" advTm="112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5526" y="-27645"/>
            <a:ext cx="10437092" cy="18158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uk-UA" sz="2800" dirty="0" smtClean="0"/>
              <a:t>Створення та розвиток онлайн-бібліотек дозволяє користувачам  у режимі </a:t>
            </a:r>
            <a:r>
              <a:rPr lang="uk-UA" sz="2800" dirty="0"/>
              <a:t>реального часу читати </a:t>
            </a:r>
            <a:r>
              <a:rPr lang="uk-UA" sz="2800" dirty="0" smtClean="0"/>
              <a:t>наукові </a:t>
            </a:r>
            <a:r>
              <a:rPr lang="uk-UA" sz="2800" dirty="0"/>
              <a:t>статті, дивитися </a:t>
            </a:r>
            <a:r>
              <a:rPr lang="uk-UA" sz="2800" dirty="0" smtClean="0"/>
              <a:t>фільми, знайомитися із зібраннями музеїв. </a:t>
            </a:r>
            <a:endParaRPr lang="uk-UA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336" y="1607126"/>
            <a:ext cx="6193536" cy="2517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79" y="4196516"/>
            <a:ext cx="3007466" cy="20175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552" y="4196516"/>
            <a:ext cx="3322320" cy="1825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420000">
            <a:off x="737955" y="2093241"/>
            <a:ext cx="4634400" cy="3595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21631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8947">
        <p15:prstTrans prst="fallOver"/>
      </p:transition>
    </mc:Choice>
    <mc:Fallback xmlns="">
      <p:transition spd="slow" advTm="1894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47491" y="70238"/>
            <a:ext cx="7332564" cy="3882883"/>
          </a:xfrm>
        </p:spPr>
        <p:txBody>
          <a:bodyPr anchor="t">
            <a:normAutofit fontScale="90000"/>
          </a:bodyPr>
          <a:lstStyle/>
          <a:p>
            <a:pPr algn="just"/>
            <a:r>
              <a:rPr lang="uk-UA" sz="2700" dirty="0"/>
              <a:t>Основна сфера використання мережевих </a:t>
            </a:r>
            <a:r>
              <a:rPr lang="uk-UA" sz="2700" dirty="0" smtClean="0"/>
              <a:t>технологій – </a:t>
            </a:r>
            <a:r>
              <a:rPr lang="uk-UA" sz="2700" dirty="0"/>
              <a:t>це </a:t>
            </a:r>
            <a:r>
              <a:rPr lang="uk-UA" sz="2700" dirty="0" smtClean="0"/>
              <a:t>дистанційне </a:t>
            </a:r>
            <a:r>
              <a:rPr lang="uk-UA" sz="2700" dirty="0"/>
              <a:t>навчання, </a:t>
            </a:r>
            <a:r>
              <a:rPr lang="uk-UA" sz="2700" dirty="0" smtClean="0"/>
              <a:t>популярність </a:t>
            </a:r>
            <a:r>
              <a:rPr lang="uk-UA" sz="2700" dirty="0"/>
              <a:t>якого постійно зростає. </a:t>
            </a:r>
            <a:r>
              <a:rPr lang="uk-UA" sz="2700" dirty="0" smtClean="0"/>
              <a:t>Споживачі </a:t>
            </a:r>
            <a:r>
              <a:rPr lang="uk-UA" sz="2700" dirty="0"/>
              <a:t>освітніх послуг усе частіше обирають </a:t>
            </a:r>
            <a:r>
              <a:rPr lang="uk-UA" sz="2700" dirty="0" smtClean="0"/>
              <a:t>дистанційне </a:t>
            </a:r>
            <a:r>
              <a:rPr lang="uk-UA" sz="2700" dirty="0"/>
              <a:t>прослуховування лекцій та навчання на онлайн-курсах замість відвідування навчального закладу. За допомогою мобільних інформаційних технологій здійснюється процес викладання й атестації знань учнів.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97773" y="4746585"/>
            <a:ext cx="8915399" cy="1126283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914" y="4054764"/>
            <a:ext cx="4452257" cy="2454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26" y="4054764"/>
            <a:ext cx="4177839" cy="24875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8" y="438912"/>
            <a:ext cx="4014215" cy="3145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5201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404">
        <p14:prism isContent="1"/>
      </p:transition>
    </mc:Choice>
    <mc:Fallback xmlns="">
      <p:transition spd="slow" advTm="2340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1667" y="0"/>
            <a:ext cx="98846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/>
              <a:t>Дистанційні технології поширюються на різні </a:t>
            </a:r>
            <a:r>
              <a:rPr lang="uk-UA" sz="2800" dirty="0" smtClean="0"/>
              <a:t>сфери</a:t>
            </a:r>
          </a:p>
          <a:p>
            <a:pPr algn="just"/>
            <a:r>
              <a:rPr lang="uk-UA" sz="2800" dirty="0" smtClean="0"/>
              <a:t>суспільного </a:t>
            </a:r>
            <a:r>
              <a:rPr lang="uk-UA" sz="2800" dirty="0"/>
              <a:t>життя, </a:t>
            </a:r>
            <a:r>
              <a:rPr lang="uk-UA" sz="2800" dirty="0" smtClean="0"/>
              <a:t>бо </a:t>
            </a:r>
            <a:r>
              <a:rPr lang="uk-UA" sz="2800" dirty="0"/>
              <a:t>їх використання для </a:t>
            </a:r>
            <a:r>
              <a:rPr lang="uk-UA" sz="2800" dirty="0" smtClean="0"/>
              <a:t>підвищення</a:t>
            </a:r>
          </a:p>
          <a:p>
            <a:pPr algn="just"/>
            <a:r>
              <a:rPr lang="uk-UA" sz="2800" dirty="0" smtClean="0"/>
              <a:t>кваліфікації </a:t>
            </a:r>
            <a:r>
              <a:rPr lang="uk-UA" sz="2800" dirty="0"/>
              <a:t>працівників </a:t>
            </a:r>
            <a:r>
              <a:rPr lang="uk-UA" sz="2800" dirty="0" smtClean="0"/>
              <a:t>задовольняють як </a:t>
            </a:r>
            <a:r>
              <a:rPr lang="uk-UA" sz="2800" dirty="0"/>
              <a:t>самих </a:t>
            </a:r>
            <a:endParaRPr lang="uk-UA" sz="2800" dirty="0" smtClean="0"/>
          </a:p>
          <a:p>
            <a:pPr algn="just"/>
            <a:r>
              <a:rPr lang="uk-UA" sz="2800" dirty="0" smtClean="0"/>
              <a:t>працівників </a:t>
            </a:r>
            <a:r>
              <a:rPr lang="uk-UA" sz="2800" dirty="0"/>
              <a:t>підприємств або бізнес-компаній, </a:t>
            </a:r>
            <a:endParaRPr lang="uk-UA" sz="2800" dirty="0" smtClean="0"/>
          </a:p>
          <a:p>
            <a:pPr algn="just"/>
            <a:r>
              <a:rPr lang="uk-UA" sz="2800" dirty="0" smtClean="0"/>
              <a:t>так </a:t>
            </a:r>
            <a:r>
              <a:rPr lang="uk-UA" sz="2800" dirty="0"/>
              <a:t>і роботодавців.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71" y="2427514"/>
            <a:ext cx="5323773" cy="373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622" y="2427514"/>
            <a:ext cx="5811596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39337656"/>
      </p:ext>
    </p:extLst>
  </p:cSld>
  <p:clrMapOvr>
    <a:masterClrMapping/>
  </p:clrMapOvr>
  <p:transition spd="slow" advTm="13434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908" y="3934691"/>
            <a:ext cx="9873251" cy="2770910"/>
          </a:xfrm>
        </p:spPr>
        <p:txBody>
          <a:bodyPr>
            <a:noAutofit/>
          </a:bodyPr>
          <a:lstStyle/>
          <a:p>
            <a:pPr algn="just"/>
            <a:r>
              <a:rPr lang="uk-UA" sz="2800" dirty="0"/>
              <a:t>Ера цифрових носіїв інформації, мереж Інтернету й віртуальної реальності вимагає від бібліотечних закладів інноваційних змін. Медійна грамотність працівників бібліотеки, широке використання сучасних мобільних технологій </a:t>
            </a:r>
            <a:r>
              <a:rPr lang="ru-RU" sz="2800" dirty="0"/>
              <a:t>позитивно </a:t>
            </a:r>
            <a:r>
              <a:rPr lang="ru-RU" sz="2800" dirty="0" smtClean="0"/>
              <a:t>впливають </a:t>
            </a:r>
            <a:r>
              <a:rPr lang="ru-RU" sz="2800" dirty="0"/>
              <a:t>на різні сфери бібліотечної діяльності.</a:t>
            </a:r>
            <a:endParaRPr lang="uk-UA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8291" y="3202377"/>
            <a:ext cx="10639869" cy="3157136"/>
          </a:xfrm>
        </p:spPr>
        <p:txBody>
          <a:bodyPr/>
          <a:lstStyle/>
          <a:p>
            <a:r>
              <a:rPr lang="uk-UA" dirty="0" smtClean="0"/>
              <a:t>  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 flipV="1">
            <a:off x="2656115" y="419927"/>
            <a:ext cx="9535885" cy="1262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0">
            <a:off x="8795614" y="592215"/>
            <a:ext cx="3106307" cy="21978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333" y="142338"/>
            <a:ext cx="4212771" cy="30806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1260000">
            <a:off x="520890" y="885078"/>
            <a:ext cx="3568486" cy="1972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69648052"/>
      </p:ext>
    </p:extLst>
  </p:cSld>
  <p:clrMapOvr>
    <a:masterClrMapping/>
  </p:clrMapOvr>
  <p:transition spd="slow" advTm="2254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0945" y="3925455"/>
            <a:ext cx="10363200" cy="2854037"/>
          </a:xfrm>
        </p:spPr>
        <p:txBody>
          <a:bodyPr anchor="t">
            <a:noAutofit/>
          </a:bodyPr>
          <a:lstStyle/>
          <a:p>
            <a:pPr algn="just"/>
            <a:r>
              <a:rPr lang="uk-UA" sz="2800" dirty="0" smtClean="0"/>
              <a:t>Аналіз досвіду роботи НТБ ДНУЗТ дозволяє переконатися в інноваційних змінах у діяльності бібліотечного закладу завдяки впровадженню новітніх технологій. Оновлений веб-сайт бібліотеки надав змогу користувачам отримувати інформаційні послуги за межами закладу за допомогою мобільних пристроїв.</a:t>
            </a:r>
            <a:endParaRPr lang="uk-UA" sz="28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77" b="22677"/>
          <a:stretch>
            <a:fillRect/>
          </a:stretch>
        </p:blipFill>
        <p:spPr>
          <a:xfrm>
            <a:off x="822034" y="265183"/>
            <a:ext cx="6197601" cy="3115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145" y="249384"/>
            <a:ext cx="4572000" cy="3131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0818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7293">
        <p:split orient="vert"/>
      </p:transition>
    </mc:Choice>
    <mc:Fallback xmlns="">
      <p:transition spd="slow" advTm="17293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4692" y="110837"/>
            <a:ext cx="968894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uk-UA" sz="2800" dirty="0" smtClean="0"/>
              <a:t>Електронний словник ключових слів на веб-сайті НТБ</a:t>
            </a:r>
            <a:endParaRPr lang="uk-UA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11" y="634056"/>
            <a:ext cx="5537008" cy="4492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656" y="1745673"/>
            <a:ext cx="5783123" cy="4308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99965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2133">
        <p15:prstTrans prst="fallOver"/>
      </p:transition>
    </mc:Choice>
    <mc:Fallback xmlns="">
      <p:transition spd="slow" advTm="121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2.8|2|1.8|2.5|0.1|4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6|2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5.4|3.7|3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5.2|2.7|2.8|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8|2.5|2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7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4|2.1|3.2|3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3.8|8.6|6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5.1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3.7|2.8|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7.7|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.9|2.4"/>
</p:tagLst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41CEA3-A3B3-4568-9E84-C4619CC82D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49A191-EC8C-4AA6-9C64-D32B5F047436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fb0879af-3eba-417a-a55a-ffe6dcd6ca77"/>
    <ds:schemaRef ds:uri="http://schemas.microsoft.com/office/2006/metadata/properties"/>
    <ds:schemaRef ds:uri="http://purl.org/dc/elements/1.1/"/>
    <ds:schemaRef ds:uri="http://schemas.microsoft.com/sharepoint/v3"/>
    <ds:schemaRef ds:uri="6dc4bcd6-49db-4c07-9060-8acfc67cef9f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A4148EB-7DAD-48FA-A275-D42F48043C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375</Words>
  <Application>Microsoft Office PowerPoint</Application>
  <PresentationFormat>Широкоэкранный</PresentationFormat>
  <Paragraphs>32</Paragraphs>
  <Slides>14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Corbel</vt:lpstr>
      <vt:lpstr>Wingdings 3</vt:lpstr>
      <vt:lpstr>Легкий дым</vt:lpstr>
      <vt:lpstr>МЕРЕЖЕВІ ІНФОРМАЦІЙНІ ТЕХНОЛОГІЇ ЯК ЗАСІБ ІННОВАЦІЙНИХ ЗМІН В АКАДЕМІЧНИХ БІБЛІОТЕКАХ</vt:lpstr>
      <vt:lpstr>Глобальна інформатизація, стрімкий розвиток комунікаційних технологій, міжнародний рух за відкритість інформації та знань, зміна стереотипів мислення сучасної молоді – усе це вимагає суттєвих змін в освітній та бібліотечній інфраструктурі. </vt:lpstr>
      <vt:lpstr>Комп’ютерні інформаційні технології завдяки гнучкості, мобільності й зручності здатні задовольнити будь-які потреби сучасних користувачів освітніх мереж.</vt:lpstr>
      <vt:lpstr>Презентация PowerPoint</vt:lpstr>
      <vt:lpstr>Основна сфера використання мережевих технологій – це дистанційне навчання, популярність якого постійно зростає. Споживачі освітніх послуг усе частіше обирають дистанційне прослуховування лекцій та навчання на онлайн-курсах замість відвідування навчального закладу. За допомогою мобільних інформаційних технологій здійснюється процес викладання й атестації знань учнів. </vt:lpstr>
      <vt:lpstr>Презентация PowerPoint</vt:lpstr>
      <vt:lpstr>Ера цифрових носіїв інформації, мереж Інтернету й віртуальної реальності вимагає від бібліотечних закладів інноваційних змін. Медійна грамотність працівників бібліотеки, широке використання сучасних мобільних технологій позитивно впливають на різні сфери бібліотечної діяльності.</vt:lpstr>
      <vt:lpstr>Аналіз досвіду роботи НТБ ДНУЗТ дозволяє переконатися в інноваційних змінах у діяльності бібліотечного закладу завдяки впровадженню новітніх технологій. Оновлений веб-сайт бібліотеки надав змогу користувачам отримувати інформаційні послуги за межами закладу за допомогою мобільних пристроїв.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2019-09-25T20:15:01Z</dcterms:created>
  <dcterms:modified xsi:type="dcterms:W3CDTF">2019-10-12T23:18:19Z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