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44" r:id="rId2"/>
    <p:sldMasterId id="2147483756" r:id="rId3"/>
  </p:sldMasterIdLst>
  <p:notesMasterIdLst>
    <p:notesMasterId r:id="rId22"/>
  </p:notesMasterIdLst>
  <p:handoutMasterIdLst>
    <p:handoutMasterId r:id="rId23"/>
  </p:handoutMasterIdLst>
  <p:sldIdLst>
    <p:sldId id="268" r:id="rId4"/>
    <p:sldId id="346" r:id="rId5"/>
    <p:sldId id="353" r:id="rId6"/>
    <p:sldId id="354" r:id="rId7"/>
    <p:sldId id="355" r:id="rId8"/>
    <p:sldId id="356" r:id="rId9"/>
    <p:sldId id="347" r:id="rId10"/>
    <p:sldId id="348" r:id="rId11"/>
    <p:sldId id="327" r:id="rId12"/>
    <p:sldId id="328" r:id="rId13"/>
    <p:sldId id="331" r:id="rId14"/>
    <p:sldId id="333" r:id="rId15"/>
    <p:sldId id="349" r:id="rId16"/>
    <p:sldId id="344" r:id="rId17"/>
    <p:sldId id="345" r:id="rId18"/>
    <p:sldId id="350" r:id="rId19"/>
    <p:sldId id="351" r:id="rId20"/>
    <p:sldId id="352" r:id="rId21"/>
  </p:sldIdLst>
  <p:sldSz cx="12192000" cy="6858000"/>
  <p:notesSz cx="7315200" cy="96012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72" autoAdjust="0"/>
  </p:normalViewPr>
  <p:slideViewPr>
    <p:cSldViewPr snapToGrid="0">
      <p:cViewPr varScale="1">
        <p:scale>
          <a:sx n="104" d="100"/>
          <a:sy n="104" d="100"/>
        </p:scale>
        <p:origin x="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36F7CA-D16B-4740-AC77-DC6891F50D25}" type="datetimeFigureOut">
              <a:rPr lang="en-US" smtClean="0"/>
              <a:t>10/3/2023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0FD66-CF31-4964-A011-4118F0B80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3521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C7F2D8C-1178-4824-9E77-6ABE6033B740}" type="datetimeFigureOut">
              <a:rPr lang="en-US" smtClean="0"/>
              <a:t>10/3/2023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B4A865F-21AA-4197-8C19-C956DD5F7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16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57c8dcf736_0_0:notes"/>
          <p:cNvSpPr txBox="1">
            <a:spLocks noGrp="1"/>
          </p:cNvSpPr>
          <p:nvPr>
            <p:ph type="body" idx="1"/>
          </p:nvPr>
        </p:nvSpPr>
        <p:spPr>
          <a:xfrm>
            <a:off x="749128" y="4642900"/>
            <a:ext cx="5993045" cy="4398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9008" tIns="49008" rIns="49008" bIns="49008" anchor="t" anchorCtr="0">
            <a:noAutofit/>
          </a:bodyPr>
          <a:lstStyle/>
          <a:p>
            <a:endParaRPr/>
          </a:p>
        </p:txBody>
      </p:sp>
      <p:sp>
        <p:nvSpPr>
          <p:cNvPr id="175" name="Google Shape;175;g157c8dcf73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87363" y="733425"/>
            <a:ext cx="6516687" cy="36655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15378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2f5016e17f_0_240"/>
          <p:cNvSpPr txBox="1">
            <a:spLocks noGrp="1"/>
          </p:cNvSpPr>
          <p:nvPr>
            <p:ph type="title"/>
          </p:nvPr>
        </p:nvSpPr>
        <p:spPr>
          <a:xfrm>
            <a:off x="1229735" y="861377"/>
            <a:ext cx="973240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3600" b="0" i="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g12f5016e17f_0_240"/>
          <p:cNvSpPr txBox="1">
            <a:spLocks noGrp="1"/>
          </p:cNvSpPr>
          <p:nvPr>
            <p:ph type="body" idx="1"/>
          </p:nvPr>
        </p:nvSpPr>
        <p:spPr>
          <a:xfrm>
            <a:off x="609600" y="1577340"/>
            <a:ext cx="10972800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marL="1219170" lvl="1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marL="1828754" lvl="2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marL="2438339" lvl="3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marL="3047924" lvl="4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marL="3657509" lvl="5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marL="4267093" lvl="6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marL="4876678" lvl="7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marL="5486263" lvl="8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g12f5016e17f_0_240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600" cy="164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12f5016e17f_0_240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000" cy="164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g12f5016e17f_0_240"/>
          <p:cNvSpPr txBox="1">
            <a:spLocks noGrp="1"/>
          </p:cNvSpPr>
          <p:nvPr>
            <p:ph type="sldNum" idx="12"/>
          </p:nvPr>
        </p:nvSpPr>
        <p:spPr>
          <a:xfrm>
            <a:off x="8778241" y="6377940"/>
            <a:ext cx="2804000" cy="1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8028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45C1F-E2AD-4152-8FB2-A500DAF92B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7B4-636A-4A36-8E75-2A47D1FB13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13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45C1F-E2AD-4152-8FB2-A500DAF92B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7B4-636A-4A36-8E75-2A47D1FB13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218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45C1F-E2AD-4152-8FB2-A500DAF92B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7B4-636A-4A36-8E75-2A47D1FB13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852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45C1F-E2AD-4152-8FB2-A500DAF92B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7B4-636A-4A36-8E75-2A47D1FB13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831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45C1F-E2AD-4152-8FB2-A500DAF92B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7B4-636A-4A36-8E75-2A47D1FB13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17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45C1F-E2AD-4152-8FB2-A500DAF92B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7B4-636A-4A36-8E75-2A47D1FB13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906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9F536-F6D2-4ACA-BBB9-CE8CFA3E3B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73BD-3B0C-4338-B8E0-717F55FF18C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97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9F536-F6D2-4ACA-BBB9-CE8CFA3E3B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73BD-3B0C-4338-B8E0-717F55FF18C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25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9F536-F6D2-4ACA-BBB9-CE8CFA3E3B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73BD-3B0C-4338-B8E0-717F55FF18C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6178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9F536-F6D2-4ACA-BBB9-CE8CFA3E3B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73BD-3B0C-4338-B8E0-717F55FF18C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922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obj">
  <p:cSld name="Blank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2f5016e17f_0_236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600" cy="164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g12f5016e17f_0_236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000" cy="164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12f5016e17f_0_236"/>
          <p:cNvSpPr txBox="1">
            <a:spLocks noGrp="1"/>
          </p:cNvSpPr>
          <p:nvPr>
            <p:ph type="sldNum" idx="12"/>
          </p:nvPr>
        </p:nvSpPr>
        <p:spPr>
          <a:xfrm>
            <a:off x="8778241" y="6377940"/>
            <a:ext cx="2804000" cy="1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28545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9F536-F6D2-4ACA-BBB9-CE8CFA3E3B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73BD-3B0C-4338-B8E0-717F55FF18C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4750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9F536-F6D2-4ACA-BBB9-CE8CFA3E3B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73BD-3B0C-4338-B8E0-717F55FF18C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7566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9F536-F6D2-4ACA-BBB9-CE8CFA3E3B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73BD-3B0C-4338-B8E0-717F55FF18C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8626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9F536-F6D2-4ACA-BBB9-CE8CFA3E3B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73BD-3B0C-4338-B8E0-717F55FF18C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1002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9F536-F6D2-4ACA-BBB9-CE8CFA3E3B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73BD-3B0C-4338-B8E0-717F55FF18C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9002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9F536-F6D2-4ACA-BBB9-CE8CFA3E3B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73BD-3B0C-4338-B8E0-717F55FF18C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622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9F536-F6D2-4ACA-BBB9-CE8CFA3E3B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73BD-3B0C-4338-B8E0-717F55FF18C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43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2f5016e17f_0_246"/>
          <p:cNvSpPr txBox="1">
            <a:spLocks noGrp="1"/>
          </p:cNvSpPr>
          <p:nvPr>
            <p:ph type="ctrTitle"/>
          </p:nvPr>
        </p:nvSpPr>
        <p:spPr>
          <a:xfrm>
            <a:off x="914400" y="2125980"/>
            <a:ext cx="10363200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g12f5016e17f_0_246"/>
          <p:cNvSpPr txBox="1">
            <a:spLocks noGrp="1"/>
          </p:cNvSpPr>
          <p:nvPr>
            <p:ph type="subTitle" idx="1"/>
          </p:nvPr>
        </p:nvSpPr>
        <p:spPr>
          <a:xfrm>
            <a:off x="1828800" y="3840480"/>
            <a:ext cx="8534400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g12f5016e17f_0_246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600" cy="164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g12f5016e17f_0_246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000" cy="164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g12f5016e17f_0_246"/>
          <p:cNvSpPr txBox="1">
            <a:spLocks noGrp="1"/>
          </p:cNvSpPr>
          <p:nvPr>
            <p:ph type="sldNum" idx="12"/>
          </p:nvPr>
        </p:nvSpPr>
        <p:spPr>
          <a:xfrm>
            <a:off x="8778241" y="6377940"/>
            <a:ext cx="2804000" cy="1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9294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f5016e17f_0_252"/>
          <p:cNvSpPr txBox="1">
            <a:spLocks noGrp="1"/>
          </p:cNvSpPr>
          <p:nvPr>
            <p:ph type="title"/>
          </p:nvPr>
        </p:nvSpPr>
        <p:spPr>
          <a:xfrm>
            <a:off x="1229735" y="861377"/>
            <a:ext cx="973240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3600" b="0" i="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g12f5016e17f_0_252"/>
          <p:cNvSpPr txBox="1">
            <a:spLocks noGrp="1"/>
          </p:cNvSpPr>
          <p:nvPr>
            <p:ph type="body" idx="1"/>
          </p:nvPr>
        </p:nvSpPr>
        <p:spPr>
          <a:xfrm>
            <a:off x="609600" y="1577340"/>
            <a:ext cx="5303600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marL="1219170" lvl="1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marL="1828754" lvl="2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marL="2438339" lvl="3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marL="3047924" lvl="4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marL="3657509" lvl="5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marL="4267093" lvl="6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marL="4876678" lvl="7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marL="5486263" lvl="8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g12f5016e17f_0_252"/>
          <p:cNvSpPr txBox="1">
            <a:spLocks noGrp="1"/>
          </p:cNvSpPr>
          <p:nvPr>
            <p:ph type="body" idx="2"/>
          </p:nvPr>
        </p:nvSpPr>
        <p:spPr>
          <a:xfrm>
            <a:off x="6278880" y="1577340"/>
            <a:ext cx="5303600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marL="1219170" lvl="1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marL="1828754" lvl="2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marL="2438339" lvl="3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marL="3047924" lvl="4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marL="3657509" lvl="5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marL="4267093" lvl="6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marL="4876678" lvl="7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marL="5486263" lvl="8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g12f5016e17f_0_252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600" cy="164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g12f5016e17f_0_252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000" cy="164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g12f5016e17f_0_252"/>
          <p:cNvSpPr txBox="1">
            <a:spLocks noGrp="1"/>
          </p:cNvSpPr>
          <p:nvPr>
            <p:ph type="sldNum" idx="12"/>
          </p:nvPr>
        </p:nvSpPr>
        <p:spPr>
          <a:xfrm>
            <a:off x="8778241" y="6377940"/>
            <a:ext cx="2804000" cy="1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972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45C1F-E2AD-4152-8FB2-A500DAF92B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7B4-636A-4A36-8E75-2A47D1FB13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653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45C1F-E2AD-4152-8FB2-A500DAF92B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7B4-636A-4A36-8E75-2A47D1FB13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169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45C1F-E2AD-4152-8FB2-A500DAF92B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7B4-636A-4A36-8E75-2A47D1FB13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859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45C1F-E2AD-4152-8FB2-A500DAF92B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7B4-636A-4A36-8E75-2A47D1FB13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94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45C1F-E2AD-4152-8FB2-A500DAF92B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D7B4-636A-4A36-8E75-2A47D1FB13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04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2f5016e17f_0_230"/>
          <p:cNvSpPr txBox="1">
            <a:spLocks noGrp="1"/>
          </p:cNvSpPr>
          <p:nvPr>
            <p:ph type="title"/>
          </p:nvPr>
        </p:nvSpPr>
        <p:spPr>
          <a:xfrm>
            <a:off x="1229735" y="861377"/>
            <a:ext cx="9732400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2700" b="0" i="0" u="none" strike="noStrike" cap="non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1" name="Google Shape;141;g12f5016e17f_0_230"/>
          <p:cNvSpPr txBox="1">
            <a:spLocks noGrp="1"/>
          </p:cNvSpPr>
          <p:nvPr>
            <p:ph type="body" idx="1"/>
          </p:nvPr>
        </p:nvSpPr>
        <p:spPr>
          <a:xfrm>
            <a:off x="609600" y="1577340"/>
            <a:ext cx="10972800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2" name="Google Shape;142;g12f5016e17f_0_230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600" cy="164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kern="0"/>
          </a:p>
        </p:txBody>
      </p:sp>
      <p:sp>
        <p:nvSpPr>
          <p:cNvPr id="143" name="Google Shape;143;g12f5016e17f_0_230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000" cy="164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10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kern="0"/>
          </a:p>
        </p:txBody>
      </p:sp>
      <p:sp>
        <p:nvSpPr>
          <p:cNvPr id="144" name="Google Shape;144;g12f5016e17f_0_230"/>
          <p:cNvSpPr txBox="1">
            <a:spLocks noGrp="1"/>
          </p:cNvSpPr>
          <p:nvPr>
            <p:ph type="sldNum" idx="12"/>
          </p:nvPr>
        </p:nvSpPr>
        <p:spPr>
          <a:xfrm>
            <a:off x="8778241" y="6377940"/>
            <a:ext cx="2804000" cy="164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0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kern="0" smtClean="0"/>
              <a:pPr/>
              <a:t>‹#›</a:t>
            </a:fld>
            <a:endParaRPr lang="en" sz="800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80537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45C1F-E2AD-4152-8FB2-A500DAF92B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D7B4-636A-4A36-8E75-2A47D1FB13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410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9F536-F6D2-4ACA-BBB9-CE8CFA3E3B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D73BD-3B0C-4338-B8E0-717F55FF18C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391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57c8dcf736_0_0"/>
          <p:cNvSpPr txBox="1"/>
          <p:nvPr/>
        </p:nvSpPr>
        <p:spPr>
          <a:xfrm>
            <a:off x="827760" y="1662113"/>
            <a:ext cx="10649528" cy="1518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767" rIns="0" bIns="0" anchor="t" anchorCtr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About Social Communications</a:t>
            </a:r>
          </a:p>
          <a:p>
            <a:pPr>
              <a:spcBef>
                <a:spcPts val="1200"/>
              </a:spcBef>
            </a:pPr>
            <a:r>
              <a:rPr lang="en-US" sz="4400" b="1" dirty="0" smtClean="0">
                <a:solidFill>
                  <a:schemeClr val="bg1"/>
                </a:solidFill>
              </a:rPr>
              <a:t>of Nazarbayev University Library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178" name="Google Shape;178;g157c8dcf736_0_0"/>
          <p:cNvSpPr txBox="1">
            <a:spLocks noGrp="1"/>
          </p:cNvSpPr>
          <p:nvPr>
            <p:ph type="ftr" idx="11"/>
          </p:nvPr>
        </p:nvSpPr>
        <p:spPr>
          <a:xfrm>
            <a:off x="11113288" y="6174847"/>
            <a:ext cx="728000" cy="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5000" rIns="0" bIns="0" anchor="t" anchorCtr="0">
            <a:spAutoFit/>
          </a:bodyPr>
          <a:lstStyle/>
          <a:p>
            <a:pPr algn="l"/>
            <a:r>
              <a:rPr lang="en"/>
              <a:t>nu.edu.kz</a:t>
            </a:r>
            <a:endParaRPr/>
          </a:p>
        </p:txBody>
      </p:sp>
      <p:sp>
        <p:nvSpPr>
          <p:cNvPr id="180" name="Google Shape;180;g157c8dcf736_0_0"/>
          <p:cNvSpPr txBox="1"/>
          <p:nvPr/>
        </p:nvSpPr>
        <p:spPr>
          <a:xfrm>
            <a:off x="582451" y="424087"/>
            <a:ext cx="2613422" cy="194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633" rIns="0" bIns="0" anchor="t" anchorCtr="0">
            <a:spAutoFit/>
          </a:bodyPr>
          <a:lstStyle/>
          <a:p>
            <a:pPr>
              <a:buClr>
                <a:srgbClr val="000000"/>
              </a:buClr>
              <a:buSzPts val="900"/>
              <a:buFont typeface="Arial"/>
              <a:buNone/>
            </a:pPr>
            <a:r>
              <a:rPr lang="en-US" sz="1200" kern="0" dirty="0" smtClean="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UniLibNSD-2023        05</a:t>
            </a:r>
            <a:r>
              <a:rPr lang="en" sz="1200" kern="0" dirty="0" smtClean="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.10.</a:t>
            </a:r>
            <a:r>
              <a:rPr lang="ru-RU" sz="1200" kern="0" dirty="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20</a:t>
            </a:r>
            <a:r>
              <a:rPr lang="en" sz="1200" kern="0" dirty="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2</a:t>
            </a:r>
            <a:r>
              <a:rPr lang="ru-RU" sz="1200" kern="0" dirty="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3</a:t>
            </a:r>
            <a:endParaRPr sz="1200" kern="0" dirty="0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sp>
        <p:nvSpPr>
          <p:cNvPr id="5" name="Google Shape;177;g157c8dcf736_0_0"/>
          <p:cNvSpPr txBox="1"/>
          <p:nvPr/>
        </p:nvSpPr>
        <p:spPr>
          <a:xfrm>
            <a:off x="582451" y="4692336"/>
            <a:ext cx="10888290" cy="1118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0767" rIns="0" bIns="0" anchor="t" anchorCtr="0">
            <a:sp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6000"/>
              <a:buFont typeface="Calibri"/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Piotr Lapo</a:t>
            </a:r>
            <a:endParaRPr lang="en-US" sz="20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SzPts val="6000"/>
              <a:buFont typeface="Calibri"/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Library General Expert</a:t>
            </a:r>
            <a:endParaRPr lang="en-US" sz="20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SzPts val="6000"/>
              <a:buFont typeface="Calibri"/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Nazarbayev University</a:t>
            </a:r>
            <a:endParaRPr lang="en-US" sz="20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SzPts val="6000"/>
              <a:buFont typeface="Calibri"/>
              <a:buNone/>
            </a:pPr>
            <a:r>
              <a:rPr lang="en-US" sz="2000" kern="0" dirty="0">
                <a:solidFill>
                  <a:schemeClr val="bg1"/>
                </a:solidFill>
                <a:latin typeface="Prata"/>
                <a:ea typeface="Prata"/>
                <a:cs typeface="Prata"/>
                <a:sym typeface="Prata"/>
              </a:rPr>
              <a:t>email</a:t>
            </a:r>
            <a:r>
              <a:rPr lang="ru-RU" sz="2000" kern="0" dirty="0">
                <a:solidFill>
                  <a:schemeClr val="bg1"/>
                </a:solidFill>
                <a:latin typeface="Prata"/>
                <a:ea typeface="Prata"/>
                <a:cs typeface="Prata"/>
                <a:sym typeface="Prata"/>
              </a:rPr>
              <a:t>: </a:t>
            </a:r>
            <a:r>
              <a:rPr lang="en-US" sz="2000" kern="0" dirty="0">
                <a:solidFill>
                  <a:schemeClr val="bg1"/>
                </a:solidFill>
                <a:latin typeface="Prata"/>
                <a:ea typeface="Prata"/>
                <a:cs typeface="Prata"/>
                <a:sym typeface="Prata"/>
              </a:rPr>
              <a:t>piotr.lapo@nu.edu.kz</a:t>
            </a:r>
            <a:endParaRPr sz="2000" kern="0" dirty="0">
              <a:solidFill>
                <a:schemeClr val="bg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083300" y="12049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1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06477" y="57537"/>
          <a:ext cx="11818375" cy="667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21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1862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Стратегические направления деятельности ИФЛА</a:t>
                      </a:r>
                      <a:br>
                        <a:rPr lang="ru-RU" sz="3600" dirty="0"/>
                      </a:br>
                      <a:r>
                        <a:rPr lang="ru-RU" sz="3600" dirty="0"/>
                        <a:t>2019 – 2024 гг.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</a:rPr>
                        <a:t>1. </a:t>
                      </a:r>
                      <a:r>
                        <a:rPr lang="ru-RU" sz="2800" b="1" dirty="0">
                          <a:solidFill>
                            <a:schemeClr val="bg1"/>
                          </a:solidFill>
                        </a:rPr>
                        <a:t>Укрепление голоса библиотек на глобальном уровне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  <a:p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</a:rPr>
                        <a:t>2. </a:t>
                      </a:r>
                      <a:r>
                        <a:rPr lang="ru-RU" sz="2800" b="1" dirty="0">
                          <a:solidFill>
                            <a:schemeClr val="bg1"/>
                          </a:solidFill>
                        </a:rPr>
                        <a:t>Развитие и совершенствование профессиональной практики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  <a:p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</a:rPr>
                        <a:t>3. </a:t>
                      </a:r>
                      <a:r>
                        <a:rPr lang="ru-RU" sz="2800" b="1" dirty="0">
                          <a:solidFill>
                            <a:schemeClr val="bg1"/>
                          </a:solidFill>
                        </a:rPr>
                        <a:t>Объединение и укрепление профессиональной отрасли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  <a:p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</a:rPr>
                        <a:t>4. </a:t>
                      </a:r>
                      <a:r>
                        <a:rPr lang="ru-RU" sz="2800" b="1" dirty="0">
                          <a:solidFill>
                            <a:schemeClr val="bg1"/>
                          </a:solidFill>
                        </a:rPr>
                        <a:t>Оптимизация нашей организации</a:t>
                      </a:r>
                      <a:r>
                        <a:rPr lang="en-US" sz="2800" b="1" dirty="0">
                          <a:solidFill>
                            <a:schemeClr val="bg1"/>
                          </a:solidFill>
                        </a:rPr>
                        <a:t> (</a:t>
                      </a:r>
                      <a:r>
                        <a:rPr lang="ru-RU" sz="2800" b="1" dirty="0">
                          <a:solidFill>
                            <a:schemeClr val="bg1"/>
                          </a:solidFill>
                        </a:rPr>
                        <a:t>ИФЛА</a:t>
                      </a:r>
                      <a:r>
                        <a:rPr lang="en-US" sz="2800" b="1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  <a:p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23" y="1304938"/>
            <a:ext cx="1209123" cy="12407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23" y="2604377"/>
            <a:ext cx="1209123" cy="12891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23" y="4083719"/>
            <a:ext cx="1180965" cy="11962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22" y="5434427"/>
            <a:ext cx="1180965" cy="125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934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141" y="178313"/>
            <a:ext cx="11788877" cy="9130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Члены ИФЛА в Центральной Азии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dirty="0">
                <a:solidFill>
                  <a:schemeClr val="accent1">
                    <a:lumMod val="75000"/>
                  </a:schemeClr>
                </a:solidFill>
              </a:rPr>
              <a:t>(по состоянию на 17.04.2023г.)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141" y="1091381"/>
            <a:ext cx="11788877" cy="5643716"/>
          </a:xfrm>
        </p:spPr>
        <p:txBody>
          <a:bodyPr/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Казахстан</a:t>
            </a:r>
          </a:p>
          <a:p>
            <a:pPr lvl="1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Association of University Libraries of the Republic of Kazakhstan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East Kazakhstan Librarians' Association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Nazarbayev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University Library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Кыргызстан</a:t>
            </a:r>
          </a:p>
          <a:p>
            <a:pPr lvl="1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University of Central Asia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Узбекистан</a:t>
            </a:r>
          </a:p>
          <a:p>
            <a:pPr lvl="1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National Library of Uzbekistan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STARS International University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184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73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141" y="178313"/>
            <a:ext cx="11788877" cy="913068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Роль Комитета Регионального отделения ИФЛА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141" y="1425677"/>
            <a:ext cx="11788877" cy="5309420"/>
          </a:xfrm>
        </p:spPr>
        <p:txBody>
          <a:bodyPr/>
          <a:lstStyle/>
          <a:p>
            <a:pPr marL="0" indent="0"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Сопровождать разработку и выполнение планов действий, которые отвечают потребностям библиотечного дела в регионе, соответствуют Стратегии ИФЛА, а также взаимодействовать с другими соответствующими комитетами и группами.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Вносить активный вклад в вовлечение в проекты действительных членов ИФЛА и в привлечение новых ее членов </a:t>
            </a:r>
          </a:p>
        </p:txBody>
      </p:sp>
    </p:spTree>
    <p:extLst>
      <p:ext uri="{BB962C8B-B14F-4D97-AF65-F5344CB8AC3E}">
        <p14:creationId xmlns:p14="http://schemas.microsoft.com/office/powerpoint/2010/main" val="1952536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7743" y="0"/>
            <a:ext cx="83965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10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22FFB9-C5FD-369B-A7FE-6EC497566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8636"/>
            <a:ext cx="12192000" cy="553998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2"/>
                </a:solidFill>
              </a:rPr>
              <a:t>Организационная структура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5CAAC2B-CF49-8719-B217-F629485929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7575" y="873409"/>
            <a:ext cx="11756850" cy="3877985"/>
          </a:xfrm>
        </p:spPr>
        <p:txBody>
          <a:bodyPr/>
          <a:lstStyle/>
          <a:p>
            <a:r>
              <a:rPr lang="kk-KZ" sz="2800" dirty="0">
                <a:solidFill>
                  <a:schemeClr val="bg2"/>
                </a:solidFill>
                <a:latin typeface="+mj-lt"/>
              </a:rPr>
              <a:t>Совет (Президент Ассоциации + председатели комитетов)</a:t>
            </a:r>
          </a:p>
          <a:p>
            <a:endParaRPr lang="kk-KZ" sz="2800" dirty="0">
              <a:solidFill>
                <a:schemeClr val="bg2"/>
              </a:solidFill>
              <a:latin typeface="+mj-lt"/>
            </a:endParaRPr>
          </a:p>
          <a:p>
            <a:pPr marL="761993" indent="-457200">
              <a:buClr>
                <a:schemeClr val="bg2"/>
              </a:buClr>
              <a:buSzPct val="100000"/>
              <a:buAutoNum type="arabicPeriod"/>
            </a:pPr>
            <a:r>
              <a:rPr lang="kk-KZ" sz="2800" dirty="0">
                <a:solidFill>
                  <a:schemeClr val="bg2"/>
                </a:solidFill>
                <a:latin typeface="+mj-lt"/>
              </a:rPr>
              <a:t>Комитет по нормативно-регламентирующей документации</a:t>
            </a:r>
          </a:p>
          <a:p>
            <a:pPr marL="761993" indent="-457200">
              <a:buClr>
                <a:schemeClr val="bg2"/>
              </a:buClr>
              <a:buSzPct val="100000"/>
              <a:buAutoNum type="arabicPeriod"/>
            </a:pPr>
            <a:r>
              <a:rPr lang="kk-KZ" sz="2800" dirty="0">
                <a:solidFill>
                  <a:schemeClr val="bg2"/>
                </a:solidFill>
                <a:latin typeface="+mj-lt"/>
              </a:rPr>
              <a:t>Комитет библиотечному образованию, переподготовке и повышению квалификации библиотечных работников</a:t>
            </a:r>
          </a:p>
          <a:p>
            <a:pPr marL="761993" indent="-457200">
              <a:buClr>
                <a:schemeClr val="bg2"/>
              </a:buClr>
              <a:buSzPct val="100000"/>
              <a:buAutoNum type="arabicPeriod"/>
            </a:pPr>
            <a:r>
              <a:rPr lang="kk-KZ" sz="2800" dirty="0">
                <a:solidFill>
                  <a:schemeClr val="bg2"/>
                </a:solidFill>
                <a:latin typeface="+mj-lt"/>
              </a:rPr>
              <a:t>Комитет по информационным ресурсам и доступу к ним</a:t>
            </a:r>
          </a:p>
          <a:p>
            <a:pPr marL="761993" indent="-457200">
              <a:buClr>
                <a:schemeClr val="bg2"/>
              </a:buClr>
              <a:buSzPct val="100000"/>
              <a:buAutoNum type="arabicPeriod"/>
            </a:pPr>
            <a:r>
              <a:rPr lang="en-US" sz="2800" dirty="0" err="1">
                <a:solidFill>
                  <a:schemeClr val="bg2"/>
                </a:solidFill>
                <a:latin typeface="+mj-lt"/>
              </a:rPr>
              <a:t>Комитет</a:t>
            </a:r>
            <a:r>
              <a:rPr lang="en-US" sz="28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2800" dirty="0" err="1">
                <a:solidFill>
                  <a:schemeClr val="bg2"/>
                </a:solidFill>
                <a:latin typeface="+mj-lt"/>
              </a:rPr>
              <a:t>по</a:t>
            </a:r>
            <a:r>
              <a:rPr lang="en-US" sz="28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2800" dirty="0" err="1">
                <a:solidFill>
                  <a:schemeClr val="bg2"/>
                </a:solidFill>
                <a:latin typeface="+mj-lt"/>
              </a:rPr>
              <a:t>библиотечной</a:t>
            </a:r>
            <a:r>
              <a:rPr lang="en-US" sz="28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2800" dirty="0" err="1">
                <a:solidFill>
                  <a:schemeClr val="bg2"/>
                </a:solidFill>
                <a:latin typeface="+mj-lt"/>
              </a:rPr>
              <a:t>автоматизации</a:t>
            </a:r>
            <a:endParaRPr lang="ru-RU" sz="2800" dirty="0">
              <a:solidFill>
                <a:schemeClr val="bg2"/>
              </a:solidFill>
              <a:latin typeface="+mj-lt"/>
            </a:endParaRPr>
          </a:p>
          <a:p>
            <a:pPr marL="761993" indent="-457200">
              <a:buClr>
                <a:schemeClr val="bg2"/>
              </a:buClr>
              <a:buSzPct val="100000"/>
              <a:buAutoNum type="arabicPeriod"/>
            </a:pPr>
            <a:r>
              <a:rPr lang="kk-KZ" sz="2800" dirty="0">
                <a:solidFill>
                  <a:schemeClr val="bg2"/>
                </a:solidFill>
                <a:latin typeface="+mj-lt"/>
              </a:rPr>
              <a:t>Комитет по библиотечно-информационному обслуживанию</a:t>
            </a:r>
          </a:p>
          <a:p>
            <a:pPr marL="761993" indent="-457200">
              <a:buClr>
                <a:schemeClr val="bg2"/>
              </a:buClr>
              <a:buSzPct val="100000"/>
              <a:buAutoNum type="arabicPeriod"/>
            </a:pPr>
            <a:r>
              <a:rPr lang="kk-KZ" sz="2800" dirty="0">
                <a:solidFill>
                  <a:schemeClr val="bg2"/>
                </a:solidFill>
                <a:latin typeface="+mj-lt"/>
              </a:rPr>
              <a:t>Комитет по связям с общественностью</a:t>
            </a:r>
            <a:endParaRPr lang="ru-RU" sz="20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6A90A48A-1DAB-67FB-71FD-6F0F596045D4}"/>
              </a:ext>
            </a:extLst>
          </p:cNvPr>
          <p:cNvSpPr txBox="1">
            <a:spLocks/>
          </p:cNvSpPr>
          <p:nvPr/>
        </p:nvSpPr>
        <p:spPr>
          <a:xfrm>
            <a:off x="330200" y="4959985"/>
            <a:ext cx="11531600" cy="1637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В Совете и Комитетах Ассоциации – 37 человек, которые представляют 23 ВУЗа из 9 городов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Астана (5) Алматы (11) Актобе (1) Караганда (1) Костанай (1) </a:t>
            </a:r>
            <a:r>
              <a:rPr kumimoji="0" lang="kk-KZ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Кызыл Орда (1)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Туркестан (1) Уральск (1) Шымкент (1)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4699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, одежда, Человеческое лицо, костюм&#10;&#10;Автоматически созданное описание">
            <a:extLst>
              <a:ext uri="{FF2B5EF4-FFF2-40B4-BE49-F238E27FC236}">
                <a16:creationId xmlns:a16="http://schemas.microsoft.com/office/drawing/2014/main" xmlns="" id="{D5643B23-00B0-14D0-F9C9-6479865C53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374" y="13095"/>
            <a:ext cx="6856370" cy="684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3108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E1D2228-52F8-7B28-051E-DFB46B637F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603"/>
            <a:ext cx="12192000" cy="65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9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22FFB9-C5FD-369B-A7FE-6EC497566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8636"/>
            <a:ext cx="12192000" cy="553998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2"/>
                </a:solidFill>
              </a:rPr>
              <a:t>Рекомендации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5CAAC2B-CF49-8719-B217-F629485929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7575" y="1237203"/>
            <a:ext cx="11756850" cy="3016210"/>
          </a:xfrm>
        </p:spPr>
        <p:txBody>
          <a:bodyPr/>
          <a:lstStyle/>
          <a:p>
            <a:r>
              <a:rPr lang="kk-KZ" sz="2800" dirty="0">
                <a:solidFill>
                  <a:schemeClr val="bg2"/>
                </a:solidFill>
                <a:latin typeface="+mj-lt"/>
              </a:rPr>
              <a:t>1. Создать библиотечные ассоциации во всех странах ЦА</a:t>
            </a:r>
          </a:p>
          <a:p>
            <a:pPr marL="304793" indent="0">
              <a:buClr>
                <a:schemeClr val="bg2"/>
              </a:buClr>
              <a:buSzPct val="100000"/>
            </a:pPr>
            <a:r>
              <a:rPr lang="kk-KZ" sz="2800" dirty="0">
                <a:solidFill>
                  <a:schemeClr val="bg2"/>
                </a:solidFill>
                <a:latin typeface="+mj-lt"/>
              </a:rPr>
              <a:t>2. Вступить в ИФЛА</a:t>
            </a:r>
          </a:p>
          <a:p>
            <a:pPr marL="717550" indent="-414338">
              <a:buClr>
                <a:schemeClr val="bg2"/>
              </a:buClr>
              <a:buSzPct val="100000"/>
            </a:pPr>
            <a:r>
              <a:rPr lang="kk-KZ" sz="2800" dirty="0">
                <a:solidFill>
                  <a:schemeClr val="bg2"/>
                </a:solidFill>
                <a:latin typeface="+mj-lt"/>
              </a:rPr>
              <a:t>3. Внести необходимые данные о библиотеках страны в Библиотечную карту мира</a:t>
            </a:r>
          </a:p>
          <a:p>
            <a:pPr marL="717550" indent="-414338">
              <a:buClr>
                <a:schemeClr val="bg2"/>
              </a:buClr>
              <a:buSzPct val="100000"/>
            </a:pPr>
            <a:r>
              <a:rPr lang="kk-KZ" sz="2800" dirty="0">
                <a:solidFill>
                  <a:schemeClr val="bg2"/>
                </a:solidFill>
                <a:latin typeface="+mj-lt"/>
              </a:rPr>
              <a:t>4. Внести в Библиотечную карту мира информацию о проводимых библиотеками страны мероприятиях по реализации 17 Целей устойчивого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2175081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413294-5A11-18D3-8634-FEB85A815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7809"/>
            <a:ext cx="10515600" cy="68692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3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Main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ommunication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Spaces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C7B623B-05A7-1FBF-45D1-5D6B39187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124" y="1511929"/>
            <a:ext cx="11475024" cy="5138261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NU academic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community (students,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teachers, researchers, etc.) + library temporary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visitors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Library professional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community 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Association of University Libraries in Kazakhstan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Central Asian library community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(conferences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in Kazakhstan, Uzbekistan and Kyrgyzstan; Erasmus+ project proposals) 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Global library community (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IFLA and post-Soviet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states)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Public service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readers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’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clubs and children in Astana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city and Kazakhstan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32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413294-5A11-18D3-8634-FEB85A815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7" y="43683"/>
            <a:ext cx="10515600" cy="68692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NU academic community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0432" y="730610"/>
            <a:ext cx="6236717" cy="5231302"/>
          </a:xfrm>
          <a:prstGeom prst="rect">
            <a:avLst/>
          </a:prstGeom>
        </p:spPr>
      </p:pic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8C7B623B-05A7-1FBF-45D1-5D6B39187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071" y="812091"/>
            <a:ext cx="5531665" cy="5404918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abundance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of information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resources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comfortable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physical space (access 24/7/365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advanced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virtual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services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International EDD service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subject librarians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highly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qualified library staff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(62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% have a master's degree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cultural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and educational events (presentation and discussion of books, including authors from NU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anti-stress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activities for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students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initiatives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to improve scientific administration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90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413294-5A11-18D3-8634-FEB85A815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805" y="43683"/>
            <a:ext cx="6611852" cy="686927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Library professional community 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8C7B623B-05A7-1FBF-45D1-5D6B39187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407" y="1698426"/>
            <a:ext cx="5531665" cy="3144273"/>
          </a:xfrm>
        </p:spPr>
        <p:txBody>
          <a:bodyPr>
            <a:normAutofit/>
          </a:bodyPr>
          <a:lstStyle/>
          <a:p>
            <a:pPr marL="361950" lvl="1" indent="-271463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Association of University Libraries in Kazakhstan</a:t>
            </a:r>
          </a:p>
          <a:p>
            <a:pPr marL="361950" lvl="1" indent="-271463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Central Asian library community (conferences in Kazakhstan, Uzbekistan and Kyrgyzstan; Erasmus+ project proposals) </a:t>
            </a:r>
          </a:p>
          <a:p>
            <a:pPr marL="361950" lvl="1" indent="-271463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Global library community (IFLA and post-Soviet states)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8188" y="986827"/>
            <a:ext cx="5524522" cy="4567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02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413294-5A11-18D3-8634-FEB85A815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6294" y="98004"/>
            <a:ext cx="10357164" cy="686927"/>
          </a:xfrm>
        </p:spPr>
        <p:txBody>
          <a:bodyPr>
            <a:norm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Public service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readers’ clubs and children in Astana city and Kazakhstan)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8C7B623B-05A7-1FBF-45D1-5D6B39187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407" y="1698426"/>
            <a:ext cx="5776110" cy="3144273"/>
          </a:xfrm>
        </p:spPr>
        <p:txBody>
          <a:bodyPr>
            <a:normAutofit/>
          </a:bodyPr>
          <a:lstStyle/>
          <a:p>
            <a:pPr marL="361950" indent="-271463">
              <a:spcBef>
                <a:spcPts val="600"/>
              </a:spcBef>
              <a:buSzPct val="70000"/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school librarians and pupils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of secondary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schools</a:t>
            </a:r>
          </a:p>
          <a:p>
            <a:pPr marL="361950" indent="-271463">
              <a:spcBef>
                <a:spcPts val="600"/>
              </a:spcBef>
              <a:buSzPct val="70000"/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children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from orphanages in Akmola region and children from socially vulnerable families in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Astana</a:t>
            </a:r>
          </a:p>
          <a:p>
            <a:pPr marL="361950" indent="-271463">
              <a:spcBef>
                <a:spcPts val="600"/>
              </a:spcBef>
              <a:buSzPct val="70000"/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members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of reading clubs (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ProBooks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Cosmos and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SenU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) in Astana</a:t>
            </a:r>
          </a:p>
        </p:txBody>
      </p:sp>
      <p:pic>
        <p:nvPicPr>
          <p:cNvPr id="6" name="Picture 4" descr="Возможно, это изображение (1 человек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650" y="644133"/>
            <a:ext cx="4200808" cy="279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Возможно, это изображение (4 человека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650" y="3443988"/>
            <a:ext cx="4212699" cy="280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76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22FFB9-C5FD-369B-A7FE-6EC497566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488" y="2324539"/>
            <a:ext cx="11897031" cy="923330"/>
          </a:xfrm>
        </p:spPr>
        <p:txBody>
          <a:bodyPr/>
          <a:lstStyle/>
          <a:p>
            <a:pPr algn="ctr"/>
            <a:r>
              <a:rPr lang="en-US" sz="6000" b="1" dirty="0" smtClean="0">
                <a:solidFill>
                  <a:schemeClr val="bg2"/>
                </a:solidFill>
                <a:effectLst/>
                <a:ea typeface="TimesNewRomanPSMT"/>
              </a:rPr>
              <a:t>Thank for your attention</a:t>
            </a:r>
            <a:r>
              <a:rPr lang="ru-RU" sz="6000" b="1" dirty="0" smtClean="0">
                <a:solidFill>
                  <a:schemeClr val="bg2"/>
                </a:solidFill>
                <a:effectLst/>
                <a:ea typeface="TimesNewRomanPSMT"/>
              </a:rPr>
              <a:t>!</a:t>
            </a:r>
            <a:endParaRPr lang="ru-RU" sz="6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574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413294-5A11-18D3-8634-FEB85A815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84" y="217642"/>
            <a:ext cx="11897032" cy="686927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>
                <a:solidFill>
                  <a:schemeClr val="accent1">
                    <a:lumMod val="75000"/>
                  </a:schemeClr>
                </a:solidFill>
              </a:rPr>
              <a:t>Библиотечная ассоциация</a:t>
            </a:r>
            <a:r>
              <a:rPr lang="en-US" sz="3800" b="1" dirty="0">
                <a:solidFill>
                  <a:schemeClr val="accent1">
                    <a:lumMod val="75000"/>
                  </a:schemeClr>
                </a:solidFill>
              </a:rPr>
              <a:t> vs</a:t>
            </a:r>
            <a:r>
              <a:rPr lang="ru-RU" sz="3800" b="1" dirty="0">
                <a:solidFill>
                  <a:schemeClr val="accent1">
                    <a:lumMod val="75000"/>
                  </a:schemeClr>
                </a:solidFill>
              </a:rPr>
              <a:t> Национальная библиотека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C7B623B-05A7-1FBF-45D1-5D6B39187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123" y="1455174"/>
            <a:ext cx="11641393" cy="575545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Нереально собрать всех умных, способных, инициативных и активных в одной библиотеке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Нет иерархии в принятии решений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Нет ведомственной подчиненности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Широкий круг общения с коллегами, в том числе, с той же специализацией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Более многочисленная представительская база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и т.д.   </a:t>
            </a:r>
          </a:p>
        </p:txBody>
      </p:sp>
    </p:spTree>
    <p:extLst>
      <p:ext uri="{BB962C8B-B14F-4D97-AF65-F5344CB8AC3E}">
        <p14:creationId xmlns:p14="http://schemas.microsoft.com/office/powerpoint/2010/main" val="166994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413294-5A11-18D3-8634-FEB85A815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84" y="80541"/>
            <a:ext cx="11897032" cy="68692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пути к планомерному и системному взаимодействию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C7B623B-05A7-1FBF-45D1-5D6B39187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485" y="884903"/>
            <a:ext cx="11897032" cy="59730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библиотечная система (сами библиотеки и связи их взаимодействия) как основа для создания синергетического эффекта международной деятельности библиотек Центральной Азии, предполагает наличие у данной системы следующей организационной структуры:</a:t>
            </a:r>
          </a:p>
          <a:p>
            <a:pPr marL="982663" indent="-982663"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ИФЛА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(объединяющая библиотечные ассоциации и организации из почти 150 стран мира)</a:t>
            </a:r>
          </a:p>
          <a:p>
            <a:pPr marL="982663" indent="-982663">
              <a:spcBef>
                <a:spcPts val="3600"/>
              </a:spcBef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Региональное отделение ИФЛА по странам Азии и Океании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(охватывает более 60 стран мира, включая страны Центральной Азии)</a:t>
            </a:r>
          </a:p>
          <a:p>
            <a:pPr marL="982663" indent="-982663">
              <a:spcBef>
                <a:spcPts val="4200"/>
              </a:spcBef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Орган, координирующий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деятельность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национальных ассоциаций стран ЦА  </a:t>
            </a:r>
          </a:p>
          <a:p>
            <a:pPr marL="0" indent="0">
              <a:spcBef>
                <a:spcPts val="4200"/>
              </a:spcBef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Национальная ассоциация</a:t>
            </a:r>
          </a:p>
          <a:p>
            <a:pPr marL="0" indent="0">
              <a:spcBef>
                <a:spcPts val="4200"/>
              </a:spcBef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Библиотека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Стрелка: вниз 3">
            <a:extLst>
              <a:ext uri="{FF2B5EF4-FFF2-40B4-BE49-F238E27FC236}">
                <a16:creationId xmlns:a16="http://schemas.microsoft.com/office/drawing/2014/main" xmlns="" id="{E592F187-153E-E133-8833-3B2AA4D0C325}"/>
              </a:ext>
            </a:extLst>
          </p:cNvPr>
          <p:cNvSpPr/>
          <p:nvPr/>
        </p:nvSpPr>
        <p:spPr>
          <a:xfrm>
            <a:off x="521108" y="3041633"/>
            <a:ext cx="314633" cy="501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xmlns="" id="{3762F436-F947-7CF0-30B4-FE37A21B10B8}"/>
              </a:ext>
            </a:extLst>
          </p:cNvPr>
          <p:cNvSpPr/>
          <p:nvPr/>
        </p:nvSpPr>
        <p:spPr>
          <a:xfrm>
            <a:off x="521109" y="4353232"/>
            <a:ext cx="314633" cy="3732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xmlns="" id="{06D2C55B-81A1-5F1A-E2F9-AFB113EE95F4}"/>
              </a:ext>
            </a:extLst>
          </p:cNvPr>
          <p:cNvSpPr/>
          <p:nvPr/>
        </p:nvSpPr>
        <p:spPr>
          <a:xfrm>
            <a:off x="521108" y="5119807"/>
            <a:ext cx="314633" cy="501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xmlns="" id="{03609B89-3295-946C-E110-E813BB636FFD}"/>
              </a:ext>
            </a:extLst>
          </p:cNvPr>
          <p:cNvSpPr/>
          <p:nvPr/>
        </p:nvSpPr>
        <p:spPr>
          <a:xfrm>
            <a:off x="521108" y="5917341"/>
            <a:ext cx="314633" cy="501446"/>
          </a:xfrm>
          <a:prstGeom prst="downArrow">
            <a:avLst>
              <a:gd name="adj1" fmla="val 50000"/>
              <a:gd name="adj2" fmla="val 337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верх 7">
            <a:extLst>
              <a:ext uri="{FF2B5EF4-FFF2-40B4-BE49-F238E27FC236}">
                <a16:creationId xmlns:a16="http://schemas.microsoft.com/office/drawing/2014/main" xmlns="" id="{A0CAC2E7-3A08-26E8-9D0E-9EBC184877B7}"/>
              </a:ext>
            </a:extLst>
          </p:cNvPr>
          <p:cNvSpPr/>
          <p:nvPr/>
        </p:nvSpPr>
        <p:spPr>
          <a:xfrm>
            <a:off x="521108" y="2675934"/>
            <a:ext cx="314633" cy="74971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верх 8">
            <a:extLst>
              <a:ext uri="{FF2B5EF4-FFF2-40B4-BE49-F238E27FC236}">
                <a16:creationId xmlns:a16="http://schemas.microsoft.com/office/drawing/2014/main" xmlns="" id="{91576DB2-B870-C0D1-6ADD-EE4314BFDF64}"/>
              </a:ext>
            </a:extLst>
          </p:cNvPr>
          <p:cNvSpPr/>
          <p:nvPr/>
        </p:nvSpPr>
        <p:spPr>
          <a:xfrm>
            <a:off x="521108" y="3759939"/>
            <a:ext cx="314633" cy="74971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верх 9">
            <a:extLst>
              <a:ext uri="{FF2B5EF4-FFF2-40B4-BE49-F238E27FC236}">
                <a16:creationId xmlns:a16="http://schemas.microsoft.com/office/drawing/2014/main" xmlns="" id="{6FD5A552-5AE6-768B-924E-71F3CE6F665D}"/>
              </a:ext>
            </a:extLst>
          </p:cNvPr>
          <p:cNvSpPr/>
          <p:nvPr/>
        </p:nvSpPr>
        <p:spPr>
          <a:xfrm>
            <a:off x="521108" y="4955456"/>
            <a:ext cx="314633" cy="42534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верх 10">
            <a:extLst>
              <a:ext uri="{FF2B5EF4-FFF2-40B4-BE49-F238E27FC236}">
                <a16:creationId xmlns:a16="http://schemas.microsoft.com/office/drawing/2014/main" xmlns="" id="{E8C3CC45-3F8B-5EA8-DA2F-63FA1648B023}"/>
              </a:ext>
            </a:extLst>
          </p:cNvPr>
          <p:cNvSpPr/>
          <p:nvPr/>
        </p:nvSpPr>
        <p:spPr>
          <a:xfrm>
            <a:off x="521108" y="5826610"/>
            <a:ext cx="314633" cy="28860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39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9657" y="0"/>
            <a:ext cx="55926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07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4550</TotalTime>
  <Words>633</Words>
  <Application>Microsoft Office PowerPoint</Application>
  <PresentationFormat>Широкоэкранный</PresentationFormat>
  <Paragraphs>87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8" baseType="lpstr">
      <vt:lpstr>Arial</vt:lpstr>
      <vt:lpstr>Calibri</vt:lpstr>
      <vt:lpstr>Calibri Light</vt:lpstr>
      <vt:lpstr>Courier New</vt:lpstr>
      <vt:lpstr>Inter Medium</vt:lpstr>
      <vt:lpstr>Prata</vt:lpstr>
      <vt:lpstr>TimesNewRomanPSMT</vt:lpstr>
      <vt:lpstr>Office Theme</vt:lpstr>
      <vt:lpstr>1_Office Theme</vt:lpstr>
      <vt:lpstr>Тема Office</vt:lpstr>
      <vt:lpstr>Презентация PowerPoint</vt:lpstr>
      <vt:lpstr>3 Main Сommunication Spaces</vt:lpstr>
      <vt:lpstr>NU academic community</vt:lpstr>
      <vt:lpstr>Library professional community </vt:lpstr>
      <vt:lpstr>Public service (readers’ clubs and children in Astana city and Kazakhstan)</vt:lpstr>
      <vt:lpstr>Thank for your attention!</vt:lpstr>
      <vt:lpstr>Библиотечная ассоциация vs Национальная библиотека</vt:lpstr>
      <vt:lpstr>На пути к планомерному и системному взаимодействию</vt:lpstr>
      <vt:lpstr>Презентация PowerPoint</vt:lpstr>
      <vt:lpstr>Презентация PowerPoint</vt:lpstr>
      <vt:lpstr>Члены ИФЛА в Центральной Азии (по состоянию на 17.04.2023г.)</vt:lpstr>
      <vt:lpstr>Презентация PowerPoint</vt:lpstr>
      <vt:lpstr>Роль Комитета Регионального отделения ИФЛА</vt:lpstr>
      <vt:lpstr>Презентация PowerPoint</vt:lpstr>
      <vt:lpstr>Организационная структура </vt:lpstr>
      <vt:lpstr>Презентация PowerPoint</vt:lpstr>
      <vt:lpstr>Презентация PowerPoint</vt:lpstr>
      <vt:lpstr>Рекомендации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Piotr Lapo</dc:creator>
  <cp:lastModifiedBy>Piotr Lapo</cp:lastModifiedBy>
  <cp:revision>86</cp:revision>
  <cp:lastPrinted>2022-10-29T03:13:53Z</cp:lastPrinted>
  <dcterms:created xsi:type="dcterms:W3CDTF">2022-10-28T19:52:59Z</dcterms:created>
  <dcterms:modified xsi:type="dcterms:W3CDTF">2023-10-05T06:21:55Z</dcterms:modified>
</cp:coreProperties>
</file>