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70" r:id="rId16"/>
    <p:sldId id="271" r:id="rId17"/>
    <p:sldId id="272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04CE5C-4382-474E-8E7D-D0C190F5EE50}" type="datetimeFigureOut">
              <a:rPr lang="uk-UA" smtClean="0"/>
              <a:pPr/>
              <a:t>03.10.2019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EC749D-A92B-49E1-850E-4DDDC64F09BA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71480"/>
            <a:ext cx="7943880" cy="98583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FF"/>
                </a:solidFill>
                <a:effectLst/>
                <a:latin typeface="Georgia" pitchFamily="18" charset="0"/>
              </a:rPr>
              <a:t>Макеева И.И.</a:t>
            </a:r>
            <a:r>
              <a:rPr lang="ru-RU" sz="2800" dirty="0" smtClean="0">
                <a:solidFill>
                  <a:srgbClr val="FFFFFF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>Научная библиотека </a:t>
            </a:r>
            <a:b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>Днепровского национального </a:t>
            </a: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>университета</a:t>
            </a:r>
            <a:r>
              <a:rPr lang="en-US" sz="2000" dirty="0" smtClean="0">
                <a:solidFill>
                  <a:srgbClr val="FFFFFF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Georgia" pitchFamily="18" charset="0"/>
              </a:rPr>
              <a:t>имени Олеся Гончара</a:t>
            </a:r>
            <a:endParaRPr lang="uk-UA" sz="2000" dirty="0">
              <a:solidFill>
                <a:srgbClr val="FFFFFF"/>
              </a:solidFill>
              <a:effectLst/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14488"/>
            <a:ext cx="8358246" cy="4143404"/>
          </a:xfrm>
        </p:spPr>
        <p:txBody>
          <a:bodyPr>
            <a:normAutofit/>
          </a:bodyPr>
          <a:lstStyle/>
          <a:p>
            <a:pPr algn="ctr"/>
            <a:endParaRPr lang="ru-RU" sz="4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800" b="1" dirty="0" smtClean="0"/>
              <a:t>Аттестация кадров </a:t>
            </a:r>
          </a:p>
          <a:p>
            <a:pPr algn="ctr"/>
            <a:r>
              <a:rPr lang="ru-RU" sz="4800" b="1" dirty="0" smtClean="0"/>
              <a:t>как средство оценки и развития потенциала вузовской библиотеки</a:t>
            </a:r>
            <a:endParaRPr lang="uk-UA" sz="4800" dirty="0" smtClean="0"/>
          </a:p>
          <a:p>
            <a:endParaRPr lang="ru-RU" sz="4400" b="1" dirty="0" smtClean="0">
              <a:solidFill>
                <a:srgbClr val="FFFF00"/>
              </a:solidFill>
            </a:endParaRPr>
          </a:p>
        </p:txBody>
      </p:sp>
      <p:pic>
        <p:nvPicPr>
          <p:cNvPr id="1026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204682" cy="2195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15370" cy="6103632"/>
          </a:xfrm>
        </p:spPr>
        <p:txBody>
          <a:bodyPr/>
          <a:lstStyle/>
          <a:p>
            <a:pPr algn="ctr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Разделяет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мнение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о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необходимости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оценивать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не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только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итоги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деятельности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конкретного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сотрудника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но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его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потенциал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на будуще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как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с точки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зрения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аттестационной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комиссии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так 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стороны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сотрудника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как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он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видит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собственное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развитие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оценивает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свою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карьеру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в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библиотеке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</a:p>
          <a:p>
            <a:endParaRPr lang="uk-UA" dirty="0"/>
          </a:p>
        </p:txBody>
      </p:sp>
      <p:pic>
        <p:nvPicPr>
          <p:cNvPr id="4" name="Picture 4" descr="Картинки по запросу ДН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3357586" cy="259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58204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Georgia" pitchFamily="18" charset="0"/>
              </a:rPr>
              <a:t/>
            </a:r>
            <a:br>
              <a:rPr lang="uk-UA" dirty="0" smtClean="0">
                <a:latin typeface="Georgia" pitchFamily="18" charset="0"/>
              </a:rPr>
            </a:br>
            <a:r>
              <a:rPr lang="uk-UA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Система п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</a:t>
            </a:r>
            <a:r>
              <a:rPr lang="uk-UA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</a:t>
            </a:r>
            <a:r>
              <a:rPr lang="ru-RU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ыш</a:t>
            </a:r>
            <a:r>
              <a:rPr lang="uk-UA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ен</a:t>
            </a:r>
            <a:r>
              <a:rPr lang="ru-RU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ия</a:t>
            </a:r>
            <a:r>
              <a:rPr lang="uk-UA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квал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</a:t>
            </a:r>
            <a:r>
              <a:rPr lang="uk-UA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ф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</a:t>
            </a:r>
            <a:r>
              <a:rPr lang="uk-UA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кац</a:t>
            </a:r>
            <a:r>
              <a:rPr lang="ru-RU" sz="49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ии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в НБ ДНУ </a:t>
            </a:r>
            <a:endParaRPr lang="uk-UA" sz="49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- </a:t>
            </a:r>
            <a:r>
              <a:rPr lang="uk-UA" dirty="0" err="1" smtClean="0"/>
              <a:t>внутрибибл</a:t>
            </a:r>
            <a:r>
              <a:rPr lang="ru-RU" dirty="0" smtClean="0"/>
              <a:t>и</a:t>
            </a:r>
            <a:r>
              <a:rPr lang="uk-UA" dirty="0" err="1" smtClean="0"/>
              <a:t>отечная</a:t>
            </a:r>
            <a:r>
              <a:rPr lang="uk-UA" dirty="0" smtClean="0"/>
              <a:t> (орган</a:t>
            </a:r>
            <a:r>
              <a:rPr lang="ru-RU" dirty="0" smtClean="0"/>
              <a:t>и</a:t>
            </a:r>
            <a:r>
              <a:rPr lang="uk-UA" dirty="0" err="1" smtClean="0"/>
              <a:t>зац</a:t>
            </a:r>
            <a:r>
              <a:rPr lang="ru-RU" dirty="0" smtClean="0"/>
              <a:t>и</a:t>
            </a:r>
            <a:r>
              <a:rPr lang="uk-UA" dirty="0" smtClean="0"/>
              <a:t>я  методичних </a:t>
            </a:r>
            <a:r>
              <a:rPr lang="ru-RU" dirty="0" smtClean="0"/>
              <a:t>и производственных совещаний</a:t>
            </a:r>
            <a:r>
              <a:rPr lang="uk-UA" dirty="0" smtClean="0"/>
              <a:t>, </a:t>
            </a:r>
            <a:r>
              <a:rPr lang="uk-UA" dirty="0" err="1" smtClean="0"/>
              <a:t>школ</a:t>
            </a:r>
            <a:r>
              <a:rPr lang="ru-RU" dirty="0" err="1" smtClean="0"/>
              <a:t>ы</a:t>
            </a:r>
            <a:r>
              <a:rPr lang="uk-UA" dirty="0" smtClean="0"/>
              <a:t> б</a:t>
            </a:r>
            <a:r>
              <a:rPr lang="ru-RU" dirty="0" smtClean="0"/>
              <a:t>и</a:t>
            </a:r>
            <a:r>
              <a:rPr lang="uk-UA" dirty="0" err="1" smtClean="0"/>
              <a:t>бл</a:t>
            </a:r>
            <a:r>
              <a:rPr lang="ru-RU" dirty="0" smtClean="0"/>
              <a:t>и</a:t>
            </a:r>
            <a:r>
              <a:rPr lang="uk-UA" dirty="0" err="1" smtClean="0"/>
              <a:t>отекаря</a:t>
            </a:r>
            <a:r>
              <a:rPr lang="uk-UA" dirty="0" smtClean="0"/>
              <a:t>, </a:t>
            </a:r>
            <a:r>
              <a:rPr lang="uk-UA" dirty="0" err="1" smtClean="0"/>
              <a:t>самоо</a:t>
            </a:r>
            <a:r>
              <a:rPr lang="ru-RU" dirty="0" err="1" smtClean="0"/>
              <a:t>бразования</a:t>
            </a:r>
            <a:r>
              <a:rPr lang="uk-UA" dirty="0" smtClean="0"/>
              <a:t>, </a:t>
            </a:r>
            <a:r>
              <a:rPr lang="ru-RU" dirty="0" smtClean="0"/>
              <a:t>обзоров специальной периодики</a:t>
            </a:r>
            <a:r>
              <a:rPr lang="uk-UA" dirty="0" smtClean="0"/>
              <a:t>);</a:t>
            </a:r>
          </a:p>
          <a:p>
            <a:r>
              <a:rPr lang="uk-UA" dirty="0" smtClean="0"/>
              <a:t>- </a:t>
            </a:r>
            <a:r>
              <a:rPr lang="uk-UA" dirty="0" err="1" smtClean="0"/>
              <a:t>участ</a:t>
            </a:r>
            <a:r>
              <a:rPr lang="ru-RU" dirty="0" err="1" smtClean="0"/>
              <a:t>ие</a:t>
            </a:r>
            <a:r>
              <a:rPr lang="ru-RU" dirty="0" smtClean="0"/>
              <a:t> сотрудников</a:t>
            </a:r>
            <a:r>
              <a:rPr lang="uk-UA" dirty="0" smtClean="0"/>
              <a:t> б</a:t>
            </a:r>
            <a:r>
              <a:rPr lang="ru-RU" dirty="0" smtClean="0"/>
              <a:t>и</a:t>
            </a:r>
            <a:r>
              <a:rPr lang="uk-UA" dirty="0" err="1" smtClean="0"/>
              <a:t>бл</a:t>
            </a:r>
            <a:r>
              <a:rPr lang="ru-RU" dirty="0" smtClean="0"/>
              <a:t>и</a:t>
            </a:r>
            <a:r>
              <a:rPr lang="uk-UA" dirty="0" err="1" smtClean="0"/>
              <a:t>отеки</a:t>
            </a:r>
            <a:r>
              <a:rPr lang="uk-UA" dirty="0" smtClean="0"/>
              <a:t> в м</a:t>
            </a:r>
            <a:r>
              <a:rPr lang="ru-RU" dirty="0" smtClean="0"/>
              <a:t>е</a:t>
            </a:r>
            <a:r>
              <a:rPr lang="uk-UA" dirty="0" smtClean="0"/>
              <a:t>ж</a:t>
            </a:r>
            <a:r>
              <a:rPr lang="ru-RU" dirty="0" err="1" smtClean="0"/>
              <a:t>ду</a:t>
            </a:r>
            <a:r>
              <a:rPr lang="uk-UA" dirty="0" err="1" smtClean="0"/>
              <a:t>народн</a:t>
            </a:r>
            <a:r>
              <a:rPr lang="ru-RU" dirty="0" err="1" smtClean="0"/>
              <a:t>ы</a:t>
            </a:r>
            <a:r>
              <a:rPr lang="uk-UA" dirty="0" smtClean="0"/>
              <a:t>х, </a:t>
            </a:r>
            <a:r>
              <a:rPr lang="uk-UA" dirty="0" err="1" smtClean="0"/>
              <a:t>всеукра</a:t>
            </a:r>
            <a:r>
              <a:rPr lang="ru-RU" dirty="0" smtClean="0"/>
              <a:t>и</a:t>
            </a:r>
            <a:r>
              <a:rPr lang="uk-UA" dirty="0" err="1" smtClean="0"/>
              <a:t>нских</a:t>
            </a:r>
            <a:r>
              <a:rPr lang="uk-UA" dirty="0" smtClean="0"/>
              <a:t> сем</a:t>
            </a:r>
            <a:r>
              <a:rPr lang="ru-RU" dirty="0" smtClean="0"/>
              <a:t>и</a:t>
            </a:r>
            <a:r>
              <a:rPr lang="uk-UA" dirty="0" smtClean="0"/>
              <a:t>нарах,</a:t>
            </a:r>
            <a:r>
              <a:rPr lang="ru-RU" dirty="0" smtClean="0"/>
              <a:t> совещаниях</a:t>
            </a:r>
            <a:r>
              <a:rPr lang="uk-UA" dirty="0" smtClean="0"/>
              <a:t>, </a:t>
            </a:r>
            <a:r>
              <a:rPr lang="uk-UA" dirty="0" err="1" smtClean="0"/>
              <a:t>конференц</a:t>
            </a:r>
            <a:r>
              <a:rPr lang="ru-RU" dirty="0" smtClean="0"/>
              <a:t>и</a:t>
            </a:r>
            <a:r>
              <a:rPr lang="uk-UA" dirty="0" err="1" smtClean="0"/>
              <a:t>ях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smtClean="0"/>
              <a:t>- по</a:t>
            </a:r>
            <a:r>
              <a:rPr lang="uk-UA" dirty="0" err="1" smtClean="0"/>
              <a:t>дготов</a:t>
            </a:r>
            <a:r>
              <a:rPr lang="ru-RU" dirty="0" err="1" smtClean="0"/>
              <a:t>ке</a:t>
            </a:r>
            <a:r>
              <a:rPr lang="ru-RU" dirty="0" smtClean="0"/>
              <a:t> научных изданий, таких как – «</a:t>
            </a:r>
            <a:r>
              <a:rPr lang="uk-UA" dirty="0" err="1" smtClean="0"/>
              <a:t>Первые</a:t>
            </a:r>
            <a:r>
              <a:rPr lang="uk-UA" dirty="0" smtClean="0"/>
              <a:t> книги </a:t>
            </a:r>
            <a:r>
              <a:rPr lang="uk-UA" dirty="0" err="1" smtClean="0"/>
              <a:t>Екатеринослава</a:t>
            </a:r>
            <a:r>
              <a:rPr lang="ru-RU" dirty="0" smtClean="0"/>
              <a:t>» Е</a:t>
            </a:r>
            <a:r>
              <a:rPr lang="uk-UA" dirty="0" smtClean="0"/>
              <a:t>.М.</a:t>
            </a:r>
            <a:r>
              <a:rPr lang="en-US" dirty="0" smtClean="0"/>
              <a:t> </a:t>
            </a:r>
            <a:r>
              <a:rPr lang="uk-UA" dirty="0" smtClean="0"/>
              <a:t>Сам</a:t>
            </a:r>
            <a:r>
              <a:rPr lang="ru-RU" dirty="0" smtClean="0"/>
              <a:t>и</a:t>
            </a:r>
            <a:r>
              <a:rPr lang="uk-UA" dirty="0" err="1" smtClean="0"/>
              <a:t>нского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smtClean="0"/>
              <a:t>- публикация статей сотрудников в профессиональных изданиях;</a:t>
            </a:r>
            <a:endParaRPr lang="uk-UA" dirty="0" smtClean="0"/>
          </a:p>
          <a:p>
            <a:r>
              <a:rPr lang="ru-RU" dirty="0" smtClean="0"/>
              <a:t>- участие библиотекарей в психологических тренингах.</a:t>
            </a: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Georgia" pitchFamily="18" charset="0"/>
              </a:rPr>
              <a:t>Круглый стол</a:t>
            </a:r>
            <a:r>
              <a:rPr lang="en-US" sz="2400" b="1" dirty="0" smtClean="0">
                <a:solidFill>
                  <a:schemeClr val="accent1"/>
                </a:solidFill>
                <a:latin typeface="Georgia" pitchFamily="18" charset="0"/>
              </a:rPr>
              <a:t/>
            </a:r>
            <a:br>
              <a:rPr lang="en-US" sz="2400" b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«Методика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перевода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систематизации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документов</a:t>
            </a:r>
            <a:r>
              <a:rPr lang="uk-UA" sz="2800" b="1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с</a:t>
            </a:r>
            <a:r>
              <a:rPr lang="uk-UA" sz="2800" b="1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ББК на УДК»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endParaRPr lang="uk-UA" sz="28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2050" name="Picture 2" descr="G:\Из флешки\Для сохранности\К Совещанию\Круглий стол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14488"/>
            <a:ext cx="3828901" cy="2014775"/>
          </a:xfrm>
          <a:prstGeom prst="rect">
            <a:avLst/>
          </a:prstGeom>
          <a:noFill/>
        </p:spPr>
      </p:pic>
      <p:pic>
        <p:nvPicPr>
          <p:cNvPr id="2052" name="Picture 4" descr="G:\Из флешки\Для сохранности\К Совещанию\Круглий стол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501946" y="-11572980"/>
            <a:ext cx="10800000" cy="8100000"/>
          </a:xfrm>
          <a:prstGeom prst="rect">
            <a:avLst/>
          </a:prstGeom>
          <a:noFill/>
        </p:spPr>
      </p:pic>
      <p:pic>
        <p:nvPicPr>
          <p:cNvPr id="2053" name="Picture 5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643182"/>
            <a:ext cx="30289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86216"/>
            <a:ext cx="3786214" cy="227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Круглый стол</a:t>
            </a:r>
            <a:b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«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Библиотеки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 ЗВО: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инновации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креативность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межкультурный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b="1" dirty="0" err="1" smtClean="0">
                <a:solidFill>
                  <a:schemeClr val="accent1"/>
                </a:solidFill>
                <a:latin typeface="Georgia" pitchFamily="18" charset="0"/>
              </a:rPr>
              <a:t>диалог</a:t>
            </a:r>
            <a:r>
              <a:rPr lang="uk-UA" sz="2800" b="1" dirty="0" smtClean="0">
                <a:solidFill>
                  <a:schemeClr val="accent1"/>
                </a:solidFill>
                <a:latin typeface="Georgia" pitchFamily="18" charset="0"/>
              </a:rPr>
              <a:t>»</a:t>
            </a:r>
            <a:endParaRPr lang="uk-UA" sz="2800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IMG_20181017_1323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29337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MG_20181017_1353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85926"/>
            <a:ext cx="28765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IMG_20181017_1411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286256"/>
            <a:ext cx="29146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IMG_20181017_1329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86256"/>
            <a:ext cx="296703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1"/>
                </a:solidFill>
                <a:latin typeface="Georgia" pitchFamily="18" charset="0"/>
              </a:rPr>
              <a:t>Психологические тренинги</a:t>
            </a:r>
            <a:endParaRPr lang="uk-UA" sz="44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4" name="Picture 5" descr="F:\Новая папка (2)\2016-11-24 10.19.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2328863" cy="310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Новая папка (2)\2016-11-22 11.20.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357562"/>
            <a:ext cx="3548087" cy="2661065"/>
          </a:xfrm>
          <a:prstGeom prst="rect">
            <a:avLst/>
          </a:prstGeom>
          <a:noFill/>
        </p:spPr>
      </p:pic>
      <p:pic>
        <p:nvPicPr>
          <p:cNvPr id="11268" name="Picture 4" descr="2016-11-29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928802"/>
            <a:ext cx="2264038" cy="3094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>Мастер - класс при Научной библиотеке ДНУ</a:t>
            </a:r>
            <a:endParaRPr lang="uk-UA" sz="4000" b="1" dirty="0">
              <a:solidFill>
                <a:schemeClr val="accent1"/>
              </a:solidFill>
            </a:endParaRPr>
          </a:p>
        </p:txBody>
      </p:sp>
      <p:pic>
        <p:nvPicPr>
          <p:cNvPr id="4" name="Picture 3" descr="P1010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2500330" cy="3040115"/>
          </a:xfrm>
          <a:prstGeom prst="rect">
            <a:avLst/>
          </a:prstGeom>
          <a:noFill/>
        </p:spPr>
      </p:pic>
      <p:pic>
        <p:nvPicPr>
          <p:cNvPr id="3074" name="Рисунок 1" descr="P1010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2632" y="2643182"/>
            <a:ext cx="246816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P2290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857628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>Участие в конференциях</a:t>
            </a:r>
            <a:r>
              <a:rPr lang="en-US" sz="4000" b="1" dirty="0" smtClean="0">
                <a:solidFill>
                  <a:schemeClr val="accent1"/>
                </a:solidFill>
                <a:latin typeface="Georgia" pitchFamily="18" charset="0"/>
              </a:rPr>
              <a:t>:</a:t>
            </a:r>
            <a:endParaRPr lang="uk-UA" sz="4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Autofit/>
          </a:bodyPr>
          <a:lstStyle/>
          <a:p>
            <a:pPr lvl="0"/>
            <a:r>
              <a:rPr lang="uk-UA" sz="1800" dirty="0" smtClean="0"/>
              <a:t>«Місія медичних бібліотек в умовах реформування медичної галузі України» (Х</a:t>
            </a:r>
            <a:r>
              <a:rPr lang="en-US" sz="1800" dirty="0" smtClean="0"/>
              <a:t>V</a:t>
            </a:r>
            <a:r>
              <a:rPr lang="ru-RU" sz="1800" dirty="0" smtClean="0"/>
              <a:t> </a:t>
            </a:r>
            <a:r>
              <a:rPr lang="ru-RU" sz="1800" dirty="0" err="1" smtClean="0"/>
              <a:t>ю</a:t>
            </a:r>
            <a:r>
              <a:rPr lang="uk-UA" sz="1800" dirty="0" err="1" smtClean="0"/>
              <a:t>вілейна</a:t>
            </a:r>
            <a:r>
              <a:rPr lang="uk-UA" sz="1800" dirty="0" smtClean="0"/>
              <a:t>  міжнародна науково-практична конференція, 19-20 травня 2016, ДДМА).</a:t>
            </a:r>
          </a:p>
          <a:p>
            <a:pPr lvl="0"/>
            <a:r>
              <a:rPr lang="uk-UA" sz="1800" dirty="0" smtClean="0"/>
              <a:t>«Бібліотека університету на новому етапі розвитку соціальних комунікацій» (ІІІ міжнародна науково-практична конференція, 1-2 грудня 2016 р. НТБ ДНУЗТ).</a:t>
            </a:r>
          </a:p>
          <a:p>
            <a:pPr lvl="0"/>
            <a:r>
              <a:rPr lang="uk-UA" sz="1800" dirty="0" smtClean="0"/>
              <a:t>«Сучасні проблеми діяльності бібліотек навчальних закладів в умовах інформаційного суспільства» (V Міська науково-практична конференція, 30 вересня 2016 р., Бібліотека КДПУ).</a:t>
            </a:r>
          </a:p>
          <a:p>
            <a:pPr lvl="0"/>
            <a:r>
              <a:rPr lang="uk-UA" sz="1800" dirty="0" smtClean="0"/>
              <a:t>«Бібліотеки і суспільство: рух у часі та просторі» (ІІ науково-практична </a:t>
            </a:r>
            <a:r>
              <a:rPr lang="uk-UA" sz="1800" dirty="0" err="1" smtClean="0"/>
              <a:t>інтернет-</a:t>
            </a:r>
            <a:r>
              <a:rPr lang="uk-UA" sz="1800" dirty="0" smtClean="0"/>
              <a:t> конференція, 24-31 листопада 2016 р., сайт НБ ХНМУ).</a:t>
            </a:r>
          </a:p>
          <a:p>
            <a:pPr lvl="0"/>
            <a:r>
              <a:rPr lang="uk-UA" sz="1800" dirty="0" smtClean="0"/>
              <a:t>«Публічні бібліотеки Дніпропетровщини в системі збереження історичної пам’яті громади, вивчення і розвитку місцевої культури» (Міжвідомча науково-практична конференція, 29 листопада 2016 р. ДОУНБ).</a:t>
            </a:r>
          </a:p>
          <a:p>
            <a:pPr lvl="0"/>
            <a:r>
              <a:rPr lang="uk-UA" sz="1800" dirty="0" smtClean="0"/>
              <a:t>«Ново досліджені сторінки історії Придніпров’я  та проблеми увічнення імен і подій» (V Всеукраїнська краєзнавча конференція, 25 березня 2016 р., НГУ).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err="1" smtClean="0">
                <a:solidFill>
                  <a:schemeClr val="accent1"/>
                </a:solidFill>
                <a:latin typeface="Georgia" pitchFamily="18" charset="0"/>
              </a:rPr>
              <a:t>Участие</a:t>
            </a:r>
            <a:r>
              <a:rPr lang="uk-UA" sz="4000" b="1" dirty="0" smtClean="0">
                <a:solidFill>
                  <a:schemeClr val="accent1"/>
                </a:solidFill>
                <a:latin typeface="Georgia" pitchFamily="18" charset="0"/>
              </a:rPr>
              <a:t> в </a:t>
            </a:r>
            <a:r>
              <a:rPr lang="uk-UA" sz="4000" b="1" dirty="0" err="1" smtClean="0">
                <a:solidFill>
                  <a:schemeClr val="accent1"/>
                </a:solidFill>
                <a:latin typeface="Georgia" pitchFamily="18" charset="0"/>
              </a:rPr>
              <a:t>семинарах</a:t>
            </a:r>
            <a:r>
              <a:rPr lang="uk-UA" sz="4000" b="1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4000" b="1" dirty="0" err="1" smtClean="0">
                <a:solidFill>
                  <a:schemeClr val="accent1"/>
                </a:solidFill>
                <a:latin typeface="Georgia" pitchFamily="18" charset="0"/>
              </a:rPr>
              <a:t>вебинарах</a:t>
            </a:r>
            <a:endParaRPr lang="uk-UA" sz="4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r>
              <a:rPr lang="uk-UA" sz="1700" dirty="0" smtClean="0">
                <a:latin typeface="Georgia" pitchFamily="18" charset="0"/>
              </a:rPr>
              <a:t>«</a:t>
            </a:r>
            <a:r>
              <a:rPr lang="ru-RU" sz="1700" dirty="0" smtClean="0">
                <a:latin typeface="Georgia" pitchFamily="18" charset="0"/>
              </a:rPr>
              <a:t>Э</a:t>
            </a:r>
            <a:r>
              <a:rPr lang="uk-UA" sz="1700" dirty="0" err="1" smtClean="0">
                <a:latin typeface="Georgia" pitchFamily="18" charset="0"/>
              </a:rPr>
              <a:t>лектронная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библиография</a:t>
            </a:r>
            <a:r>
              <a:rPr lang="uk-UA" sz="1700" dirty="0" smtClean="0">
                <a:latin typeface="Georgia" pitchFamily="18" charset="0"/>
              </a:rPr>
              <a:t> (ХДНБ </a:t>
            </a:r>
            <a:r>
              <a:rPr lang="uk-UA" sz="1700" dirty="0" err="1" smtClean="0">
                <a:latin typeface="Georgia" pitchFamily="18" charset="0"/>
              </a:rPr>
              <a:t>им</a:t>
            </a:r>
            <a:r>
              <a:rPr lang="uk-UA" sz="1700" dirty="0" smtClean="0">
                <a:latin typeface="Georgia" pitchFamily="18" charset="0"/>
              </a:rPr>
              <a:t>. Короленко).</a:t>
            </a:r>
          </a:p>
          <a:p>
            <a:r>
              <a:rPr lang="uk-UA" sz="1700" dirty="0" smtClean="0">
                <a:latin typeface="Georgia" pitchFamily="18" charset="0"/>
              </a:rPr>
              <a:t>«</a:t>
            </a:r>
            <a:r>
              <a:rPr lang="uk-UA" sz="1700" dirty="0" err="1" smtClean="0">
                <a:latin typeface="Georgia" pitchFamily="18" charset="0"/>
              </a:rPr>
              <a:t>Эльзевир</a:t>
            </a:r>
            <a:r>
              <a:rPr lang="uk-UA" sz="1700" dirty="0" smtClean="0">
                <a:latin typeface="Georgia" pitchFamily="18" charset="0"/>
              </a:rPr>
              <a:t>: </a:t>
            </a:r>
            <a:r>
              <a:rPr lang="uk-UA" sz="1700" dirty="0" err="1" smtClean="0">
                <a:latin typeface="Georgia" pitchFamily="18" charset="0"/>
              </a:rPr>
              <a:t>поиск</a:t>
            </a:r>
            <a:r>
              <a:rPr lang="uk-UA" sz="1700" dirty="0" smtClean="0">
                <a:latin typeface="Georgia" pitchFamily="18" charset="0"/>
              </a:rPr>
              <a:t> и </a:t>
            </a:r>
            <a:r>
              <a:rPr lang="uk-UA" sz="1700" dirty="0" err="1" smtClean="0">
                <a:latin typeface="Georgia" pitchFamily="18" charset="0"/>
              </a:rPr>
              <a:t>анализ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научных</a:t>
            </a:r>
            <a:r>
              <a:rPr lang="uk-UA" sz="1700" dirty="0" smtClean="0">
                <a:latin typeface="Georgia" pitchFamily="18" charset="0"/>
              </a:rPr>
              <a:t> статей, </a:t>
            </a:r>
            <a:r>
              <a:rPr lang="uk-UA" sz="1700" dirty="0" err="1" smtClean="0">
                <a:latin typeface="Georgia" pitchFamily="18" charset="0"/>
              </a:rPr>
              <a:t>подготовка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публикаций</a:t>
            </a:r>
            <a:r>
              <a:rPr lang="uk-UA" sz="1700" dirty="0" smtClean="0">
                <a:latin typeface="Georgia" pitchFamily="18" charset="0"/>
              </a:rPr>
              <a:t> в рейтингових журналах»  (НТБ ДНУЗТ).</a:t>
            </a:r>
          </a:p>
          <a:p>
            <a:r>
              <a:rPr lang="uk-UA" sz="1700" dirty="0" smtClean="0">
                <a:latin typeface="Georgia" pitchFamily="18" charset="0"/>
              </a:rPr>
              <a:t>«</a:t>
            </a:r>
            <a:r>
              <a:rPr lang="uk-UA" sz="1700" dirty="0" err="1" smtClean="0">
                <a:latin typeface="Georgia" pitchFamily="18" charset="0"/>
              </a:rPr>
              <a:t>Свободный</a:t>
            </a:r>
            <a:r>
              <a:rPr lang="uk-UA" sz="1700" dirty="0" smtClean="0">
                <a:latin typeface="Georgia" pitchFamily="18" charset="0"/>
              </a:rPr>
              <a:t> доступ к базам </a:t>
            </a:r>
            <a:r>
              <a:rPr lang="uk-UA" sz="1700" dirty="0" err="1" smtClean="0">
                <a:latin typeface="Georgia" pitchFamily="18" charset="0"/>
              </a:rPr>
              <a:t>данных</a:t>
            </a:r>
            <a:r>
              <a:rPr lang="uk-UA" sz="1700" dirty="0" smtClean="0">
                <a:latin typeface="Georgia" pitchFamily="18" charset="0"/>
              </a:rPr>
              <a:t> «</a:t>
            </a:r>
            <a:r>
              <a:rPr lang="uk-UA" sz="1700" dirty="0" err="1" smtClean="0">
                <a:latin typeface="Georgia" pitchFamily="18" charset="0"/>
              </a:rPr>
              <a:t>Library</a:t>
            </a:r>
            <a:r>
              <a:rPr lang="uk-UA" sz="1700" dirty="0" smtClean="0">
                <a:latin typeface="Georgia" pitchFamily="18" charset="0"/>
              </a:rPr>
              <a:t> USA» (ДОУНБ).</a:t>
            </a:r>
          </a:p>
          <a:p>
            <a:r>
              <a:rPr lang="ru-RU" sz="1700" dirty="0" smtClean="0">
                <a:latin typeface="Georgia" pitchFamily="18" charset="0"/>
              </a:rPr>
              <a:t>«</a:t>
            </a:r>
            <a:r>
              <a:rPr lang="uk-UA" sz="1700" dirty="0" err="1" smtClean="0">
                <a:latin typeface="Georgia" pitchFamily="18" charset="0"/>
              </a:rPr>
              <a:t>Подбор</a:t>
            </a:r>
            <a:r>
              <a:rPr lang="uk-UA" sz="1700" dirty="0" smtClean="0">
                <a:latin typeface="Georgia" pitchFamily="18" charset="0"/>
              </a:rPr>
              <a:t> и </a:t>
            </a:r>
            <a:r>
              <a:rPr lang="uk-UA" sz="1700" dirty="0" err="1" smtClean="0">
                <a:latin typeface="Georgia" pitchFamily="18" charset="0"/>
              </a:rPr>
              <a:t>анализ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научных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изданий</a:t>
            </a:r>
            <a:r>
              <a:rPr lang="uk-UA" sz="1700" dirty="0" smtClean="0">
                <a:latin typeface="Georgia" pitchFamily="18" charset="0"/>
              </a:rPr>
              <a:t> для </a:t>
            </a:r>
            <a:r>
              <a:rPr lang="uk-UA" sz="1700" dirty="0" err="1" smtClean="0">
                <a:latin typeface="Georgia" pitchFamily="18" charset="0"/>
              </a:rPr>
              <a:t>публикаций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собственных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исследований</a:t>
            </a:r>
            <a:r>
              <a:rPr lang="ru-RU" sz="1700" dirty="0" smtClean="0">
                <a:latin typeface="Georgia" pitchFamily="18" charset="0"/>
              </a:rPr>
              <a:t>» (</a:t>
            </a:r>
            <a:r>
              <a:rPr lang="uk-UA" sz="1700" dirty="0" smtClean="0">
                <a:latin typeface="Georgia" pitchFamily="18" charset="0"/>
              </a:rPr>
              <a:t>И.</a:t>
            </a:r>
            <a:r>
              <a:rPr lang="en-US" sz="1700" dirty="0" smtClean="0">
                <a:latin typeface="Georgia" pitchFamily="18" charset="0"/>
              </a:rPr>
              <a:t> </a:t>
            </a:r>
            <a:r>
              <a:rPr lang="uk-UA" sz="1700" dirty="0" err="1" smtClean="0">
                <a:latin typeface="Georgia" pitchFamily="18" charset="0"/>
              </a:rPr>
              <a:t>Тихонкова</a:t>
            </a:r>
            <a:r>
              <a:rPr lang="uk-UA" sz="1700" dirty="0" smtClean="0">
                <a:latin typeface="Georgia" pitchFamily="18" charset="0"/>
              </a:rPr>
              <a:t>, 29.11.2017 ).</a:t>
            </a:r>
          </a:p>
          <a:p>
            <a:r>
              <a:rPr lang="ru-RU" sz="1700" dirty="0" smtClean="0">
                <a:latin typeface="Georgia" pitchFamily="18" charset="0"/>
              </a:rPr>
              <a:t>«</a:t>
            </a:r>
            <a:r>
              <a:rPr lang="uk-UA" sz="1700" dirty="0" err="1" smtClean="0">
                <a:latin typeface="Georgia" pitchFamily="18" charset="0"/>
              </a:rPr>
              <a:t>Сервиси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ru-RU" sz="1700" dirty="0" smtClean="0">
                <a:latin typeface="Georgia" pitchFamily="18" charset="0"/>
              </a:rPr>
              <a:t>«</a:t>
            </a:r>
            <a:r>
              <a:rPr lang="en-US" sz="1700" dirty="0" smtClean="0">
                <a:latin typeface="Georgia" pitchFamily="18" charset="0"/>
              </a:rPr>
              <a:t>Library Publishing</a:t>
            </a:r>
            <a:r>
              <a:rPr lang="ru-RU" sz="1700" dirty="0" smtClean="0">
                <a:latin typeface="Georgia" pitchFamily="18" charset="0"/>
              </a:rPr>
              <a:t>» </a:t>
            </a:r>
            <a:r>
              <a:rPr lang="uk-UA" sz="1700" dirty="0" smtClean="0">
                <a:latin typeface="Georgia" pitchFamily="18" charset="0"/>
              </a:rPr>
              <a:t>в </a:t>
            </a:r>
            <a:r>
              <a:rPr lang="uk-UA" sz="1700" dirty="0" err="1" smtClean="0">
                <a:latin typeface="Georgia" pitchFamily="18" charset="0"/>
              </a:rPr>
              <a:t>университетских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библиотеках</a:t>
            </a:r>
            <a:r>
              <a:rPr lang="uk-UA" sz="1700" dirty="0" smtClean="0">
                <a:latin typeface="Georgia" pitchFamily="18" charset="0"/>
              </a:rPr>
              <a:t> мира и </a:t>
            </a:r>
            <a:r>
              <a:rPr lang="uk-UA" sz="1700" dirty="0" err="1" smtClean="0">
                <a:latin typeface="Georgia" pitchFamily="18" charset="0"/>
              </a:rPr>
              <a:t>Украины</a:t>
            </a:r>
            <a:r>
              <a:rPr lang="ru-RU" sz="1700" dirty="0" smtClean="0">
                <a:latin typeface="Georgia" pitchFamily="18" charset="0"/>
              </a:rPr>
              <a:t>» (</a:t>
            </a:r>
            <a:r>
              <a:rPr lang="uk-UA" sz="1700" dirty="0" smtClean="0">
                <a:latin typeface="Georgia" pitchFamily="18" charset="0"/>
              </a:rPr>
              <a:t>НТБ ДНУЗТ).</a:t>
            </a:r>
          </a:p>
          <a:p>
            <a:r>
              <a:rPr lang="uk-UA" sz="1700" dirty="0" smtClean="0">
                <a:latin typeface="Georgia" pitchFamily="18" charset="0"/>
              </a:rPr>
              <a:t> «</a:t>
            </a:r>
            <a:r>
              <a:rPr lang="uk-UA" sz="1700" dirty="0" err="1" smtClean="0">
                <a:latin typeface="Georgia" pitchFamily="18" charset="0"/>
              </a:rPr>
              <a:t>Професиональные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компетентности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библиотекарев</a:t>
            </a:r>
            <a:r>
              <a:rPr lang="uk-UA" sz="1700" dirty="0" smtClean="0">
                <a:latin typeface="Georgia" pitchFamily="18" charset="0"/>
              </a:rPr>
              <a:t> в </a:t>
            </a:r>
            <a:r>
              <a:rPr lang="uk-UA" sz="1700" dirty="0" err="1" smtClean="0">
                <a:latin typeface="Georgia" pitchFamily="18" charset="0"/>
              </a:rPr>
              <a:t>словиях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медиа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реальности</a:t>
            </a:r>
            <a:r>
              <a:rPr lang="ru-RU" sz="1700" dirty="0" smtClean="0">
                <a:latin typeface="Georgia" pitchFamily="18" charset="0"/>
              </a:rPr>
              <a:t> »</a:t>
            </a:r>
            <a:r>
              <a:rPr lang="uk-UA" sz="1700" dirty="0" smtClean="0">
                <a:latin typeface="Georgia" pitchFamily="18" charset="0"/>
              </a:rPr>
              <a:t> (НТБ ДНУЗТ), </a:t>
            </a:r>
          </a:p>
          <a:p>
            <a:r>
              <a:rPr lang="uk-UA" sz="1700" dirty="0" smtClean="0">
                <a:latin typeface="Georgia" pitchFamily="18" charset="0"/>
              </a:rPr>
              <a:t>«</a:t>
            </a:r>
            <a:r>
              <a:rPr lang="en-US" sz="1700" dirty="0" err="1" smtClean="0">
                <a:latin typeface="Georgia" pitchFamily="18" charset="0"/>
              </a:rPr>
              <a:t>SciFinder</a:t>
            </a:r>
            <a:r>
              <a:rPr lang="uk-UA" sz="1700" dirty="0" smtClean="0">
                <a:latin typeface="Georgia" pitchFamily="18" charset="0"/>
              </a:rPr>
              <a:t>: БД </a:t>
            </a:r>
            <a:r>
              <a:rPr lang="uk-UA" sz="1700" dirty="0" err="1" smtClean="0">
                <a:latin typeface="Georgia" pitchFamily="18" charset="0"/>
              </a:rPr>
              <a:t>химической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литературы</a:t>
            </a:r>
            <a:r>
              <a:rPr lang="uk-UA" sz="1700" dirty="0" smtClean="0">
                <a:latin typeface="Georgia" pitchFamily="18" charset="0"/>
              </a:rPr>
              <a:t>» (ДНУ, Т.Христова).</a:t>
            </a:r>
          </a:p>
          <a:p>
            <a:r>
              <a:rPr lang="uk-UA" sz="1700" dirty="0" smtClean="0">
                <a:latin typeface="Georgia" pitchFamily="18" charset="0"/>
              </a:rPr>
              <a:t>3 </a:t>
            </a:r>
            <a:r>
              <a:rPr lang="uk-UA" sz="1700" dirty="0" err="1" smtClean="0">
                <a:latin typeface="Georgia" pitchFamily="18" charset="0"/>
              </a:rPr>
              <a:t>семинарах</a:t>
            </a:r>
            <a:r>
              <a:rPr lang="uk-UA" sz="1700" dirty="0" smtClean="0">
                <a:latin typeface="Georgia" pitchFamily="18" charset="0"/>
              </a:rPr>
              <a:t> по роботе в </a:t>
            </a:r>
            <a:r>
              <a:rPr lang="uk-UA" sz="1700" dirty="0" err="1" smtClean="0">
                <a:latin typeface="Georgia" pitchFamily="18" charset="0"/>
              </a:rPr>
              <a:t>международной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наукометричной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базе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Web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of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science</a:t>
            </a:r>
            <a:r>
              <a:rPr lang="uk-UA" sz="1700" dirty="0" smtClean="0">
                <a:latin typeface="Georgia" pitchFamily="18" charset="0"/>
              </a:rPr>
              <a:t> (WOS) (ДНУ, ДНУЗТ, 11-12.12.2017 р.).</a:t>
            </a:r>
          </a:p>
          <a:p>
            <a:r>
              <a:rPr lang="uk-UA" sz="1700" dirty="0" smtClean="0">
                <a:latin typeface="Georgia" pitchFamily="18" charset="0"/>
              </a:rPr>
              <a:t>«</a:t>
            </a:r>
            <a:r>
              <a:rPr lang="uk-UA" sz="1700" dirty="0" err="1" smtClean="0">
                <a:latin typeface="Georgia" pitchFamily="18" charset="0"/>
              </a:rPr>
              <a:t>Поиск</a:t>
            </a:r>
            <a:r>
              <a:rPr lang="uk-UA" sz="1700" dirty="0" smtClean="0">
                <a:latin typeface="Georgia" pitchFamily="18" charset="0"/>
              </a:rPr>
              <a:t> и </a:t>
            </a:r>
            <a:r>
              <a:rPr lang="uk-UA" sz="1700" dirty="0" err="1" smtClean="0">
                <a:latin typeface="Georgia" pitchFamily="18" charset="0"/>
              </a:rPr>
              <a:t>анализ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научной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литературы</a:t>
            </a:r>
            <a:r>
              <a:rPr lang="uk-UA" sz="1700" dirty="0" smtClean="0">
                <a:latin typeface="Georgia" pitchFamily="18" charset="0"/>
              </a:rPr>
              <a:t> в </a:t>
            </a:r>
            <a:r>
              <a:rPr lang="uk-UA" sz="1700" dirty="0" err="1" smtClean="0">
                <a:latin typeface="Georgia" pitchFamily="18" charset="0"/>
              </a:rPr>
              <a:t>Web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of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en-US" sz="1700" dirty="0" smtClean="0">
                <a:latin typeface="Georgia" pitchFamily="18" charset="0"/>
              </a:rPr>
              <a:t>S</a:t>
            </a:r>
            <a:r>
              <a:rPr lang="uk-UA" sz="1700" dirty="0" err="1" smtClean="0">
                <a:latin typeface="Georgia" pitchFamily="18" charset="0"/>
              </a:rPr>
              <a:t>cience</a:t>
            </a:r>
            <a:r>
              <a:rPr lang="uk-UA" sz="1700" dirty="0" smtClean="0">
                <a:latin typeface="Georgia" pitchFamily="18" charset="0"/>
              </a:rPr>
              <a:t>» (30.01.2018), «</a:t>
            </a:r>
            <a:r>
              <a:rPr lang="en-US" sz="1700" dirty="0" smtClean="0">
                <a:latin typeface="Georgia" pitchFamily="18" charset="0"/>
              </a:rPr>
              <a:t>Index Copernicus </a:t>
            </a:r>
            <a:r>
              <a:rPr lang="uk-UA" sz="1700" dirty="0" smtClean="0">
                <a:latin typeface="Georgia" pitchFamily="18" charset="0"/>
              </a:rPr>
              <a:t>(</a:t>
            </a:r>
            <a:r>
              <a:rPr lang="en-US" sz="1700" dirty="0" smtClean="0">
                <a:latin typeface="Georgia" pitchFamily="18" charset="0"/>
              </a:rPr>
              <a:t>IC</a:t>
            </a:r>
            <a:r>
              <a:rPr lang="uk-UA" sz="1700" dirty="0" smtClean="0">
                <a:latin typeface="Georgia" pitchFamily="18" charset="0"/>
              </a:rPr>
              <a:t>) − </a:t>
            </a:r>
            <a:r>
              <a:rPr lang="uk-UA" sz="1700" dirty="0" err="1" smtClean="0">
                <a:latin typeface="Georgia" pitchFamily="18" charset="0"/>
              </a:rPr>
              <a:t>онлайнова</a:t>
            </a:r>
            <a:r>
              <a:rPr lang="uk-UA" sz="1700" dirty="0" smtClean="0">
                <a:latin typeface="Georgia" pitchFamily="18" charset="0"/>
              </a:rPr>
              <a:t> </a:t>
            </a:r>
            <a:r>
              <a:rPr lang="uk-UA" sz="1700" dirty="0" err="1" smtClean="0">
                <a:latin typeface="Georgia" pitchFamily="18" charset="0"/>
              </a:rPr>
              <a:t>наукометрична</a:t>
            </a:r>
            <a:r>
              <a:rPr lang="uk-UA" sz="1700" dirty="0" smtClean="0">
                <a:latin typeface="Georgia" pitchFamily="18" charset="0"/>
              </a:rPr>
              <a:t> база даних» (25.04.2018), «</a:t>
            </a:r>
            <a:r>
              <a:rPr lang="uk-UA" sz="1700" dirty="0" err="1" smtClean="0">
                <a:latin typeface="Georgia" pitchFamily="18" charset="0"/>
              </a:rPr>
              <a:t>Журналы</a:t>
            </a:r>
            <a:r>
              <a:rPr lang="uk-UA" sz="1700" dirty="0" smtClean="0">
                <a:latin typeface="Georgia" pitchFamily="18" charset="0"/>
              </a:rPr>
              <a:t>: </a:t>
            </a:r>
            <a:r>
              <a:rPr lang="uk-UA" sz="1700" dirty="0" err="1" smtClean="0">
                <a:latin typeface="Georgia" pitchFamily="18" charset="0"/>
              </a:rPr>
              <a:t>подобрать</a:t>
            </a:r>
            <a:r>
              <a:rPr lang="uk-UA" sz="1700" dirty="0" smtClean="0">
                <a:latin typeface="Georgia" pitchFamily="18" charset="0"/>
              </a:rPr>
              <a:t>, </a:t>
            </a:r>
            <a:r>
              <a:rPr lang="uk-UA" sz="1700" dirty="0" err="1" smtClean="0">
                <a:latin typeface="Georgia" pitchFamily="18" charset="0"/>
              </a:rPr>
              <a:t>почитать</a:t>
            </a:r>
            <a:r>
              <a:rPr lang="uk-UA" sz="1700" dirty="0" smtClean="0">
                <a:latin typeface="Georgia" pitchFamily="18" charset="0"/>
              </a:rPr>
              <a:t>, </a:t>
            </a:r>
            <a:r>
              <a:rPr lang="uk-UA" sz="1700" dirty="0" err="1" smtClean="0">
                <a:latin typeface="Georgia" pitchFamily="18" charset="0"/>
              </a:rPr>
              <a:t>сравнитьи</a:t>
            </a:r>
            <a:r>
              <a:rPr lang="uk-UA" sz="1700" dirty="0" smtClean="0">
                <a:latin typeface="Georgia" pitchFamily="18" charset="0"/>
              </a:rPr>
              <a:t>, не </a:t>
            </a:r>
            <a:r>
              <a:rPr lang="uk-UA" sz="1700" dirty="0" err="1" smtClean="0">
                <a:latin typeface="Georgia" pitchFamily="18" charset="0"/>
              </a:rPr>
              <a:t>ошибиться</a:t>
            </a:r>
            <a:r>
              <a:rPr lang="uk-UA" sz="1700" dirty="0" smtClean="0">
                <a:latin typeface="Georgia" pitchFamily="18" charset="0"/>
              </a:rPr>
              <a:t>» (16.05.2018). </a:t>
            </a:r>
          </a:p>
          <a:p>
            <a:endParaRPr lang="uk-UA" sz="2400" dirty="0" smtClean="0"/>
          </a:p>
          <a:p>
            <a:endParaRPr lang="uk-UA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	</a:t>
            </a:r>
          </a:p>
          <a:p>
            <a:pPr algn="just">
              <a:buNone/>
            </a:pP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		</a:t>
            </a:r>
          </a:p>
          <a:p>
            <a:pPr algn="just">
              <a:buNone/>
            </a:pP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		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“Оценивая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работу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персонала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библиотек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следует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учитывать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специфику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женского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коллектива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особое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отношение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женщин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к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.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Большинство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женщин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европейских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стран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видят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в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своей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способ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поддержания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уровня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жизни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а не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возможность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сделать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карьеру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—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только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33%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из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них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идентифицируют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работу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с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карьерой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(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среди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американских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женщин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— 46%)”</a:t>
            </a:r>
            <a:r>
              <a:rPr lang="ru-RU" sz="2800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1"/>
                </a:solidFill>
                <a:latin typeface="Georgia" pitchFamily="18" charset="0"/>
              </a:rPr>
              <a:t>		</a:t>
            </a:r>
            <a:r>
              <a:rPr lang="ru-RU" sz="1700" dirty="0" err="1" smtClean="0">
                <a:solidFill>
                  <a:schemeClr val="accent1"/>
                </a:solidFill>
                <a:latin typeface="Georgia" pitchFamily="18" charset="0"/>
              </a:rPr>
              <a:t>Крючкова</a:t>
            </a:r>
            <a:r>
              <a:rPr lang="ru-RU" sz="1700" dirty="0" smtClean="0">
                <a:solidFill>
                  <a:schemeClr val="accent1"/>
                </a:solidFill>
                <a:latin typeface="Georgia" pitchFamily="18" charset="0"/>
              </a:rPr>
              <a:t>, Е. М. Аттестация как фактор развития творческого потенциала библиотечного специалиста / Е. М. </a:t>
            </a:r>
            <a:r>
              <a:rPr lang="ru-RU" sz="1700" dirty="0" err="1" smtClean="0">
                <a:solidFill>
                  <a:schemeClr val="accent1"/>
                </a:solidFill>
                <a:latin typeface="Georgia" pitchFamily="18" charset="0"/>
              </a:rPr>
              <a:t>Крючкова</a:t>
            </a:r>
            <a:r>
              <a:rPr lang="ru-RU" sz="1700" dirty="0" smtClean="0">
                <a:solidFill>
                  <a:schemeClr val="accent1"/>
                </a:solidFill>
                <a:latin typeface="Georgia" pitchFamily="18" charset="0"/>
              </a:rPr>
              <a:t> // </a:t>
            </a:r>
            <a:r>
              <a:rPr lang="ru-RU" sz="1700" dirty="0" err="1" smtClean="0">
                <a:solidFill>
                  <a:schemeClr val="accent1"/>
                </a:solidFill>
                <a:latin typeface="Georgia" pitchFamily="18" charset="0"/>
              </a:rPr>
              <a:t>Библиосфера</a:t>
            </a:r>
            <a:r>
              <a:rPr lang="ru-RU" sz="1700" dirty="0" smtClean="0">
                <a:solidFill>
                  <a:schemeClr val="accent1"/>
                </a:solidFill>
                <a:latin typeface="Georgia" pitchFamily="18" charset="0"/>
              </a:rPr>
              <a:t>. - 2008. - № 3. - С.54-58.</a:t>
            </a:r>
            <a:endParaRPr lang="uk-UA" sz="1700" dirty="0" smtClean="0">
              <a:solidFill>
                <a:schemeClr val="accent1"/>
              </a:solidFill>
              <a:latin typeface="Georgia" pitchFamily="18" charset="0"/>
            </a:endParaRPr>
          </a:p>
          <a:p>
            <a:endParaRPr lang="uk-UA" sz="2800" dirty="0"/>
          </a:p>
        </p:txBody>
      </p:sp>
      <p:pic>
        <p:nvPicPr>
          <p:cNvPr id="9218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999052" cy="1990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>Выводы</a:t>
            </a:r>
            <a:endParaRPr lang="uk-UA" sz="4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	</a:t>
            </a:r>
          </a:p>
          <a:p>
            <a:pPr algn="ctr">
              <a:buNone/>
            </a:pP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Аттестация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помогает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определить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положение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библиотечного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специалиста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в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профессии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подсказать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, в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каком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направлении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следует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4000" dirty="0" err="1" smtClean="0">
                <a:solidFill>
                  <a:schemeClr val="accent1"/>
                </a:solidFill>
                <a:latin typeface="Georgia" pitchFamily="18" charset="0"/>
              </a:rPr>
              <a:t>двигаться</a:t>
            </a:r>
            <a:r>
              <a:rPr lang="uk-UA" sz="4000" dirty="0" smtClean="0">
                <a:solidFill>
                  <a:schemeClr val="accent1"/>
                </a:solidFill>
                <a:latin typeface="Georgia" pitchFamily="18" charset="0"/>
              </a:rPr>
              <a:t> дальше.</a:t>
            </a:r>
            <a:endParaRPr lang="uk-UA" sz="4000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10242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1"/>
            <a:ext cx="2080370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Georgia" pitchFamily="18" charset="0"/>
              </a:rPr>
              <a:t>      Актуальность темы</a:t>
            </a:r>
            <a:endParaRPr lang="uk-UA" sz="44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8912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uk-UA" sz="3200" dirty="0" smtClean="0"/>
              <a:t>	</a:t>
            </a:r>
            <a:r>
              <a:rPr lang="uk-UA" sz="3200" dirty="0" smtClean="0">
                <a:solidFill>
                  <a:schemeClr val="accent1"/>
                </a:solidFill>
              </a:rPr>
              <a:t>	</a:t>
            </a:r>
            <a:r>
              <a:rPr lang="uk-UA" sz="3200" dirty="0" err="1" smtClean="0">
                <a:solidFill>
                  <a:schemeClr val="accent1"/>
                </a:solidFill>
              </a:rPr>
              <a:t>Аттестация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персонала</a:t>
            </a:r>
            <a:r>
              <a:rPr lang="uk-UA" sz="3200" dirty="0" smtClean="0">
                <a:solidFill>
                  <a:schemeClr val="accent1"/>
                </a:solidFill>
              </a:rPr>
              <a:t> — </a:t>
            </a:r>
            <a:r>
              <a:rPr lang="uk-UA" sz="3200" dirty="0" err="1" smtClean="0">
                <a:solidFill>
                  <a:schemeClr val="accent1"/>
                </a:solidFill>
              </a:rPr>
              <a:t>яркое</a:t>
            </a:r>
            <a:r>
              <a:rPr lang="uk-UA" sz="3200" dirty="0" smtClean="0">
                <a:solidFill>
                  <a:schemeClr val="accent1"/>
                </a:solidFill>
              </a:rPr>
              <a:t> и </a:t>
            </a:r>
            <a:r>
              <a:rPr lang="uk-UA" sz="3200" dirty="0" err="1" smtClean="0">
                <a:solidFill>
                  <a:schemeClr val="accent1"/>
                </a:solidFill>
              </a:rPr>
              <a:t>одновременно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сложное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комплексное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событие</a:t>
            </a:r>
            <a:r>
              <a:rPr lang="uk-UA" sz="3200" dirty="0" smtClean="0">
                <a:solidFill>
                  <a:schemeClr val="accent1"/>
                </a:solidFill>
              </a:rPr>
              <a:t> в </a:t>
            </a:r>
            <a:r>
              <a:rPr lang="uk-UA" sz="3200" dirty="0" err="1" smtClean="0">
                <a:solidFill>
                  <a:schemeClr val="accent1"/>
                </a:solidFill>
              </a:rPr>
              <a:t>жизни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коллектива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библиотеки</a:t>
            </a:r>
            <a:r>
              <a:rPr lang="uk-UA" sz="3200" dirty="0" smtClean="0">
                <a:solidFill>
                  <a:schemeClr val="accent1"/>
                </a:solidFill>
              </a:rPr>
              <a:t>. В </a:t>
            </a:r>
            <a:r>
              <a:rPr lang="uk-UA" sz="3200" dirty="0" err="1" smtClean="0">
                <a:solidFill>
                  <a:schemeClr val="accent1"/>
                </a:solidFill>
              </a:rPr>
              <a:t>современный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период</a:t>
            </a:r>
            <a:r>
              <a:rPr lang="uk-UA" sz="3200" dirty="0" smtClean="0">
                <a:solidFill>
                  <a:schemeClr val="accent1"/>
                </a:solidFill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</a:rPr>
              <a:t>когда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пересматриваются</a:t>
            </a:r>
            <a:r>
              <a:rPr lang="uk-UA" sz="3200" dirty="0" smtClean="0">
                <a:solidFill>
                  <a:schemeClr val="accent1"/>
                </a:solidFill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</a:rPr>
              <a:t>меняются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традиционные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основы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библиотечной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деятельности</a:t>
            </a:r>
            <a:r>
              <a:rPr lang="uk-UA" sz="3200" dirty="0" smtClean="0">
                <a:solidFill>
                  <a:schemeClr val="accent1"/>
                </a:solidFill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</a:rPr>
              <a:t>профессии</a:t>
            </a:r>
            <a:r>
              <a:rPr lang="uk-UA" sz="3200" dirty="0" smtClean="0">
                <a:solidFill>
                  <a:schemeClr val="accent1"/>
                </a:solidFill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</a:rPr>
              <a:t>когда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осуществляется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реструктуризация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библиотек</a:t>
            </a:r>
            <a:r>
              <a:rPr lang="uk-UA" sz="3200" dirty="0" smtClean="0">
                <a:solidFill>
                  <a:schemeClr val="accent1"/>
                </a:solidFill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</a:rPr>
              <a:t>сокращаются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финансы</a:t>
            </a:r>
            <a:r>
              <a:rPr lang="uk-UA" sz="3200" dirty="0" smtClean="0">
                <a:solidFill>
                  <a:schemeClr val="accent1"/>
                </a:solidFill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</a:rPr>
              <a:t>штаты</a:t>
            </a:r>
            <a:r>
              <a:rPr lang="uk-UA" sz="3200" dirty="0" smtClean="0">
                <a:solidFill>
                  <a:schemeClr val="accent1"/>
                </a:solidFill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</a:rPr>
              <a:t>очень</a:t>
            </a:r>
            <a:r>
              <a:rPr lang="uk-UA" sz="3200" dirty="0" smtClean="0">
                <a:solidFill>
                  <a:schemeClr val="accent1"/>
                </a:solidFill>
              </a:rPr>
              <a:t> важно провести </a:t>
            </a:r>
            <a:r>
              <a:rPr lang="uk-UA" sz="3200" dirty="0" err="1" smtClean="0">
                <a:solidFill>
                  <a:schemeClr val="accent1"/>
                </a:solidFill>
              </a:rPr>
              <a:t>тщательный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анализ</a:t>
            </a:r>
            <a:r>
              <a:rPr lang="uk-UA" sz="3200" dirty="0" smtClean="0">
                <a:solidFill>
                  <a:schemeClr val="accent1"/>
                </a:solidFill>
              </a:rPr>
              <a:t> (</a:t>
            </a:r>
            <a:r>
              <a:rPr lang="uk-UA" sz="3200" dirty="0" err="1" smtClean="0">
                <a:solidFill>
                  <a:schemeClr val="accent1"/>
                </a:solidFill>
              </a:rPr>
              <a:t>экспертизу</a:t>
            </a:r>
            <a:r>
              <a:rPr lang="uk-UA" sz="3200" dirty="0" smtClean="0">
                <a:solidFill>
                  <a:schemeClr val="accent1"/>
                </a:solidFill>
              </a:rPr>
              <a:t>) </a:t>
            </a:r>
            <a:r>
              <a:rPr lang="uk-UA" sz="3200" dirty="0" err="1" smtClean="0">
                <a:solidFill>
                  <a:schemeClr val="accent1"/>
                </a:solidFill>
              </a:rPr>
              <a:t>всех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ресурсов</a:t>
            </a:r>
            <a:r>
              <a:rPr lang="uk-UA" sz="3200" dirty="0" smtClean="0">
                <a:solidFill>
                  <a:schemeClr val="accent1"/>
                </a:solidFill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</a:rPr>
              <a:t>дать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оценку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имеющихся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рабочих</a:t>
            </a:r>
            <a:r>
              <a:rPr lang="uk-UA" sz="3200" dirty="0" smtClean="0">
                <a:solidFill>
                  <a:schemeClr val="accent1"/>
                </a:solidFill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</a:rPr>
              <a:t>мест</a:t>
            </a:r>
            <a:r>
              <a:rPr lang="uk-UA" sz="3200" dirty="0" smtClean="0">
                <a:solidFill>
                  <a:schemeClr val="accent1"/>
                </a:solidFill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</a:rPr>
              <a:t>персонала</a:t>
            </a:r>
            <a:r>
              <a:rPr lang="uk-UA" sz="3200" dirty="0" smtClean="0">
                <a:solidFill>
                  <a:schemeClr val="accent1"/>
                </a:solidFill>
              </a:rPr>
              <a:t>.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050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714496" cy="170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Спасибо за внимание!</a:t>
            </a:r>
            <a:endParaRPr lang="uk-UA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Информация для  контактов:</a:t>
            </a: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Научная библиотека ДНУ  </a:t>
            </a: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научно-методический отдел</a:t>
            </a:r>
            <a:endParaRPr lang="uk-UA" sz="28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 err="1" smtClean="0">
                <a:solidFill>
                  <a:schemeClr val="accent1"/>
                </a:solidFill>
                <a:latin typeface="Georgia" pitchFamily="18" charset="0"/>
              </a:rPr>
              <a:t>e-mail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: </a:t>
            </a:r>
            <a:r>
              <a:rPr lang="ru-RU" sz="2800" b="1" dirty="0" err="1" smtClean="0">
                <a:solidFill>
                  <a:schemeClr val="accent1"/>
                </a:solidFill>
                <a:latin typeface="Georgia" pitchFamily="18" charset="0"/>
              </a:rPr>
              <a:t>makev</a:t>
            </a:r>
            <a:r>
              <a:rPr lang="en-US" sz="2800" b="1" dirty="0" err="1" smtClean="0">
                <a:solidFill>
                  <a:schemeClr val="accent1"/>
                </a:solidFill>
                <a:latin typeface="Georgia" pitchFamily="18" charset="0"/>
              </a:rPr>
              <a:t>irin</a:t>
            </a:r>
            <a:r>
              <a:rPr lang="ru-RU" sz="2800" b="1" dirty="0" err="1" smtClean="0">
                <a:solidFill>
                  <a:schemeClr val="accent1"/>
                </a:solidFill>
                <a:latin typeface="Georgia" pitchFamily="18" charset="0"/>
              </a:rPr>
              <a:t>a@</a:t>
            </a:r>
            <a:r>
              <a:rPr lang="en-US" sz="2800" b="1" dirty="0" err="1" smtClean="0">
                <a:solidFill>
                  <a:schemeClr val="accent1"/>
                </a:solidFill>
                <a:latin typeface="Georgia" pitchFamily="18" charset="0"/>
              </a:rPr>
              <a:t>i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  <a:r>
              <a:rPr lang="en-US" sz="2800" b="1" smtClean="0">
                <a:solidFill>
                  <a:schemeClr val="accent1"/>
                </a:solidFill>
                <a:latin typeface="Georgia" pitchFamily="18" charset="0"/>
              </a:rPr>
              <a:t>ua</a:t>
            </a:r>
            <a:r>
              <a:rPr lang="ru-RU" sz="2800" b="1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endParaRPr lang="uk-UA" sz="2800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2050" name="Picture 2" descr="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929066"/>
            <a:ext cx="33813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uk-UA" sz="32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		</a:t>
            </a:r>
            <a:r>
              <a:rPr lang="ru-RU" sz="3200" dirty="0" smtClean="0">
                <a:solidFill>
                  <a:schemeClr val="accent1"/>
                </a:solidFill>
                <a:latin typeface="Georgia" pitchFamily="18" charset="0"/>
              </a:rPr>
              <a:t>Аттестация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–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это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эффективно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действующий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инструмент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позволяющий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работодателю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т.е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.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администрации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библиотеки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на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основе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оценки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уровня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знаний,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умений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теоретических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и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практических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навыков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деловых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качеств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, детального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анализа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результатов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трудовой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деятельности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работников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определить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наличие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у них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достаточной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2800" dirty="0" err="1" smtClean="0">
                <a:solidFill>
                  <a:schemeClr val="accent1"/>
                </a:solidFill>
                <a:latin typeface="Georgia" pitchFamily="18" charset="0"/>
              </a:rPr>
              <a:t>квалификации</a:t>
            </a:r>
            <a:r>
              <a:rPr lang="uk-UA" sz="2800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3074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1640368" cy="1633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“Под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аттестацией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кадров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(от лат.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attestation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–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свидетельство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)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понимают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процедуру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проверки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определения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соответствия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деловой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квалификации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уровня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знаний,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умений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навыков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а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также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других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общественно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значимых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профессионально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важных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качеств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сотрудника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требованиям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предъявляемым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к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занимаемой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должности”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accent1"/>
                </a:solidFill>
                <a:latin typeface="Georgia" pitchFamily="18" charset="0"/>
              </a:rPr>
              <a:t>Оценка и аттестация кадров библиотек : общие вопросы // Справочник библиотекаря. - 2-е изд., </a:t>
            </a:r>
            <a:r>
              <a:rPr lang="ru-RU" sz="1600" dirty="0" err="1" smtClean="0">
                <a:solidFill>
                  <a:schemeClr val="accent1"/>
                </a:solidFill>
                <a:latin typeface="Georgia" pitchFamily="18" charset="0"/>
              </a:rPr>
              <a:t>исправл</a:t>
            </a:r>
            <a:r>
              <a:rPr lang="ru-RU" sz="1600" dirty="0" smtClean="0">
                <a:solidFill>
                  <a:schemeClr val="accent1"/>
                </a:solidFill>
                <a:latin typeface="Georgia" pitchFamily="18" charset="0"/>
              </a:rPr>
              <a:t>. и доп. - Санкт-Петербург, 2001. - С. 252-255.</a:t>
            </a:r>
            <a:endParaRPr lang="uk-UA" sz="1600" dirty="0" smtClean="0">
              <a:solidFill>
                <a:schemeClr val="accent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Georgia" pitchFamily="18" charset="0"/>
              </a:rPr>
              <a:t>       Цель аттестации</a:t>
            </a:r>
            <a:r>
              <a:rPr lang="en-US" sz="4400" b="1" dirty="0" smtClean="0">
                <a:solidFill>
                  <a:schemeClr val="accent1"/>
                </a:solidFill>
                <a:latin typeface="Georgia" pitchFamily="18" charset="0"/>
              </a:rPr>
              <a:t>:</a:t>
            </a:r>
            <a:endParaRPr lang="uk-UA" sz="44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 </a:t>
            </a:r>
            <a:endParaRPr lang="en-US" dirty="0" smtClean="0"/>
          </a:p>
          <a:p>
            <a:pPr algn="ctr">
              <a:buNone/>
            </a:pP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стимулировать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сотрудников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на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постоянное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совершенствование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обогащение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профессиональных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деловых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личностных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качеств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а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также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развитие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чувства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персональной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ответственности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4098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1702524" cy="169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Georgia" pitchFamily="18" charset="0"/>
              </a:rPr>
              <a:t>         </a:t>
            </a:r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>Принципы аттестации</a:t>
            </a:r>
            <a:endParaRPr lang="uk-UA" sz="4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объективность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открытость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коллегиальность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</a:p>
          <a:p>
            <a:pPr>
              <a:buFont typeface="Wingdings" pitchFamily="2" charset="2"/>
              <a:buChar char="Ø"/>
            </a:pP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системность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целостность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экспертных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оценок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обеспечивающих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объективно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гуманное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и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доброжелательное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отношение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к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аттестующему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5122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712105" cy="1704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7209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uk-UA" sz="32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endParaRPr lang="uk-UA" sz="3200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Проведение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периодической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аттестации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работников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библиотек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в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соответствии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с </a:t>
            </a:r>
            <a:r>
              <a:rPr lang="ru-RU" sz="3200" b="1" dirty="0" smtClean="0">
                <a:solidFill>
                  <a:schemeClr val="accent1"/>
                </a:solidFill>
                <a:latin typeface="Georgia" pitchFamily="18" charset="0"/>
              </a:rPr>
              <a:t>«</a:t>
            </a:r>
            <a:r>
              <a:rPr lang="uk-UA" sz="3200" b="1" dirty="0" smtClean="0">
                <a:solidFill>
                  <a:schemeClr val="accent1"/>
                </a:solidFill>
                <a:latin typeface="Georgia" pitchFamily="18" charset="0"/>
              </a:rPr>
              <a:t>Порядком</a:t>
            </a:r>
            <a:r>
              <a:rPr lang="ru-RU" sz="3200" b="1" dirty="0" smtClean="0">
                <a:solidFill>
                  <a:schemeClr val="accent1"/>
                </a:solidFill>
                <a:latin typeface="Georgia" pitchFamily="18" charset="0"/>
              </a:rPr>
              <a:t> проведения аттестации»</a:t>
            </a:r>
            <a:r>
              <a:rPr lang="uk-UA" sz="3200" b="1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должно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осуществляться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аттестационной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комиссией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которая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является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совещательным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органом и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действует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на </a:t>
            </a:r>
            <a:r>
              <a:rPr lang="uk-UA" sz="3200" dirty="0" err="1" smtClean="0">
                <a:solidFill>
                  <a:schemeClr val="accent1"/>
                </a:solidFill>
                <a:latin typeface="Georgia" pitchFamily="18" charset="0"/>
              </a:rPr>
              <a:t>общественных</a:t>
            </a:r>
            <a:r>
              <a:rPr lang="uk-UA" sz="3200" dirty="0" smtClean="0">
                <a:solidFill>
                  <a:schemeClr val="accent1"/>
                </a:solidFill>
                <a:latin typeface="Georgia" pitchFamily="18" charset="0"/>
              </a:rPr>
              <a:t> началах</a:t>
            </a:r>
            <a:r>
              <a:rPr lang="ru-RU" sz="3200" dirty="0" smtClean="0">
                <a:solidFill>
                  <a:schemeClr val="accent1"/>
                </a:solidFill>
                <a:latin typeface="Georgia" pitchFamily="18" charset="0"/>
              </a:rPr>
              <a:t>.</a:t>
            </a:r>
            <a:endParaRPr lang="uk-UA" sz="3200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6146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1712105" cy="1704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489790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/>
            </a:r>
            <a:b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Georgia" pitchFamily="18" charset="0"/>
              </a:rPr>
              <a:t>Нормативные документы</a:t>
            </a:r>
            <a:endParaRPr lang="uk-UA" sz="4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положение о проведении аттестации и формировании аттестационной комиссии;</a:t>
            </a:r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marL="514350" lvl="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график проведения аттестации;</a:t>
            </a:r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marL="514350" lvl="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списки аттестуемых работников;</a:t>
            </a:r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marL="514350" lvl="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документы на каждого работника — представление, т.е. письменный отзыв или характеристику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;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marL="514350" lvl="0" indent="-5143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аттестационный лист предварительной оценки профессиональных и деловых качеств.</a:t>
            </a:r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endParaRPr lang="uk-UA" dirty="0"/>
          </a:p>
        </p:txBody>
      </p:sp>
      <p:pic>
        <p:nvPicPr>
          <p:cNvPr id="7170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855579" cy="184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</a:t>
            </a:r>
            <a:r>
              <a:rPr lang="uk-UA" sz="44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Формы</a:t>
            </a:r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44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аттестации</a:t>
            </a:r>
            <a:endParaRPr lang="uk-UA" sz="4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устная в виде индивидуального собеседования;</a:t>
            </a:r>
            <a:endParaRPr lang="uk-UA" sz="32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устная в виде коллегиального собеседования;</a:t>
            </a:r>
            <a:endParaRPr lang="uk-UA" sz="3200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письменная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в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виде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тестов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выполняемых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работниками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uk-UA" sz="32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8194" name="Picture 2" descr="G:\Доклад\Screenshots\IMG_20191003_1325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783842" cy="1776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613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Макеева И.И.  Научная библиотека  Днепровского национального университета  имени Олеся Гончара</vt:lpstr>
      <vt:lpstr>      Актуальность темы</vt:lpstr>
      <vt:lpstr>Слайд 3</vt:lpstr>
      <vt:lpstr>Слайд 4</vt:lpstr>
      <vt:lpstr>       Цель аттестации:</vt:lpstr>
      <vt:lpstr>         Принципы аттестации</vt:lpstr>
      <vt:lpstr>Слайд 7</vt:lpstr>
      <vt:lpstr> Нормативные документы</vt:lpstr>
      <vt:lpstr>       Формы аттестации</vt:lpstr>
      <vt:lpstr>Слайд 10</vt:lpstr>
      <vt:lpstr> Система повышения квалификации в НБ ДНУ </vt:lpstr>
      <vt:lpstr>Круглый стол «Методика перевода систематизации документов с ББК на УДК» </vt:lpstr>
      <vt:lpstr>Круглый стол «Библиотеки ЗВО: инновации, креативность, межкультурный диалог»</vt:lpstr>
      <vt:lpstr>Психологические тренинги</vt:lpstr>
      <vt:lpstr>Мастер - класс при Научной библиотеке ДНУ</vt:lpstr>
      <vt:lpstr>Участие в конференциях:</vt:lpstr>
      <vt:lpstr>Участие в семинарах, вебинарах</vt:lpstr>
      <vt:lpstr>Слайд 18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Макеева И.И.</dc:title>
  <dc:creator>Windows User</dc:creator>
  <cp:lastModifiedBy>Windows User</cp:lastModifiedBy>
  <cp:revision>54</cp:revision>
  <dcterms:created xsi:type="dcterms:W3CDTF">2019-10-01T15:25:44Z</dcterms:created>
  <dcterms:modified xsi:type="dcterms:W3CDTF">2019-10-03T17:03:31Z</dcterms:modified>
</cp:coreProperties>
</file>