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Rg st="1" end="17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6" autoAdjust="0"/>
    <p:restoredTop sz="94660"/>
  </p:normalViewPr>
  <p:slideViewPr>
    <p:cSldViewPr>
      <p:cViewPr varScale="1">
        <p:scale>
          <a:sx n="70" d="100"/>
          <a:sy n="70" d="100"/>
        </p:scale>
        <p:origin x="-117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482FE-6B11-4BA8-8EB8-CA1F33BB0797}" type="datetimeFigureOut">
              <a:rPr lang="ru-RU" smtClean="0"/>
              <a:t>27.11.2016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9BA70-B003-42A6-8C34-748D52EB129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8741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482FE-6B11-4BA8-8EB8-CA1F33BB0797}" type="datetimeFigureOut">
              <a:rPr lang="ru-RU" smtClean="0"/>
              <a:t>27.11.2016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9BA70-B003-42A6-8C34-748D52EB129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3974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482FE-6B11-4BA8-8EB8-CA1F33BB0797}" type="datetimeFigureOut">
              <a:rPr lang="ru-RU" smtClean="0"/>
              <a:t>27.11.2016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9BA70-B003-42A6-8C34-748D52EB129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4143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482FE-6B11-4BA8-8EB8-CA1F33BB0797}" type="datetimeFigureOut">
              <a:rPr lang="ru-RU" smtClean="0"/>
              <a:t>27.11.2016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9BA70-B003-42A6-8C34-748D52EB129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6518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482FE-6B11-4BA8-8EB8-CA1F33BB0797}" type="datetimeFigureOut">
              <a:rPr lang="ru-RU" smtClean="0"/>
              <a:t>27.11.2016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9BA70-B003-42A6-8C34-748D52EB129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4031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482FE-6B11-4BA8-8EB8-CA1F33BB0797}" type="datetimeFigureOut">
              <a:rPr lang="ru-RU" smtClean="0"/>
              <a:t>27.11.2016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9BA70-B003-42A6-8C34-748D52EB129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1395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482FE-6B11-4BA8-8EB8-CA1F33BB0797}" type="datetimeFigureOut">
              <a:rPr lang="ru-RU" smtClean="0"/>
              <a:t>27.11.2016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9BA70-B003-42A6-8C34-748D52EB129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7266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482FE-6B11-4BA8-8EB8-CA1F33BB0797}" type="datetimeFigureOut">
              <a:rPr lang="ru-RU" smtClean="0"/>
              <a:t>27.11.2016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9BA70-B003-42A6-8C34-748D52EB129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0423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482FE-6B11-4BA8-8EB8-CA1F33BB0797}" type="datetimeFigureOut">
              <a:rPr lang="ru-RU" smtClean="0"/>
              <a:t>27.11.2016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9BA70-B003-42A6-8C34-748D52EB129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4601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482FE-6B11-4BA8-8EB8-CA1F33BB0797}" type="datetimeFigureOut">
              <a:rPr lang="ru-RU" smtClean="0"/>
              <a:t>27.11.2016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9BA70-B003-42A6-8C34-748D52EB129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928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482FE-6B11-4BA8-8EB8-CA1F33BB0797}" type="datetimeFigureOut">
              <a:rPr lang="ru-RU" smtClean="0"/>
              <a:t>27.11.2016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9BA70-B003-42A6-8C34-748D52EB129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1766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B482FE-6B11-4BA8-8EB8-CA1F33BB0797}" type="datetimeFigureOut">
              <a:rPr lang="ru-RU" smtClean="0"/>
              <a:t>27.11.2016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9BA70-B003-42A6-8C34-748D52EB129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31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2" Type="http://schemas.openxmlformats.org/officeDocument/2006/relationships/audio" Target="NULL" TargetMode="External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openxmlformats.org/officeDocument/2006/relationships/image" Target="../media/image2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4" Type="http://schemas.openxmlformats.org/officeDocument/2006/relationships/image" Target="../media/image3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2506" y="2204864"/>
            <a:ext cx="7772400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71383" cy="69372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674204" y="548679"/>
            <a:ext cx="7956375" cy="1200329"/>
          </a:xfrm>
          <a:prstGeom prst="rect">
            <a:avLst/>
          </a:prstGeom>
          <a:noFill/>
          <a:effectLst>
            <a:glow rad="1104900">
              <a:schemeClr val="accent1">
                <a:alpha val="1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ИННОВАЦИИ В СФЕРЕ </a:t>
            </a:r>
            <a:r>
              <a:rPr lang="ru-RU" sz="2400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ОБСЛУЖИВАНИЯ УНИВЕРСИТЕТСКИХ БИБЛИОТЕК </a:t>
            </a:r>
            <a:r>
              <a:rPr lang="ru-RU" sz="2400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– </a:t>
            </a:r>
            <a:r>
              <a:rPr lang="ru-RU" sz="2400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ПУТЬ </a:t>
            </a:r>
            <a:r>
              <a:rPr lang="ru-RU" sz="2400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К УСПЕХУ. </a:t>
            </a:r>
            <a:endParaRPr lang="ru-RU" sz="24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pPr algn="ctr"/>
            <a:endParaRPr lang="ru-RU" sz="24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64088" y="5877272"/>
            <a:ext cx="36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Говоруха  Владимир  Борисович</a:t>
            </a:r>
          </a:p>
          <a:p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Семёнова  Лариса  Анатольевна</a:t>
            </a:r>
          </a:p>
          <a:p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Семёнова  Людмила  Анатольевна</a:t>
            </a:r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5" name="07_raimond_pauls_loneliness_myzuka.f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2289.5281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27984" y="3284984"/>
            <a:ext cx="448816" cy="44881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65218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63">
        <p14:reveal/>
      </p:transition>
    </mc:Choice>
    <mc:Fallback xmlns="">
      <p:transition spd="slow" advTm="1606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1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  <a:t>Здесь, кажется, учтены самые разнообразные потребности современного пользователя</a:t>
            </a:r>
            <a:r>
              <a:rPr lang="en-US" sz="2400" dirty="0" smtClean="0">
                <a:solidFill>
                  <a:schemeClr val="accent3">
                    <a:lumMod val="75000"/>
                  </a:schemeClr>
                </a:solidFill>
              </a:rPr>
              <a:t>:</a:t>
            </a: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accent3">
                    <a:lumMod val="75000"/>
                  </a:schemeClr>
                </a:solidFill>
              </a:rPr>
              <a:t>WIFI</a:t>
            </a: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  <a:t>, доступ в Интернет, комфорт , современный дизайн.</a:t>
            </a:r>
            <a:endParaRPr lang="ru-RU" sz="24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212976"/>
            <a:ext cx="3672408" cy="3434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501008"/>
            <a:ext cx="4867569" cy="31683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935" y="1340768"/>
            <a:ext cx="3984382" cy="262713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77041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17878">
        <p14:ripple/>
      </p:transition>
    </mc:Choice>
    <mc:Fallback xmlns="">
      <p:transition spd="slow" advTm="1787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  <a:t>Самые лучшие вузовские библиотеки Германии  находятся в Гёттингене и  в Констанце</a:t>
            </a:r>
            <a:endParaRPr lang="ru-RU" sz="24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96752"/>
            <a:ext cx="5604894" cy="39633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924943"/>
            <a:ext cx="5798543" cy="37990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87213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4018">
        <p:split orient="vert"/>
      </p:transition>
    </mc:Choice>
    <mc:Fallback xmlns="">
      <p:transition spd="slow" advTm="14018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01006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  <a:t>Библиотеки Свободного университета Берлина и университета Гёттингена - самые крупные вузовские  библиотеки Германии </a:t>
            </a:r>
            <a:endParaRPr lang="ru-RU" sz="24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84784"/>
            <a:ext cx="5601482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20" y="3356992"/>
            <a:ext cx="5011314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4959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486">
        <p14:ferris dir="l"/>
      </p:transition>
    </mc:Choice>
    <mc:Fallback xmlns="">
      <p:transition spd="slow" advTm="1248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  <a:t>Одними из самых богатых  европейских вузовских библиотек являются библиотеки университетов  Эдинбурга и Оксфорда</a:t>
            </a:r>
            <a:endParaRPr lang="ru-RU" sz="24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556792"/>
            <a:ext cx="5112568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3" y="3356992"/>
            <a:ext cx="5303921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19807150"/>
      </p:ext>
    </p:extLst>
  </p:cSld>
  <p:clrMapOvr>
    <a:masterClrMapping/>
  </p:clrMapOvr>
  <p:transition spd="slow" advTm="15916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570186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  <a:t>Следуя тенденции открытого доступа многие европейские вузы создают свои образовательные каналы и выкладывают  в интернет видеозаписи лекций, конференций, </a:t>
            </a:r>
            <a:r>
              <a:rPr lang="ru-RU" sz="2400" dirty="0" err="1" smtClean="0">
                <a:solidFill>
                  <a:schemeClr val="accent3">
                    <a:lumMod val="75000"/>
                  </a:schemeClr>
                </a:solidFill>
              </a:rPr>
              <a:t>вебинаров</a:t>
            </a: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  <a:t>  для всех желающих</a:t>
            </a:r>
            <a:endParaRPr lang="ru-RU" sz="24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3" name="Объект 1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7841">
            <a:off x="251520" y="1760434"/>
            <a:ext cx="4320480" cy="2681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4390">
            <a:off x="4571998" y="1786180"/>
            <a:ext cx="4392488" cy="29534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6495">
            <a:off x="227668" y="4230859"/>
            <a:ext cx="4780026" cy="246107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8" y="4064795"/>
            <a:ext cx="4392488" cy="271850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59122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20258">
        <p:circle/>
      </p:transition>
    </mc:Choice>
    <mc:Fallback xmlns="">
      <p:transition spd="slow" advTm="20258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7904" y="260648"/>
            <a:ext cx="5184576" cy="1296144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</a:rPr>
              <a:t>Вузовская научная библиотека –ядро научной и учебной деятельности вуза</a:t>
            </a:r>
            <a:endParaRPr lang="ru-RU" sz="28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420888"/>
            <a:ext cx="6858000" cy="4267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99" y="188640"/>
            <a:ext cx="3175000" cy="2705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77420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13818">
        <p14:ripple/>
      </p:transition>
    </mc:Choice>
    <mc:Fallback xmlns="">
      <p:transition spd="slow" advTm="1381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</a:rPr>
              <a:t>Инновации в сфере обслуживания – путь к успеху!</a:t>
            </a:r>
            <a:endParaRPr lang="ru-RU" sz="32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173" y="1916832"/>
            <a:ext cx="7659251" cy="4464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16242458"/>
      </p:ext>
    </p:extLst>
  </p:cSld>
  <p:clrMapOvr>
    <a:masterClrMapping/>
  </p:clrMapOvr>
  <p:transition spd="slow" advTm="10641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556792"/>
            <a:ext cx="8229600" cy="3024336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accent3">
                    <a:lumMod val="75000"/>
                  </a:schemeClr>
                </a:solidFill>
              </a:rPr>
              <a:t>Благодарим за внимание!</a:t>
            </a:r>
            <a:endParaRPr lang="ru-RU" sz="48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600201"/>
            <a:ext cx="7787208" cy="1108719"/>
          </a:xfrm>
        </p:spPr>
        <p:txBody>
          <a:bodyPr>
            <a:normAutofit/>
          </a:bodyPr>
          <a:lstStyle/>
          <a:p>
            <a:endParaRPr lang="ru-RU" sz="36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63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12418">
        <p14:reveal/>
      </p:transition>
    </mc:Choice>
    <mc:Fallback xmlns="">
      <p:transition spd="slow" advTm="1241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</a:rPr>
              <a:t>Инновации современных зарубежных библиотек</a:t>
            </a:r>
            <a:endParaRPr lang="ru-RU" sz="28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836712"/>
            <a:ext cx="8075240" cy="180020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Интеграция отечественных вузовских библиотек в европейское и мировое научное пространство невозможна без внедрения современных библиотечных технологий</a:t>
            </a:r>
            <a:endParaRPr lang="ru-RU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9509">
            <a:off x="2398081" y="2671641"/>
            <a:ext cx="4104456" cy="2857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3226">
            <a:off x="177244" y="2493590"/>
            <a:ext cx="3697058" cy="2686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4594">
            <a:off x="5385158" y="2581287"/>
            <a:ext cx="3695762" cy="27245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502842" y="6046134"/>
            <a:ext cx="8317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Станции самообслуживания по выдаче и возврату книг</a:t>
            </a:r>
            <a:endParaRPr lang="ru-RU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21641509"/>
      </p:ext>
    </p:extLst>
  </p:cSld>
  <p:clrMapOvr>
    <a:masterClrMapping/>
  </p:clrMapOvr>
  <p:transition spd="slow" advTm="18504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Медиатеки</a:t>
            </a:r>
            <a:endParaRPr lang="ru-RU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340768"/>
            <a:ext cx="4457700" cy="32775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716" y="3430590"/>
            <a:ext cx="4667902" cy="30534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09449313"/>
      </p:ext>
    </p:extLst>
  </p:cSld>
  <p:clrMapOvr>
    <a:masterClrMapping/>
  </p:clrMapOvr>
  <p:transition spd="slow" advTm="6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Библиотека в телефонной будке</a:t>
            </a:r>
            <a:endParaRPr lang="ru-RU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77054"/>
            <a:ext cx="8229600" cy="41882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72082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200">
        <p:split orient="vert"/>
      </p:transition>
    </mc:Choice>
    <mc:Fallback xmlns="">
      <p:transition spd="slow" advTm="82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</a:rPr>
              <a:t>Библиотечные технологии</a:t>
            </a:r>
            <a:endParaRPr lang="ru-RU" sz="28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42" y="1412776"/>
            <a:ext cx="7568722" cy="4176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216080" y="5733255"/>
            <a:ext cx="705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Технология удалённого присутствия</a:t>
            </a:r>
          </a:p>
          <a:p>
            <a:pPr algn="ctr"/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Робот - драйвер</a:t>
            </a:r>
            <a:endParaRPr lang="ru-RU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00540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Tm="8962">
        <p14:warp dir="in"/>
      </p:transition>
    </mc:Choice>
    <mc:Fallback xmlns="">
      <p:transition spd="slow" advTm="896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3249" y="260648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55656"/>
            <a:ext cx="5242803" cy="2736304"/>
          </a:xfrm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79512" y="2897640"/>
            <a:ext cx="6732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Планетарный сканер делает процесс сканирования быстрым  и удобным </a:t>
            </a:r>
            <a:endParaRPr lang="ru-RU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61" y="3728637"/>
            <a:ext cx="4648849" cy="293671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9512" y="5826064"/>
            <a:ext cx="40324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Читающий сканер озвучивает содержание издания</a:t>
            </a:r>
            <a:endParaRPr lang="ru-RU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13741758"/>
      </p:ext>
    </p:extLst>
  </p:cSld>
  <p:clrMapOvr>
    <a:masterClrMapping/>
  </p:clrMapOvr>
  <p:transition spd="slow" advTm="12567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  <a:t>Сайт библиотеки РТУ с учебным видео по поиску литературы в электронном  каталоге</a:t>
            </a:r>
            <a:r>
              <a:rPr lang="ru-RU" sz="2400" dirty="0" smtClean="0"/>
              <a:t> </a:t>
            </a:r>
            <a:endParaRPr lang="ru-RU" sz="24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00808"/>
            <a:ext cx="8208912" cy="4722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11022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3278">
        <p:circle/>
      </p:transition>
    </mc:Choice>
    <mc:Fallback xmlns="">
      <p:transition spd="slow" advTm="13278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6912768" cy="648072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  <a:t>Немецкая национальная библиотека- координатор </a:t>
            </a:r>
            <a:r>
              <a:rPr lang="ru-RU" sz="2400" dirty="0">
                <a:solidFill>
                  <a:schemeClr val="accent3">
                    <a:lumMod val="75000"/>
                  </a:schemeClr>
                </a:solidFill>
              </a:rPr>
              <a:t>цифровой библиотеки </a:t>
            </a: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  <a:t> Германии</a:t>
            </a:r>
            <a:endParaRPr lang="ru-RU" sz="24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124744"/>
            <a:ext cx="7560840" cy="5472608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77869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523">
        <p:split orient="vert"/>
      </p:transition>
    </mc:Choice>
    <mc:Fallback xmlns="">
      <p:transition spd="slow" advTm="10523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  <a:t>Зарубежные студенты предпочитают заниматься не дома, а вместе со своими сокурсниками в библиотеке</a:t>
            </a:r>
            <a:endParaRPr lang="ru-RU" sz="24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268760"/>
            <a:ext cx="7509271" cy="28704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18" y="4257090"/>
            <a:ext cx="4752528" cy="22641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127" y="4077072"/>
            <a:ext cx="4038603" cy="2624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01639007"/>
      </p:ext>
    </p:extLst>
  </p:cSld>
  <p:clrMapOvr>
    <a:masterClrMapping/>
  </p:clrMapOvr>
  <p:transition spd="slow" advTm="13274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3.3|3.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5.8|2.2|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3.4|2.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4.3|2.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6.1|2.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7.6|1.3|1.9|1.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5.1|2.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4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4.1|5.6|0.9|1.3|1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1|1.4|2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2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2.5|3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3.2|2.7|2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4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5.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|3.4|2.8|2.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922</TotalTime>
  <Words>212</Words>
  <Application>Microsoft Office PowerPoint</Application>
  <PresentationFormat>Экран (4:3)</PresentationFormat>
  <Paragraphs>25</Paragraphs>
  <Slides>17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Инновации современных зарубежных библиотек</vt:lpstr>
      <vt:lpstr>Медиатеки</vt:lpstr>
      <vt:lpstr>Библиотека в телефонной будке</vt:lpstr>
      <vt:lpstr>Библиотечные технологии</vt:lpstr>
      <vt:lpstr>Презентация PowerPoint</vt:lpstr>
      <vt:lpstr>Сайт библиотеки РТУ с учебным видео по поиску литературы в электронном  каталоге </vt:lpstr>
      <vt:lpstr>Немецкая национальная библиотека- координатор цифровой библиотеки  Германии</vt:lpstr>
      <vt:lpstr>Зарубежные студенты предпочитают заниматься не дома, а вместе со своими сокурсниками в библиотеке</vt:lpstr>
      <vt:lpstr>Здесь, кажется, учтены самые разнообразные потребности современного пользователя: WIFI, доступ в Интернет, комфорт , современный дизайн.</vt:lpstr>
      <vt:lpstr>Самые лучшие вузовские библиотеки Германии  находятся в Гёттингене и  в Констанце</vt:lpstr>
      <vt:lpstr>Библиотеки Свободного университета Берлина и университета Гёттингена - самые крупные вузовские  библиотеки Германии </vt:lpstr>
      <vt:lpstr>Одними из самых богатых  европейских вузовских библиотек являются библиотеки университетов  Эдинбурга и Оксфорда</vt:lpstr>
      <vt:lpstr>Следуя тенденции открытого доступа многие европейские вузы создают свои образовательные каналы и выкладывают  в интернет видеозаписи лекций, конференций, вебинаров  для всех желающих</vt:lpstr>
      <vt:lpstr>Вузовская научная библиотека –ядро научной и учебной деятельности вуза</vt:lpstr>
      <vt:lpstr>Инновации в сфере обслуживания – путь к успеху!</vt:lpstr>
      <vt:lpstr>Благодарим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71</cp:revision>
  <dcterms:created xsi:type="dcterms:W3CDTF">2016-11-07T08:11:23Z</dcterms:created>
  <dcterms:modified xsi:type="dcterms:W3CDTF">2016-11-27T14:31:20Z</dcterms:modified>
</cp:coreProperties>
</file>