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8288000" cy="10287000"/>
  <p:notesSz cx="6858000" cy="9144000"/>
  <p:embeddedFontLst>
    <p:embeddedFont>
      <p:font typeface="DM Sans" pitchFamily="2" charset="0"/>
      <p:regular r:id="rId13"/>
    </p:embeddedFont>
    <p:embeddedFont>
      <p:font typeface="DM Sans Bold" panose="020B0604020202020204" charset="0"/>
      <p:regular r:id="rId14"/>
    </p:embeddedFont>
    <p:embeddedFont>
      <p:font typeface="DM Sans Bold Italics" panose="020B0604020202020204" charset="0"/>
      <p:regular r:id="rId15"/>
    </p:embeddedFont>
    <p:embeddedFont>
      <p:font typeface="Fraunces Heavy" panose="020B0604020202020204" charset="0"/>
      <p:regular r:id="rId16"/>
    </p:embeddedFont>
    <p:embeddedFont>
      <p:font typeface="Fraunces Semi-Bold"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69" d="100"/>
          <a:sy n="69" d="100"/>
        </p:scale>
        <p:origin x="48"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Professions of Participants</c:v>
                </c:pt>
              </c:strCache>
            </c:strRef>
          </c:tx>
          <c:spPr>
            <a:solidFill>
              <a:schemeClr val="accent1"/>
            </a:solidFill>
            <a:ln>
              <a:noFill/>
            </a:ln>
            <a:effectLst/>
          </c:spPr>
          <c:invertIfNegative val="0"/>
          <c:cat>
            <c:strRef>
              <c:f>Sheet1!$A$2:$A$8</c:f>
              <c:strCache>
                <c:ptCount val="7"/>
                <c:pt idx="0">
                  <c:v>Former Overseas Filipino Worker</c:v>
                </c:pt>
                <c:pt idx="1">
                  <c:v>Nurse</c:v>
                </c:pt>
                <c:pt idx="2">
                  <c:v>Library Assistant</c:v>
                </c:pt>
                <c:pt idx="3">
                  <c:v>Librarian</c:v>
                </c:pt>
                <c:pt idx="4">
                  <c:v>Government Employee</c:v>
                </c:pt>
                <c:pt idx="5">
                  <c:v>Airline Coordinator</c:v>
                </c:pt>
                <c:pt idx="6">
                  <c:v>Accountant</c:v>
                </c:pt>
              </c:strCache>
            </c:strRef>
          </c:cat>
          <c:val>
            <c:numRef>
              <c:f>Sheet1!$B$2:$B$8</c:f>
              <c:numCache>
                <c:formatCode>General</c:formatCode>
                <c:ptCount val="7"/>
                <c:pt idx="0">
                  <c:v>14.3</c:v>
                </c:pt>
                <c:pt idx="1">
                  <c:v>7.1</c:v>
                </c:pt>
                <c:pt idx="2">
                  <c:v>28.6</c:v>
                </c:pt>
                <c:pt idx="3">
                  <c:v>21.4</c:v>
                </c:pt>
                <c:pt idx="4">
                  <c:v>14.3</c:v>
                </c:pt>
                <c:pt idx="5">
                  <c:v>7.1</c:v>
                </c:pt>
                <c:pt idx="6">
                  <c:v>7.1</c:v>
                </c:pt>
              </c:numCache>
            </c:numRef>
          </c:val>
          <c:extLst>
            <c:ext xmlns:c16="http://schemas.microsoft.com/office/drawing/2014/chart" uri="{C3380CC4-5D6E-409C-BE32-E72D297353CC}">
              <c16:uniqueId val="{00000000-753B-4EFD-89F2-14DC291CB357}"/>
            </c:ext>
          </c:extLst>
        </c:ser>
        <c:dLbls>
          <c:showLegendKey val="0"/>
          <c:showVal val="0"/>
          <c:showCatName val="0"/>
          <c:showSerName val="0"/>
          <c:showPercent val="0"/>
          <c:showBubbleSize val="0"/>
        </c:dLbls>
        <c:gapWidth val="182"/>
        <c:axId val="1942677055"/>
        <c:axId val="1942679455"/>
      </c:barChart>
      <c:catAx>
        <c:axId val="19426770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42679455"/>
        <c:crosses val="autoZero"/>
        <c:auto val="1"/>
        <c:lblAlgn val="ctr"/>
        <c:lblOffset val="100"/>
        <c:noMultiLvlLbl val="0"/>
      </c:catAx>
      <c:valAx>
        <c:axId val="1942679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426770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Highly LikelyVery Likely</c:v>
                </c:pt>
              </c:strCache>
            </c:strRef>
          </c:tx>
          <c:spPr>
            <a:solidFill>
              <a:schemeClr val="accent1"/>
            </a:solidFill>
            <a:ln>
              <a:noFill/>
            </a:ln>
            <a:effectLst/>
          </c:spPr>
          <c:invertIfNegative val="0"/>
          <c:cat>
            <c:strRef>
              <c:f>Sheet1!$A$2</c:f>
              <c:strCache>
                <c:ptCount val="1"/>
                <c:pt idx="0">
                  <c:v>Watching beauty pageants online</c:v>
                </c:pt>
              </c:strCache>
            </c:strRef>
          </c:cat>
          <c:val>
            <c:numRef>
              <c:f>Sheet1!$B$2</c:f>
              <c:numCache>
                <c:formatCode>General</c:formatCode>
                <c:ptCount val="1"/>
                <c:pt idx="0">
                  <c:v>6</c:v>
                </c:pt>
              </c:numCache>
            </c:numRef>
          </c:val>
          <c:extLst>
            <c:ext xmlns:c16="http://schemas.microsoft.com/office/drawing/2014/chart" uri="{C3380CC4-5D6E-409C-BE32-E72D297353CC}">
              <c16:uniqueId val="{00000000-A1FE-4561-9DA7-5FB7419516A4}"/>
            </c:ext>
          </c:extLst>
        </c:ser>
        <c:ser>
          <c:idx val="1"/>
          <c:order val="1"/>
          <c:tx>
            <c:strRef>
              <c:f>Sheet1!$C$1</c:f>
              <c:strCache>
                <c:ptCount val="1"/>
                <c:pt idx="0">
                  <c:v>Very Likely</c:v>
                </c:pt>
              </c:strCache>
            </c:strRef>
          </c:tx>
          <c:spPr>
            <a:solidFill>
              <a:schemeClr val="accent2"/>
            </a:solidFill>
            <a:ln>
              <a:noFill/>
            </a:ln>
            <a:effectLst/>
          </c:spPr>
          <c:invertIfNegative val="0"/>
          <c:cat>
            <c:strRef>
              <c:f>Sheet1!$A$2</c:f>
              <c:strCache>
                <c:ptCount val="1"/>
                <c:pt idx="0">
                  <c:v>Watching beauty pageants online</c:v>
                </c:pt>
              </c:strCache>
            </c:strRef>
          </c:cat>
          <c:val>
            <c:numRef>
              <c:f>Sheet1!$C$2</c:f>
              <c:numCache>
                <c:formatCode>General</c:formatCode>
                <c:ptCount val="1"/>
                <c:pt idx="0">
                  <c:v>6</c:v>
                </c:pt>
              </c:numCache>
            </c:numRef>
          </c:val>
          <c:extLst>
            <c:ext xmlns:c16="http://schemas.microsoft.com/office/drawing/2014/chart" uri="{C3380CC4-5D6E-409C-BE32-E72D297353CC}">
              <c16:uniqueId val="{00000000-26CF-4A53-9401-E6F4C380D7A5}"/>
            </c:ext>
          </c:extLst>
        </c:ser>
        <c:ser>
          <c:idx val="2"/>
          <c:order val="2"/>
          <c:tx>
            <c:strRef>
              <c:f>Sheet1!$D$1</c:f>
              <c:strCache>
                <c:ptCount val="1"/>
                <c:pt idx="0">
                  <c:v>Neutral</c:v>
                </c:pt>
              </c:strCache>
            </c:strRef>
          </c:tx>
          <c:spPr>
            <a:solidFill>
              <a:schemeClr val="accent3"/>
            </a:solidFill>
            <a:ln>
              <a:noFill/>
            </a:ln>
            <a:effectLst/>
          </c:spPr>
          <c:invertIfNegative val="0"/>
          <c:cat>
            <c:strRef>
              <c:f>Sheet1!$A$2</c:f>
              <c:strCache>
                <c:ptCount val="1"/>
                <c:pt idx="0">
                  <c:v>Watching beauty pageants online</c:v>
                </c:pt>
              </c:strCache>
            </c:strRef>
          </c:cat>
          <c:val>
            <c:numRef>
              <c:f>Sheet1!$D$2</c:f>
              <c:numCache>
                <c:formatCode>General</c:formatCode>
                <c:ptCount val="1"/>
                <c:pt idx="0">
                  <c:v>2</c:v>
                </c:pt>
              </c:numCache>
            </c:numRef>
          </c:val>
          <c:extLst>
            <c:ext xmlns:c16="http://schemas.microsoft.com/office/drawing/2014/chart" uri="{C3380CC4-5D6E-409C-BE32-E72D297353CC}">
              <c16:uniqueId val="{00000001-26CF-4A53-9401-E6F4C380D7A5}"/>
            </c:ext>
          </c:extLst>
        </c:ser>
        <c:dLbls>
          <c:showLegendKey val="0"/>
          <c:showVal val="0"/>
          <c:showCatName val="0"/>
          <c:showSerName val="0"/>
          <c:showPercent val="0"/>
          <c:showBubbleSize val="0"/>
        </c:dLbls>
        <c:gapWidth val="219"/>
        <c:overlap val="-27"/>
        <c:axId val="11833807"/>
        <c:axId val="11837647"/>
      </c:barChart>
      <c:catAx>
        <c:axId val="1183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37647"/>
        <c:crosses val="autoZero"/>
        <c:auto val="1"/>
        <c:lblAlgn val="ctr"/>
        <c:lblOffset val="100"/>
        <c:noMultiLvlLbl val="0"/>
      </c:catAx>
      <c:valAx>
        <c:axId val="11837647"/>
        <c:scaling>
          <c:orientation val="minMax"/>
        </c:scaling>
        <c:delete val="0"/>
        <c:axPos val="l"/>
        <c:majorGridlines>
          <c:spPr>
            <a:ln w="9525" cap="flat" cmpd="sng" algn="ctr">
              <a:solidFill>
                <a:schemeClr val="tx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3380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 1- Highly Unlikely/Disagree</c:v>
                </c:pt>
              </c:strCache>
            </c:strRef>
          </c:tx>
          <c:spPr>
            <a:solidFill>
              <a:schemeClr val="accent1"/>
            </a:solidFill>
            <a:ln>
              <a:noFill/>
            </a:ln>
            <a:effectLst/>
          </c:spPr>
          <c:invertIfNegative val="0"/>
          <c:cat>
            <c:strRef>
              <c:f>Sheet1!$A$2:$A$5</c:f>
              <c:strCache>
                <c:ptCount val="4"/>
                <c:pt idx="0">
                  <c:v>How likely are you to visit public libraries if they offer digital and online streaming services?</c:v>
                </c:pt>
                <c:pt idx="1">
                  <c:v>Streaming media should be part of the services offered by public libraries.</c:v>
                </c:pt>
                <c:pt idx="2">
                  <c:v>Public libraries can help keep communities connected by offering streaming and video content.</c:v>
                </c:pt>
                <c:pt idx="3">
                  <c:v>Access to digital entertainment content should be part of the services offered to engage library users.</c:v>
                </c:pt>
              </c:strCache>
            </c:strRef>
          </c:cat>
          <c:val>
            <c:numRef>
              <c:f>Sheet1!$B$2:$B$5</c:f>
              <c:numCache>
                <c:formatCode>General</c:formatCode>
                <c:ptCount val="4"/>
              </c:numCache>
            </c:numRef>
          </c:val>
          <c:extLst>
            <c:ext xmlns:c16="http://schemas.microsoft.com/office/drawing/2014/chart" uri="{C3380CC4-5D6E-409C-BE32-E72D297353CC}">
              <c16:uniqueId val="{00000000-BF59-4E70-A916-9C30D94BD49E}"/>
            </c:ext>
          </c:extLst>
        </c:ser>
        <c:ser>
          <c:idx val="1"/>
          <c:order val="1"/>
          <c:tx>
            <c:strRef>
              <c:f>Sheet1!$C$1</c:f>
              <c:strCache>
                <c:ptCount val="1"/>
                <c:pt idx="0">
                  <c:v>2- Very Unlikely/Disagree</c:v>
                </c:pt>
              </c:strCache>
            </c:strRef>
          </c:tx>
          <c:spPr>
            <a:solidFill>
              <a:schemeClr val="accent2"/>
            </a:solidFill>
            <a:ln>
              <a:noFill/>
            </a:ln>
            <a:effectLst/>
          </c:spPr>
          <c:invertIfNegative val="0"/>
          <c:cat>
            <c:strRef>
              <c:f>Sheet1!$A$2:$A$5</c:f>
              <c:strCache>
                <c:ptCount val="4"/>
                <c:pt idx="0">
                  <c:v>How likely are you to visit public libraries if they offer digital and online streaming services?</c:v>
                </c:pt>
                <c:pt idx="1">
                  <c:v>Streaming media should be part of the services offered by public libraries.</c:v>
                </c:pt>
                <c:pt idx="2">
                  <c:v>Public libraries can help keep communities connected by offering streaming and video content.</c:v>
                </c:pt>
                <c:pt idx="3">
                  <c:v>Access to digital entertainment content should be part of the services offered to engage library users.</c:v>
                </c:pt>
              </c:strCache>
            </c:strRef>
          </c:cat>
          <c:val>
            <c:numRef>
              <c:f>Sheet1!$C$2:$C$5</c:f>
              <c:numCache>
                <c:formatCode>General</c:formatCode>
                <c:ptCount val="4"/>
                <c:pt idx="0">
                  <c:v>2</c:v>
                </c:pt>
              </c:numCache>
            </c:numRef>
          </c:val>
          <c:extLst>
            <c:ext xmlns:c16="http://schemas.microsoft.com/office/drawing/2014/chart" uri="{C3380CC4-5D6E-409C-BE32-E72D297353CC}">
              <c16:uniqueId val="{00000001-BF59-4E70-A916-9C30D94BD49E}"/>
            </c:ext>
          </c:extLst>
        </c:ser>
        <c:ser>
          <c:idx val="2"/>
          <c:order val="2"/>
          <c:tx>
            <c:strRef>
              <c:f>Sheet1!$D$1</c:f>
              <c:strCache>
                <c:ptCount val="1"/>
                <c:pt idx="0">
                  <c:v>3- Neutral</c:v>
                </c:pt>
              </c:strCache>
            </c:strRef>
          </c:tx>
          <c:spPr>
            <a:solidFill>
              <a:schemeClr val="accent3"/>
            </a:solidFill>
            <a:ln>
              <a:noFill/>
            </a:ln>
            <a:effectLst/>
          </c:spPr>
          <c:invertIfNegative val="0"/>
          <c:cat>
            <c:strRef>
              <c:f>Sheet1!$A$2:$A$5</c:f>
              <c:strCache>
                <c:ptCount val="4"/>
                <c:pt idx="0">
                  <c:v>How likely are you to visit public libraries if they offer digital and online streaming services?</c:v>
                </c:pt>
                <c:pt idx="1">
                  <c:v>Streaming media should be part of the services offered by public libraries.</c:v>
                </c:pt>
                <c:pt idx="2">
                  <c:v>Public libraries can help keep communities connected by offering streaming and video content.</c:v>
                </c:pt>
                <c:pt idx="3">
                  <c:v>Access to digital entertainment content should be part of the services offered to engage library users.</c:v>
                </c:pt>
              </c:strCache>
            </c:strRef>
          </c:cat>
          <c:val>
            <c:numRef>
              <c:f>Sheet1!$D$2:$D$5</c:f>
              <c:numCache>
                <c:formatCode>General</c:formatCode>
                <c:ptCount val="4"/>
                <c:pt idx="0">
                  <c:v>1</c:v>
                </c:pt>
                <c:pt idx="1">
                  <c:v>2</c:v>
                </c:pt>
                <c:pt idx="3">
                  <c:v>1</c:v>
                </c:pt>
              </c:numCache>
            </c:numRef>
          </c:val>
          <c:extLst>
            <c:ext xmlns:c16="http://schemas.microsoft.com/office/drawing/2014/chart" uri="{C3380CC4-5D6E-409C-BE32-E72D297353CC}">
              <c16:uniqueId val="{00000002-BF59-4E70-A916-9C30D94BD49E}"/>
            </c:ext>
          </c:extLst>
        </c:ser>
        <c:ser>
          <c:idx val="3"/>
          <c:order val="3"/>
          <c:tx>
            <c:strRef>
              <c:f>Sheet1!$E$1</c:f>
              <c:strCache>
                <c:ptCount val="1"/>
                <c:pt idx="0">
                  <c:v>4- Very Likely/Agree</c:v>
                </c:pt>
              </c:strCache>
            </c:strRef>
          </c:tx>
          <c:spPr>
            <a:solidFill>
              <a:schemeClr val="accent4"/>
            </a:solidFill>
            <a:ln>
              <a:noFill/>
            </a:ln>
            <a:effectLst/>
          </c:spPr>
          <c:invertIfNegative val="0"/>
          <c:cat>
            <c:strRef>
              <c:f>Sheet1!$A$2:$A$5</c:f>
              <c:strCache>
                <c:ptCount val="4"/>
                <c:pt idx="0">
                  <c:v>How likely are you to visit public libraries if they offer digital and online streaming services?</c:v>
                </c:pt>
                <c:pt idx="1">
                  <c:v>Streaming media should be part of the services offered by public libraries.</c:v>
                </c:pt>
                <c:pt idx="2">
                  <c:v>Public libraries can help keep communities connected by offering streaming and video content.</c:v>
                </c:pt>
                <c:pt idx="3">
                  <c:v>Access to digital entertainment content should be part of the services offered to engage library users.</c:v>
                </c:pt>
              </c:strCache>
            </c:strRef>
          </c:cat>
          <c:val>
            <c:numRef>
              <c:f>Sheet1!$E$2:$E$5</c:f>
              <c:numCache>
                <c:formatCode>General</c:formatCode>
                <c:ptCount val="4"/>
                <c:pt idx="0">
                  <c:v>3</c:v>
                </c:pt>
                <c:pt idx="1">
                  <c:v>1</c:v>
                </c:pt>
                <c:pt idx="2">
                  <c:v>2</c:v>
                </c:pt>
                <c:pt idx="3">
                  <c:v>2</c:v>
                </c:pt>
              </c:numCache>
            </c:numRef>
          </c:val>
          <c:extLst>
            <c:ext xmlns:c16="http://schemas.microsoft.com/office/drawing/2014/chart" uri="{C3380CC4-5D6E-409C-BE32-E72D297353CC}">
              <c16:uniqueId val="{00000003-BF59-4E70-A916-9C30D94BD49E}"/>
            </c:ext>
          </c:extLst>
        </c:ser>
        <c:ser>
          <c:idx val="4"/>
          <c:order val="4"/>
          <c:tx>
            <c:strRef>
              <c:f>Sheet1!$F$1</c:f>
              <c:strCache>
                <c:ptCount val="1"/>
                <c:pt idx="0">
                  <c:v>5- Highly Likely/ Strongly Agree</c:v>
                </c:pt>
              </c:strCache>
            </c:strRef>
          </c:tx>
          <c:spPr>
            <a:solidFill>
              <a:schemeClr val="accent5"/>
            </a:solidFill>
            <a:ln>
              <a:noFill/>
            </a:ln>
            <a:effectLst/>
          </c:spPr>
          <c:invertIfNegative val="0"/>
          <c:cat>
            <c:strRef>
              <c:f>Sheet1!$A$2:$A$5</c:f>
              <c:strCache>
                <c:ptCount val="4"/>
                <c:pt idx="0">
                  <c:v>How likely are you to visit public libraries if they offer digital and online streaming services?</c:v>
                </c:pt>
                <c:pt idx="1">
                  <c:v>Streaming media should be part of the services offered by public libraries.</c:v>
                </c:pt>
                <c:pt idx="2">
                  <c:v>Public libraries can help keep communities connected by offering streaming and video content.</c:v>
                </c:pt>
                <c:pt idx="3">
                  <c:v>Access to digital entertainment content should be part of the services offered to engage library users.</c:v>
                </c:pt>
              </c:strCache>
            </c:strRef>
          </c:cat>
          <c:val>
            <c:numRef>
              <c:f>Sheet1!$F$2:$F$5</c:f>
              <c:numCache>
                <c:formatCode>General</c:formatCode>
                <c:ptCount val="4"/>
                <c:pt idx="0">
                  <c:v>3</c:v>
                </c:pt>
                <c:pt idx="1">
                  <c:v>6</c:v>
                </c:pt>
                <c:pt idx="2">
                  <c:v>2</c:v>
                </c:pt>
                <c:pt idx="3">
                  <c:v>6</c:v>
                </c:pt>
              </c:numCache>
            </c:numRef>
          </c:val>
          <c:extLst>
            <c:ext xmlns:c16="http://schemas.microsoft.com/office/drawing/2014/chart" uri="{C3380CC4-5D6E-409C-BE32-E72D297353CC}">
              <c16:uniqueId val="{00000004-BF59-4E70-A916-9C30D94BD49E}"/>
            </c:ext>
          </c:extLst>
        </c:ser>
        <c:dLbls>
          <c:showLegendKey val="0"/>
          <c:showVal val="0"/>
          <c:showCatName val="0"/>
          <c:showSerName val="0"/>
          <c:showPercent val="0"/>
          <c:showBubbleSize val="0"/>
        </c:dLbls>
        <c:gapWidth val="182"/>
        <c:axId val="552791488"/>
        <c:axId val="552791968"/>
      </c:barChart>
      <c:catAx>
        <c:axId val="5527914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2791968"/>
        <c:crosses val="autoZero"/>
        <c:auto val="1"/>
        <c:lblAlgn val="ctr"/>
        <c:lblOffset val="100"/>
        <c:noMultiLvlLbl val="0"/>
      </c:catAx>
      <c:valAx>
        <c:axId val="552791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2791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8.sv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0.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6.sv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16.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image" Target="../media/image16.sv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4F4"/>
        </a:solidFill>
        <a:effectLst/>
      </p:bgPr>
    </p:bg>
    <p:spTree>
      <p:nvGrpSpPr>
        <p:cNvPr id="1" name=""/>
        <p:cNvGrpSpPr/>
        <p:nvPr/>
      </p:nvGrpSpPr>
      <p:grpSpPr>
        <a:xfrm>
          <a:off x="0" y="0"/>
          <a:ext cx="0" cy="0"/>
          <a:chOff x="0" y="0"/>
          <a:chExt cx="0" cy="0"/>
        </a:xfrm>
      </p:grpSpPr>
      <p:sp>
        <p:nvSpPr>
          <p:cNvPr id="2" name="Freeform 2"/>
          <p:cNvSpPr/>
          <p:nvPr/>
        </p:nvSpPr>
        <p:spPr>
          <a:xfrm rot="5400000">
            <a:off x="13507075" y="5505392"/>
            <a:ext cx="6179809" cy="3382041"/>
          </a:xfrm>
          <a:custGeom>
            <a:avLst/>
            <a:gdLst/>
            <a:ahLst/>
            <a:cxnLst/>
            <a:rect l="l" t="t" r="r" b="b"/>
            <a:pathLst>
              <a:path w="6179809" h="3382041">
                <a:moveTo>
                  <a:pt x="0" y="0"/>
                </a:moveTo>
                <a:lnTo>
                  <a:pt x="6179809" y="0"/>
                </a:lnTo>
                <a:lnTo>
                  <a:pt x="6179809" y="3382041"/>
                </a:lnTo>
                <a:lnTo>
                  <a:pt x="0" y="338204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AutoShape 4"/>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5" name="AutoShape 5"/>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6" name="TextBox 6"/>
          <p:cNvSpPr txBox="1"/>
          <p:nvPr/>
        </p:nvSpPr>
        <p:spPr>
          <a:xfrm>
            <a:off x="1511109" y="1881672"/>
            <a:ext cx="12912440" cy="3981450"/>
          </a:xfrm>
          <a:prstGeom prst="rect">
            <a:avLst/>
          </a:prstGeom>
        </p:spPr>
        <p:txBody>
          <a:bodyPr lIns="0" tIns="0" rIns="0" bIns="0" rtlCol="0" anchor="t">
            <a:spAutoFit/>
          </a:bodyPr>
          <a:lstStyle/>
          <a:p>
            <a:pPr algn="l">
              <a:lnSpc>
                <a:spcPts val="7200"/>
              </a:lnSpc>
            </a:pPr>
            <a:r>
              <a:rPr lang="en-US" sz="7200" b="1">
                <a:solidFill>
                  <a:srgbClr val="2D2D2D"/>
                </a:solidFill>
                <a:latin typeface="Fraunces Semi-Bold"/>
                <a:ea typeface="Fraunces Semi-Bold"/>
                <a:cs typeface="Fraunces Semi-Bold"/>
                <a:sym typeface="Fraunces Semi-Bold"/>
              </a:rPr>
              <a:t>Information Behavior and</a:t>
            </a:r>
          </a:p>
          <a:p>
            <a:pPr algn="l">
              <a:lnSpc>
                <a:spcPts val="7200"/>
              </a:lnSpc>
            </a:pPr>
            <a:r>
              <a:rPr lang="en-US" sz="7200" b="1">
                <a:solidFill>
                  <a:srgbClr val="2D2D2D"/>
                </a:solidFill>
                <a:latin typeface="Fraunces Semi-Bold"/>
                <a:ea typeface="Fraunces Semi-Bold"/>
                <a:cs typeface="Fraunces Semi-Bold"/>
                <a:sym typeface="Fraunces Semi-Bold"/>
              </a:rPr>
              <a:t>Access to Online Live Streaming: </a:t>
            </a:r>
          </a:p>
          <a:p>
            <a:pPr algn="l">
              <a:lnSpc>
                <a:spcPts val="4800"/>
              </a:lnSpc>
            </a:pPr>
            <a:r>
              <a:rPr lang="en-US" sz="4800" b="1">
                <a:solidFill>
                  <a:srgbClr val="2D2D2D"/>
                </a:solidFill>
                <a:latin typeface="Fraunces Semi-Bold"/>
                <a:ea typeface="Fraunces Semi-Bold"/>
                <a:cs typeface="Fraunces Semi-Bold"/>
                <a:sym typeface="Fraunces Semi-Bold"/>
              </a:rPr>
              <a:t>A Pilot Study of Avid Viewers </a:t>
            </a:r>
          </a:p>
          <a:p>
            <a:pPr algn="l">
              <a:lnSpc>
                <a:spcPts val="4800"/>
              </a:lnSpc>
            </a:pPr>
            <a:r>
              <a:rPr lang="en-US" sz="4800" b="1">
                <a:solidFill>
                  <a:srgbClr val="2D2D2D"/>
                </a:solidFill>
                <a:latin typeface="Fraunces Semi-Bold"/>
                <a:ea typeface="Fraunces Semi-Bold"/>
                <a:cs typeface="Fraunces Semi-Bold"/>
                <a:sym typeface="Fraunces Semi-Bold"/>
              </a:rPr>
              <a:t>in the Philippines</a:t>
            </a:r>
          </a:p>
        </p:txBody>
      </p:sp>
      <p:sp>
        <p:nvSpPr>
          <p:cNvPr id="7" name="TextBox 7"/>
          <p:cNvSpPr txBox="1"/>
          <p:nvPr/>
        </p:nvSpPr>
        <p:spPr>
          <a:xfrm>
            <a:off x="1511109" y="9316887"/>
            <a:ext cx="3986767" cy="405765"/>
          </a:xfrm>
          <a:prstGeom prst="rect">
            <a:avLst/>
          </a:prstGeom>
        </p:spPr>
        <p:txBody>
          <a:bodyPr lIns="0" tIns="0" rIns="0" bIns="0" rtlCol="0" anchor="t">
            <a:spAutoFit/>
          </a:bodyPr>
          <a:lstStyle/>
          <a:p>
            <a:pPr algn="l">
              <a:lnSpc>
                <a:spcPts val="3359"/>
              </a:lnSpc>
            </a:pPr>
            <a:r>
              <a:rPr lang="en-US" sz="2400">
                <a:solidFill>
                  <a:srgbClr val="2D2D2D"/>
                </a:solidFill>
                <a:latin typeface="DM Sans"/>
                <a:ea typeface="DM Sans"/>
                <a:cs typeface="DM Sans"/>
                <a:sym typeface="DM Sans"/>
              </a:rPr>
              <a:t>2025 October 09-10</a:t>
            </a:r>
          </a:p>
        </p:txBody>
      </p:sp>
      <p:sp>
        <p:nvSpPr>
          <p:cNvPr id="8" name="TextBox 8"/>
          <p:cNvSpPr txBox="1"/>
          <p:nvPr/>
        </p:nvSpPr>
        <p:spPr>
          <a:xfrm>
            <a:off x="1511109" y="6548922"/>
            <a:ext cx="4986813" cy="2501265"/>
          </a:xfrm>
          <a:prstGeom prst="rect">
            <a:avLst/>
          </a:prstGeom>
        </p:spPr>
        <p:txBody>
          <a:bodyPr lIns="0" tIns="0" rIns="0" bIns="0" rtlCol="0" anchor="t">
            <a:spAutoFit/>
          </a:bodyPr>
          <a:lstStyle/>
          <a:p>
            <a:pPr algn="l">
              <a:lnSpc>
                <a:spcPts val="3359"/>
              </a:lnSpc>
            </a:pPr>
            <a:r>
              <a:rPr lang="en-US" sz="2400" b="1">
                <a:solidFill>
                  <a:srgbClr val="2D2D2D"/>
                </a:solidFill>
                <a:latin typeface="DM Sans Bold"/>
                <a:ea typeface="DM Sans Bold"/>
                <a:cs typeface="DM Sans Bold"/>
                <a:sym typeface="DM Sans Bold"/>
              </a:rPr>
              <a:t>Joseph Yap, RL</a:t>
            </a:r>
          </a:p>
          <a:p>
            <a:pPr algn="l">
              <a:lnSpc>
                <a:spcPts val="3359"/>
              </a:lnSpc>
            </a:pPr>
            <a:r>
              <a:rPr lang="en-US" sz="2400" b="1">
                <a:solidFill>
                  <a:srgbClr val="2D2D2D"/>
                </a:solidFill>
                <a:latin typeface="DM Sans Bold"/>
                <a:ea typeface="DM Sans Bold"/>
                <a:cs typeface="DM Sans Bold"/>
                <a:sym typeface="DM Sans Bold"/>
              </a:rPr>
              <a:t>(PhD Candidate)</a:t>
            </a:r>
          </a:p>
          <a:p>
            <a:pPr algn="l">
              <a:lnSpc>
                <a:spcPts val="3359"/>
              </a:lnSpc>
            </a:pPr>
            <a:r>
              <a:rPr lang="en-US" sz="2400">
                <a:solidFill>
                  <a:srgbClr val="2D2D2D"/>
                </a:solidFill>
                <a:latin typeface="DM Sans"/>
                <a:ea typeface="DM Sans"/>
                <a:cs typeface="DM Sans"/>
                <a:sym typeface="DM Sans"/>
              </a:rPr>
              <a:t>School of Library and </a:t>
            </a:r>
          </a:p>
          <a:p>
            <a:pPr algn="l">
              <a:lnSpc>
                <a:spcPts val="3359"/>
              </a:lnSpc>
            </a:pPr>
            <a:r>
              <a:rPr lang="en-US" sz="2400">
                <a:solidFill>
                  <a:srgbClr val="2D2D2D"/>
                </a:solidFill>
                <a:latin typeface="DM Sans"/>
                <a:ea typeface="DM Sans"/>
                <a:cs typeface="DM Sans"/>
                <a:sym typeface="DM Sans"/>
              </a:rPr>
              <a:t>Information Studies (SLIS),</a:t>
            </a:r>
          </a:p>
          <a:p>
            <a:pPr algn="l">
              <a:lnSpc>
                <a:spcPts val="3359"/>
              </a:lnSpc>
            </a:pPr>
            <a:r>
              <a:rPr lang="en-US" sz="2400">
                <a:solidFill>
                  <a:srgbClr val="2D2D2D"/>
                </a:solidFill>
                <a:latin typeface="DM Sans"/>
                <a:ea typeface="DM Sans"/>
                <a:cs typeface="DM Sans"/>
                <a:sym typeface="DM Sans"/>
              </a:rPr>
              <a:t>University of the Philippines</a:t>
            </a:r>
          </a:p>
          <a:p>
            <a:pPr algn="l">
              <a:lnSpc>
                <a:spcPts val="3359"/>
              </a:lnSpc>
            </a:pPr>
            <a:r>
              <a:rPr lang="en-US" sz="2400">
                <a:solidFill>
                  <a:srgbClr val="2D2D2D"/>
                </a:solidFill>
                <a:latin typeface="DM Sans"/>
                <a:ea typeface="DM Sans"/>
                <a:cs typeface="DM Sans"/>
                <a:sym typeface="DM Sans"/>
              </a:rPr>
              <a:t>Diliman, Quezon City</a:t>
            </a:r>
          </a:p>
        </p:txBody>
      </p:sp>
      <p:sp>
        <p:nvSpPr>
          <p:cNvPr id="9" name="TextBox 9"/>
          <p:cNvSpPr txBox="1"/>
          <p:nvPr/>
        </p:nvSpPr>
        <p:spPr>
          <a:xfrm>
            <a:off x="6852443" y="6548922"/>
            <a:ext cx="5277157" cy="1243965"/>
          </a:xfrm>
          <a:prstGeom prst="rect">
            <a:avLst/>
          </a:prstGeom>
        </p:spPr>
        <p:txBody>
          <a:bodyPr lIns="0" tIns="0" rIns="0" bIns="0" rtlCol="0" anchor="t">
            <a:spAutoFit/>
          </a:bodyPr>
          <a:lstStyle/>
          <a:p>
            <a:pPr algn="l">
              <a:lnSpc>
                <a:spcPts val="3359"/>
              </a:lnSpc>
            </a:pPr>
            <a:r>
              <a:rPr lang="en-US" sz="2400" b="1">
                <a:solidFill>
                  <a:srgbClr val="2D2D2D"/>
                </a:solidFill>
                <a:latin typeface="DM Sans Bold"/>
                <a:ea typeface="DM Sans Bold"/>
                <a:cs typeface="DM Sans Bold"/>
                <a:sym typeface="DM Sans Bold"/>
              </a:rPr>
              <a:t>Ernani A. Agulto, RL, LPT</a:t>
            </a:r>
          </a:p>
          <a:p>
            <a:pPr algn="l">
              <a:lnSpc>
                <a:spcPts val="3359"/>
              </a:lnSpc>
            </a:pPr>
            <a:r>
              <a:rPr lang="en-US" sz="2400">
                <a:solidFill>
                  <a:srgbClr val="2D2D2D"/>
                </a:solidFill>
                <a:latin typeface="DM Sans"/>
                <a:ea typeface="DM Sans"/>
                <a:cs typeface="DM Sans"/>
                <a:sym typeface="DM Sans"/>
              </a:rPr>
              <a:t>Quezon City Public Library (QCPL)</a:t>
            </a:r>
          </a:p>
          <a:p>
            <a:pPr algn="l">
              <a:lnSpc>
                <a:spcPts val="3359"/>
              </a:lnSpc>
            </a:pPr>
            <a:r>
              <a:rPr lang="en-US" sz="2400">
                <a:solidFill>
                  <a:srgbClr val="2D2D2D"/>
                </a:solidFill>
                <a:latin typeface="DM Sans"/>
                <a:ea typeface="DM Sans"/>
                <a:cs typeface="DM Sans"/>
                <a:sym typeface="DM Sans"/>
              </a:rPr>
              <a:t>Quezon City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TextBox 4"/>
          <p:cNvSpPr txBox="1"/>
          <p:nvPr/>
        </p:nvSpPr>
        <p:spPr>
          <a:xfrm>
            <a:off x="1993519" y="1888817"/>
            <a:ext cx="6848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Conclusions</a:t>
            </a:r>
          </a:p>
        </p:txBody>
      </p:sp>
      <p:sp>
        <p:nvSpPr>
          <p:cNvPr id="5" name="TextBox 5"/>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9</a:t>
            </a:r>
          </a:p>
        </p:txBody>
      </p:sp>
      <p:sp>
        <p:nvSpPr>
          <p:cNvPr id="6" name="TextBox 6"/>
          <p:cNvSpPr txBox="1"/>
          <p:nvPr/>
        </p:nvSpPr>
        <p:spPr>
          <a:xfrm>
            <a:off x="1993519" y="3567122"/>
            <a:ext cx="15524329" cy="4711231"/>
          </a:xfrm>
          <a:prstGeom prst="rect">
            <a:avLst/>
          </a:prstGeom>
        </p:spPr>
        <p:txBody>
          <a:bodyPr lIns="0" tIns="0" rIns="0" bIns="0" rtlCol="0" anchor="t">
            <a:spAutoFit/>
          </a:bodyPr>
          <a:lstStyle/>
          <a:p>
            <a:pPr algn="just">
              <a:lnSpc>
                <a:spcPts val="5433"/>
              </a:lnSpc>
            </a:pPr>
            <a:r>
              <a:rPr lang="en-US" sz="3622">
                <a:solidFill>
                  <a:srgbClr val="2D2D2D"/>
                </a:solidFill>
                <a:latin typeface="DM Sans"/>
                <a:ea typeface="DM Sans"/>
                <a:cs typeface="DM Sans"/>
                <a:sym typeface="DM Sans"/>
              </a:rPr>
              <a:t>“By developing services and collections that recognize and respond to the rise of online entertainment, libraries can strengthen their importance in the digital age. This ensures they stay relevant and vital resources for all members of their communities. The aim is not just to provide content, but to empower users to engage with online entertainment thoughtfully, critically, and responsibly.”</a:t>
            </a:r>
          </a:p>
          <a:p>
            <a:pPr algn="just">
              <a:lnSpc>
                <a:spcPts val="5433"/>
              </a:lnSpc>
            </a:pPr>
            <a:endParaRPr lang="en-US" sz="3622">
              <a:solidFill>
                <a:srgbClr val="2D2D2D"/>
              </a:solidFill>
              <a:latin typeface="DM Sans"/>
              <a:ea typeface="DM Sans"/>
              <a:cs typeface="DM Sans"/>
              <a:sym typeface="DM Sans"/>
            </a:endParaRPr>
          </a:p>
        </p:txBody>
      </p:sp>
      <p:sp>
        <p:nvSpPr>
          <p:cNvPr id="7" name="Freeform 7"/>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AutoShape 8"/>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9" name="AutoShape 9"/>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Freeform 2"/>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AutoShape 3"/>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4" name="AutoShape 4"/>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5" name="TextBox 5"/>
          <p:cNvSpPr txBox="1"/>
          <p:nvPr/>
        </p:nvSpPr>
        <p:spPr>
          <a:xfrm>
            <a:off x="1993519" y="2923233"/>
            <a:ext cx="8028708" cy="2557050"/>
          </a:xfrm>
          <a:prstGeom prst="rect">
            <a:avLst/>
          </a:prstGeom>
        </p:spPr>
        <p:txBody>
          <a:bodyPr lIns="0" tIns="0" rIns="0" bIns="0" rtlCol="0" anchor="t">
            <a:spAutoFit/>
          </a:bodyPr>
          <a:lstStyle/>
          <a:p>
            <a:pPr algn="l">
              <a:lnSpc>
                <a:spcPts val="9893"/>
              </a:lnSpc>
            </a:pPr>
            <a:r>
              <a:rPr lang="en-US" sz="9893" b="1">
                <a:solidFill>
                  <a:srgbClr val="2D2D2D"/>
                </a:solidFill>
                <a:latin typeface="Fraunces Semi-Bold"/>
                <a:ea typeface="Fraunces Semi-Bold"/>
                <a:cs typeface="Fraunces Semi-Bold"/>
                <a:sym typeface="Fraunces Semi-Bold"/>
              </a:rPr>
              <a:t>Thank you</a:t>
            </a:r>
          </a:p>
          <a:p>
            <a:pPr algn="l">
              <a:lnSpc>
                <a:spcPts val="9893"/>
              </a:lnSpc>
            </a:pPr>
            <a:r>
              <a:rPr lang="en-US" sz="9893" b="1">
                <a:solidFill>
                  <a:srgbClr val="2D2D2D"/>
                </a:solidFill>
                <a:latin typeface="Fraunces Semi-Bold"/>
                <a:ea typeface="Fraunces Semi-Bold"/>
                <a:cs typeface="Fraunces Semi-Bold"/>
                <a:sym typeface="Fraunces Semi-Bold"/>
              </a:rPr>
              <a:t>for listening</a:t>
            </a:r>
          </a:p>
        </p:txBody>
      </p:sp>
      <p:sp>
        <p:nvSpPr>
          <p:cNvPr id="6" name="Freeform 6"/>
          <p:cNvSpPr/>
          <p:nvPr/>
        </p:nvSpPr>
        <p:spPr>
          <a:xfrm rot="5400000">
            <a:off x="13507075" y="5505392"/>
            <a:ext cx="6179809" cy="3382041"/>
          </a:xfrm>
          <a:custGeom>
            <a:avLst/>
            <a:gdLst/>
            <a:ahLst/>
            <a:cxnLst/>
            <a:rect l="l" t="t" r="r" b="b"/>
            <a:pathLst>
              <a:path w="6179809" h="3382041">
                <a:moveTo>
                  <a:pt x="0" y="0"/>
                </a:moveTo>
                <a:lnTo>
                  <a:pt x="6179809" y="0"/>
                </a:lnTo>
                <a:lnTo>
                  <a:pt x="6179809" y="3382041"/>
                </a:lnTo>
                <a:lnTo>
                  <a:pt x="0" y="338204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AutoShape 5"/>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6" name="AutoShape 6"/>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grpSp>
        <p:nvGrpSpPr>
          <p:cNvPr id="7" name="Group 7"/>
          <p:cNvGrpSpPr>
            <a:grpSpLocks noChangeAspect="1"/>
          </p:cNvGrpSpPr>
          <p:nvPr/>
        </p:nvGrpSpPr>
        <p:grpSpPr>
          <a:xfrm>
            <a:off x="4567253" y="3671897"/>
            <a:ext cx="4077217" cy="4077201"/>
            <a:chOff x="0" y="0"/>
            <a:chExt cx="6350000" cy="6349975"/>
          </a:xfrm>
        </p:grpSpPr>
        <p:sp>
          <p:nvSpPr>
            <p:cNvPr id="8" name="Freeform 8"/>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56349" t="-28233" r="-51219" b="-79580"/>
              </a:stretch>
            </a:blipFill>
          </p:spPr>
        </p:sp>
      </p:grpSp>
      <p:grpSp>
        <p:nvGrpSpPr>
          <p:cNvPr id="9" name="Group 9"/>
          <p:cNvGrpSpPr>
            <a:grpSpLocks noChangeAspect="1"/>
          </p:cNvGrpSpPr>
          <p:nvPr/>
        </p:nvGrpSpPr>
        <p:grpSpPr>
          <a:xfrm>
            <a:off x="10559381" y="3671897"/>
            <a:ext cx="4077217" cy="4077201"/>
            <a:chOff x="0" y="0"/>
            <a:chExt cx="6350000" cy="6349975"/>
          </a:xfrm>
        </p:grpSpPr>
        <p:sp>
          <p:nvSpPr>
            <p:cNvPr id="10" name="Freeform 1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5"/>
              <a:stretch>
                <a:fillRect/>
              </a:stretch>
            </a:blipFill>
          </p:spPr>
        </p:sp>
      </p:grpSp>
      <p:sp>
        <p:nvSpPr>
          <p:cNvPr id="11" name="TextBox 11"/>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1</a:t>
            </a:r>
          </a:p>
        </p:txBody>
      </p:sp>
      <p:sp>
        <p:nvSpPr>
          <p:cNvPr id="12" name="TextBox 12"/>
          <p:cNvSpPr txBox="1"/>
          <p:nvPr/>
        </p:nvSpPr>
        <p:spPr>
          <a:xfrm>
            <a:off x="6233946" y="1888817"/>
            <a:ext cx="6848808" cy="821055"/>
          </a:xfrm>
          <a:prstGeom prst="rect">
            <a:avLst/>
          </a:prstGeom>
        </p:spPr>
        <p:txBody>
          <a:bodyPr lIns="0" tIns="0" rIns="0" bIns="0" rtlCol="0" anchor="t">
            <a:spAutoFit/>
          </a:bodyPr>
          <a:lstStyle/>
          <a:p>
            <a:pPr algn="ctr">
              <a:lnSpc>
                <a:spcPts val="6719"/>
              </a:lnSpc>
            </a:pPr>
            <a:r>
              <a:rPr lang="en-US" sz="4800" b="1">
                <a:solidFill>
                  <a:srgbClr val="2D2D2D"/>
                </a:solidFill>
                <a:latin typeface="Fraunces Heavy"/>
                <a:ea typeface="Fraunces Heavy"/>
                <a:cs typeface="Fraunces Heavy"/>
                <a:sym typeface="Fraunces Heavy"/>
              </a:rPr>
              <a:t>Researchers</a:t>
            </a:r>
          </a:p>
        </p:txBody>
      </p:sp>
      <p:sp>
        <p:nvSpPr>
          <p:cNvPr id="13" name="TextBox 13"/>
          <p:cNvSpPr txBox="1"/>
          <p:nvPr/>
        </p:nvSpPr>
        <p:spPr>
          <a:xfrm>
            <a:off x="10559381" y="8158844"/>
            <a:ext cx="4482785" cy="494058"/>
          </a:xfrm>
          <a:prstGeom prst="rect">
            <a:avLst/>
          </a:prstGeom>
        </p:spPr>
        <p:txBody>
          <a:bodyPr lIns="0" tIns="0" rIns="0" bIns="0" rtlCol="0" anchor="t">
            <a:spAutoFit/>
          </a:bodyPr>
          <a:lstStyle/>
          <a:p>
            <a:pPr algn="ctr">
              <a:lnSpc>
                <a:spcPts val="4115"/>
              </a:lnSpc>
            </a:pPr>
            <a:r>
              <a:rPr lang="en-US" sz="2939" b="1">
                <a:solidFill>
                  <a:srgbClr val="2D2D2D"/>
                </a:solidFill>
                <a:latin typeface="DM Sans Bold"/>
                <a:ea typeface="DM Sans Bold"/>
                <a:cs typeface="DM Sans Bold"/>
                <a:sym typeface="DM Sans Bold"/>
              </a:rPr>
              <a:t>Ernani A. Agulto, RL, LPT</a:t>
            </a:r>
          </a:p>
        </p:txBody>
      </p:sp>
      <p:sp>
        <p:nvSpPr>
          <p:cNvPr id="14" name="TextBox 14"/>
          <p:cNvSpPr txBox="1"/>
          <p:nvPr/>
        </p:nvSpPr>
        <p:spPr>
          <a:xfrm>
            <a:off x="10621012" y="8519552"/>
            <a:ext cx="3953953" cy="555625"/>
          </a:xfrm>
          <a:prstGeom prst="rect">
            <a:avLst/>
          </a:prstGeom>
        </p:spPr>
        <p:txBody>
          <a:bodyPr lIns="0" tIns="0" rIns="0" bIns="0" rtlCol="0" anchor="t">
            <a:spAutoFit/>
          </a:bodyPr>
          <a:lstStyle/>
          <a:p>
            <a:pPr algn="ctr">
              <a:lnSpc>
                <a:spcPts val="4759"/>
              </a:lnSpc>
            </a:pPr>
            <a:r>
              <a:rPr lang="en-US" sz="2799">
                <a:solidFill>
                  <a:srgbClr val="2D2D2D"/>
                </a:solidFill>
                <a:latin typeface="DM Sans"/>
                <a:ea typeface="DM Sans"/>
                <a:cs typeface="DM Sans"/>
                <a:sym typeface="DM Sans"/>
              </a:rPr>
              <a:t>Librarian III, QCPL</a:t>
            </a:r>
          </a:p>
        </p:txBody>
      </p:sp>
      <p:sp>
        <p:nvSpPr>
          <p:cNvPr id="15" name="TextBox 15"/>
          <p:cNvSpPr txBox="1"/>
          <p:nvPr/>
        </p:nvSpPr>
        <p:spPr>
          <a:xfrm>
            <a:off x="4806089" y="8158844"/>
            <a:ext cx="3599546" cy="1286269"/>
          </a:xfrm>
          <a:prstGeom prst="rect">
            <a:avLst/>
          </a:prstGeom>
        </p:spPr>
        <p:txBody>
          <a:bodyPr lIns="0" tIns="0" rIns="0" bIns="0" rtlCol="0" anchor="t">
            <a:spAutoFit/>
          </a:bodyPr>
          <a:lstStyle/>
          <a:p>
            <a:pPr algn="ctr">
              <a:lnSpc>
                <a:spcPts val="3424"/>
              </a:lnSpc>
            </a:pPr>
            <a:r>
              <a:rPr lang="en-US" sz="2445" b="1">
                <a:solidFill>
                  <a:srgbClr val="2D2D2D"/>
                </a:solidFill>
                <a:latin typeface="DM Sans Bold"/>
                <a:ea typeface="DM Sans Bold"/>
                <a:cs typeface="DM Sans Bold"/>
                <a:sym typeface="DM Sans Bold"/>
              </a:rPr>
              <a:t>Joseph Yap, RL</a:t>
            </a:r>
          </a:p>
          <a:p>
            <a:pPr algn="ctr">
              <a:lnSpc>
                <a:spcPts val="3424"/>
              </a:lnSpc>
            </a:pPr>
            <a:r>
              <a:rPr lang="en-US" sz="2445" b="1">
                <a:solidFill>
                  <a:srgbClr val="2D2D2D"/>
                </a:solidFill>
                <a:latin typeface="DM Sans Bold"/>
                <a:ea typeface="DM Sans Bold"/>
                <a:cs typeface="DM Sans Bold"/>
                <a:sym typeface="DM Sans Bold"/>
              </a:rPr>
              <a:t>(PhD Candidate)</a:t>
            </a:r>
          </a:p>
          <a:p>
            <a:pPr algn="ctr">
              <a:lnSpc>
                <a:spcPts val="3424"/>
              </a:lnSpc>
            </a:pPr>
            <a:endParaRPr lang="en-US" sz="2445" b="1">
              <a:solidFill>
                <a:srgbClr val="2D2D2D"/>
              </a:solidFill>
              <a:latin typeface="DM Sans Bold"/>
              <a:ea typeface="DM Sans Bold"/>
              <a:cs typeface="DM Sans Bold"/>
              <a:sym typeface="DM Sans Bold"/>
            </a:endParaRPr>
          </a:p>
        </p:txBody>
      </p:sp>
      <p:sp>
        <p:nvSpPr>
          <p:cNvPr id="16" name="TextBox 16"/>
          <p:cNvSpPr txBox="1"/>
          <p:nvPr/>
        </p:nvSpPr>
        <p:spPr>
          <a:xfrm>
            <a:off x="4628885" y="8889488"/>
            <a:ext cx="3953953" cy="555625"/>
          </a:xfrm>
          <a:prstGeom prst="rect">
            <a:avLst/>
          </a:prstGeom>
        </p:spPr>
        <p:txBody>
          <a:bodyPr lIns="0" tIns="0" rIns="0" bIns="0" rtlCol="0" anchor="t">
            <a:spAutoFit/>
          </a:bodyPr>
          <a:lstStyle/>
          <a:p>
            <a:pPr algn="ctr">
              <a:lnSpc>
                <a:spcPts val="4759"/>
              </a:lnSpc>
            </a:pPr>
            <a:r>
              <a:rPr lang="en-US" sz="2799">
                <a:solidFill>
                  <a:srgbClr val="2D2D2D"/>
                </a:solidFill>
                <a:latin typeface="DM Sans"/>
                <a:ea typeface="DM Sans"/>
                <a:cs typeface="DM Sans"/>
                <a:sym typeface="DM Sans"/>
              </a:rPr>
              <a:t>Faculty, UP Diliman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V="1">
            <a:off x="12686811" y="8118609"/>
            <a:ext cx="2216016" cy="2216016"/>
          </a:xfrm>
          <a:custGeom>
            <a:avLst/>
            <a:gdLst/>
            <a:ahLst/>
            <a:cxnLst/>
            <a:rect l="l" t="t" r="r" b="b"/>
            <a:pathLst>
              <a:path w="2216016" h="2216016">
                <a:moveTo>
                  <a:pt x="0" y="2216016"/>
                </a:moveTo>
                <a:lnTo>
                  <a:pt x="2216016" y="2216016"/>
                </a:lnTo>
                <a:lnTo>
                  <a:pt x="2216016" y="0"/>
                </a:lnTo>
                <a:lnTo>
                  <a:pt x="0" y="0"/>
                </a:lnTo>
                <a:lnTo>
                  <a:pt x="0" y="2216016"/>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Freeform 5"/>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AutoShape 6"/>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7" name="AutoShape 7"/>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8" name="Freeform 8"/>
          <p:cNvSpPr/>
          <p:nvPr/>
        </p:nvSpPr>
        <p:spPr>
          <a:xfrm rot="-10800000">
            <a:off x="14902827" y="2981483"/>
            <a:ext cx="4512899" cy="4488283"/>
          </a:xfrm>
          <a:custGeom>
            <a:avLst/>
            <a:gdLst/>
            <a:ahLst/>
            <a:cxnLst/>
            <a:rect l="l" t="t" r="r" b="b"/>
            <a:pathLst>
              <a:path w="4512899" h="4488283">
                <a:moveTo>
                  <a:pt x="0" y="0"/>
                </a:moveTo>
                <a:lnTo>
                  <a:pt x="4512899" y="0"/>
                </a:lnTo>
                <a:lnTo>
                  <a:pt x="4512899" y="4488283"/>
                </a:lnTo>
                <a:lnTo>
                  <a:pt x="0" y="448828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9" name="TextBox 9"/>
          <p:cNvSpPr txBox="1"/>
          <p:nvPr/>
        </p:nvSpPr>
        <p:spPr>
          <a:xfrm>
            <a:off x="1993519" y="1888817"/>
            <a:ext cx="6848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Introduction</a:t>
            </a:r>
          </a:p>
        </p:txBody>
      </p:sp>
      <p:sp>
        <p:nvSpPr>
          <p:cNvPr id="10" name="TextBox 10"/>
          <p:cNvSpPr txBox="1"/>
          <p:nvPr/>
        </p:nvSpPr>
        <p:spPr>
          <a:xfrm>
            <a:off x="1993519" y="3115970"/>
            <a:ext cx="10140708" cy="6256020"/>
          </a:xfrm>
          <a:prstGeom prst="rect">
            <a:avLst/>
          </a:prstGeom>
        </p:spPr>
        <p:txBody>
          <a:bodyPr lIns="0" tIns="0" rIns="0" bIns="0" rtlCol="0" anchor="t">
            <a:spAutoFit/>
          </a:bodyPr>
          <a:lstStyle/>
          <a:p>
            <a:pPr algn="just">
              <a:lnSpc>
                <a:spcPts val="4199"/>
              </a:lnSpc>
            </a:pPr>
            <a:r>
              <a:rPr lang="en-US" sz="2799">
                <a:solidFill>
                  <a:srgbClr val="2D2D2D"/>
                </a:solidFill>
                <a:latin typeface="DM Sans"/>
                <a:ea typeface="DM Sans"/>
                <a:cs typeface="DM Sans"/>
                <a:sym typeface="DM Sans"/>
              </a:rPr>
              <a:t>As social media progresses in the Philippines, access to entertainment and online content has become convenient for today’s digital users. Given that consumption often involves purchasing services, and online user behavior is influenced by freely available content, this study investigates how avid beauty pageant fans search for live online content. </a:t>
            </a:r>
          </a:p>
          <a:p>
            <a:pPr algn="just">
              <a:lnSpc>
                <a:spcPts val="4199"/>
              </a:lnSpc>
            </a:pPr>
            <a:endParaRPr lang="en-US" sz="2799">
              <a:solidFill>
                <a:srgbClr val="2D2D2D"/>
              </a:solidFill>
              <a:latin typeface="DM Sans"/>
              <a:ea typeface="DM Sans"/>
              <a:cs typeface="DM Sans"/>
              <a:sym typeface="DM Sans"/>
            </a:endParaRPr>
          </a:p>
          <a:p>
            <a:pPr algn="just">
              <a:lnSpc>
                <a:spcPts val="4199"/>
              </a:lnSpc>
            </a:pPr>
            <a:r>
              <a:rPr lang="en-US" sz="2799">
                <a:solidFill>
                  <a:srgbClr val="2D2D2D"/>
                </a:solidFill>
                <a:latin typeface="DM Sans"/>
                <a:ea typeface="DM Sans"/>
                <a:cs typeface="DM Sans"/>
                <a:sym typeface="DM Sans"/>
              </a:rPr>
              <a:t>The study asks the question: </a:t>
            </a:r>
          </a:p>
          <a:p>
            <a:pPr algn="just">
              <a:lnSpc>
                <a:spcPts val="4199"/>
              </a:lnSpc>
            </a:pPr>
            <a:r>
              <a:rPr lang="en-US" sz="2799" b="1" i="1">
                <a:solidFill>
                  <a:srgbClr val="2D2D2D"/>
                </a:solidFill>
                <a:latin typeface="DM Sans Bold Italics"/>
                <a:ea typeface="DM Sans Bold Italics"/>
                <a:cs typeface="DM Sans Bold Italics"/>
                <a:sym typeface="DM Sans Bold Italics"/>
              </a:rPr>
              <a:t>How do Filipino beauty pageant fans consume online live streaming content amidst the evolving landscape of social media and digital access?</a:t>
            </a:r>
          </a:p>
          <a:p>
            <a:pPr algn="just">
              <a:lnSpc>
                <a:spcPts val="4199"/>
              </a:lnSpc>
            </a:pPr>
            <a:endParaRPr lang="en-US" sz="2799" b="1" i="1">
              <a:solidFill>
                <a:srgbClr val="2D2D2D"/>
              </a:solidFill>
              <a:latin typeface="DM Sans Bold Italics"/>
              <a:ea typeface="DM Sans Bold Italics"/>
              <a:cs typeface="DM Sans Bold Italics"/>
              <a:sym typeface="DM Sans Bold Italics"/>
            </a:endParaRPr>
          </a:p>
        </p:txBody>
      </p:sp>
      <p:sp>
        <p:nvSpPr>
          <p:cNvPr id="11" name="TextBox 11"/>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V="1">
            <a:off x="12686811" y="8118609"/>
            <a:ext cx="2216016" cy="2216016"/>
          </a:xfrm>
          <a:custGeom>
            <a:avLst/>
            <a:gdLst/>
            <a:ahLst/>
            <a:cxnLst/>
            <a:rect l="l" t="t" r="r" b="b"/>
            <a:pathLst>
              <a:path w="2216016" h="2216016">
                <a:moveTo>
                  <a:pt x="0" y="2216016"/>
                </a:moveTo>
                <a:lnTo>
                  <a:pt x="2216016" y="2216016"/>
                </a:lnTo>
                <a:lnTo>
                  <a:pt x="2216016" y="0"/>
                </a:lnTo>
                <a:lnTo>
                  <a:pt x="0" y="0"/>
                </a:lnTo>
                <a:lnTo>
                  <a:pt x="0" y="2216016"/>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Freeform 5"/>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6" name="AutoShape 6"/>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7" name="AutoShape 7"/>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8" name="Freeform 8"/>
          <p:cNvSpPr/>
          <p:nvPr/>
        </p:nvSpPr>
        <p:spPr>
          <a:xfrm rot="-10800000">
            <a:off x="14902827" y="2981483"/>
            <a:ext cx="4512899" cy="4488283"/>
          </a:xfrm>
          <a:custGeom>
            <a:avLst/>
            <a:gdLst/>
            <a:ahLst/>
            <a:cxnLst/>
            <a:rect l="l" t="t" r="r" b="b"/>
            <a:pathLst>
              <a:path w="4512899" h="4488283">
                <a:moveTo>
                  <a:pt x="0" y="0"/>
                </a:moveTo>
                <a:lnTo>
                  <a:pt x="4512899" y="0"/>
                </a:lnTo>
                <a:lnTo>
                  <a:pt x="4512899" y="4488283"/>
                </a:lnTo>
                <a:lnTo>
                  <a:pt x="0" y="448828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9" name="TextBox 9"/>
          <p:cNvSpPr txBox="1"/>
          <p:nvPr/>
        </p:nvSpPr>
        <p:spPr>
          <a:xfrm>
            <a:off x="1993519" y="1888817"/>
            <a:ext cx="6848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Objectives</a:t>
            </a:r>
          </a:p>
        </p:txBody>
      </p:sp>
      <p:sp>
        <p:nvSpPr>
          <p:cNvPr id="10" name="TextBox 10"/>
          <p:cNvSpPr txBox="1"/>
          <p:nvPr/>
        </p:nvSpPr>
        <p:spPr>
          <a:xfrm>
            <a:off x="1993519" y="3115970"/>
            <a:ext cx="10140708" cy="4160520"/>
          </a:xfrm>
          <a:prstGeom prst="rect">
            <a:avLst/>
          </a:prstGeom>
        </p:spPr>
        <p:txBody>
          <a:bodyPr lIns="0" tIns="0" rIns="0" bIns="0" rtlCol="0" anchor="t">
            <a:spAutoFit/>
          </a:bodyPr>
          <a:lstStyle/>
          <a:p>
            <a:pPr marL="604519" lvl="1" indent="-302260" algn="just">
              <a:lnSpc>
                <a:spcPts val="4199"/>
              </a:lnSpc>
              <a:buFont typeface="Arial"/>
              <a:buChar char="•"/>
            </a:pPr>
            <a:r>
              <a:rPr lang="en-US" sz="2799">
                <a:solidFill>
                  <a:srgbClr val="2D2D2D"/>
                </a:solidFill>
                <a:latin typeface="DM Sans"/>
                <a:ea typeface="DM Sans"/>
                <a:cs typeface="DM Sans"/>
                <a:sym typeface="DM Sans"/>
              </a:rPr>
              <a:t>To explore the willingness of viewers to pay for online content during live streaming occasions;</a:t>
            </a:r>
          </a:p>
          <a:p>
            <a:pPr algn="just">
              <a:lnSpc>
                <a:spcPts val="4199"/>
              </a:lnSpc>
            </a:pPr>
            <a:endParaRPr lang="en-US" sz="2799">
              <a:solidFill>
                <a:srgbClr val="2D2D2D"/>
              </a:solidFill>
              <a:latin typeface="DM Sans"/>
              <a:ea typeface="DM Sans"/>
              <a:cs typeface="DM Sans"/>
              <a:sym typeface="DM Sans"/>
            </a:endParaRPr>
          </a:p>
          <a:p>
            <a:pPr marL="604519" lvl="1" indent="-302260" algn="just">
              <a:lnSpc>
                <a:spcPts val="4199"/>
              </a:lnSpc>
              <a:buFont typeface="Arial"/>
              <a:buChar char="•"/>
            </a:pPr>
            <a:r>
              <a:rPr lang="en-US" sz="2799">
                <a:solidFill>
                  <a:srgbClr val="2D2D2D"/>
                </a:solidFill>
                <a:latin typeface="DM Sans"/>
                <a:ea typeface="DM Sans"/>
                <a:cs typeface="DM Sans"/>
                <a:sym typeface="DM Sans"/>
              </a:rPr>
              <a:t>To understand if viewers are willing to share the online content they possess;</a:t>
            </a:r>
          </a:p>
          <a:p>
            <a:pPr algn="just">
              <a:lnSpc>
                <a:spcPts val="4199"/>
              </a:lnSpc>
            </a:pPr>
            <a:endParaRPr lang="en-US" sz="2799">
              <a:solidFill>
                <a:srgbClr val="2D2D2D"/>
              </a:solidFill>
              <a:latin typeface="DM Sans"/>
              <a:ea typeface="DM Sans"/>
              <a:cs typeface="DM Sans"/>
              <a:sym typeface="DM Sans"/>
            </a:endParaRPr>
          </a:p>
          <a:p>
            <a:pPr marL="604519" lvl="1" indent="-302260" algn="just">
              <a:lnSpc>
                <a:spcPts val="4199"/>
              </a:lnSpc>
              <a:buFont typeface="Arial"/>
              <a:buChar char="•"/>
            </a:pPr>
            <a:r>
              <a:rPr lang="en-US" sz="2799">
                <a:solidFill>
                  <a:srgbClr val="2D2D2D"/>
                </a:solidFill>
                <a:latin typeface="DM Sans"/>
                <a:ea typeface="DM Sans"/>
                <a:cs typeface="DM Sans"/>
                <a:sym typeface="DM Sans"/>
              </a:rPr>
              <a:t>To determine the expanding role of libraries as sources of information and entertainment.  </a:t>
            </a:r>
          </a:p>
        </p:txBody>
      </p:sp>
      <p:sp>
        <p:nvSpPr>
          <p:cNvPr id="11" name="TextBox 11"/>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Freeform 5"/>
          <p:cNvSpPr/>
          <p:nvPr/>
        </p:nvSpPr>
        <p:spPr>
          <a:xfrm>
            <a:off x="1019175" y="4434502"/>
            <a:ext cx="2552229" cy="4112372"/>
          </a:xfrm>
          <a:custGeom>
            <a:avLst/>
            <a:gdLst/>
            <a:ahLst/>
            <a:cxnLst/>
            <a:rect l="l" t="t" r="r" b="b"/>
            <a:pathLst>
              <a:path w="2552229" h="4112372">
                <a:moveTo>
                  <a:pt x="0" y="0"/>
                </a:moveTo>
                <a:lnTo>
                  <a:pt x="2552229" y="0"/>
                </a:lnTo>
                <a:lnTo>
                  <a:pt x="2552229" y="4112371"/>
                </a:lnTo>
                <a:lnTo>
                  <a:pt x="0" y="4112371"/>
                </a:lnTo>
                <a:lnTo>
                  <a:pt x="0" y="0"/>
                </a:lnTo>
                <a:close/>
              </a:path>
            </a:pathLst>
          </a:custGeom>
          <a:blipFill>
            <a:blip r:embed="rId4">
              <a:extLst>
                <a:ext uri="{96DAC541-7B7A-43D3-8B79-37D633B846F1}">
                  <asvg:svgBlip xmlns:asvg="http://schemas.microsoft.com/office/drawing/2016/SVG/main" r:embed="rId5"/>
                </a:ext>
              </a:extLst>
            </a:blip>
            <a:stretch>
              <a:fillRect l="-104787" t="-59"/>
            </a:stretch>
          </a:blipFill>
        </p:spPr>
      </p:sp>
      <p:sp>
        <p:nvSpPr>
          <p:cNvPr id="6" name="AutoShape 6"/>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7" name="AutoShape 7"/>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8" name="Freeform 8"/>
          <p:cNvSpPr/>
          <p:nvPr/>
        </p:nvSpPr>
        <p:spPr>
          <a:xfrm>
            <a:off x="15863120" y="1013450"/>
            <a:ext cx="3789522" cy="3803353"/>
          </a:xfrm>
          <a:custGeom>
            <a:avLst/>
            <a:gdLst/>
            <a:ahLst/>
            <a:cxnLst/>
            <a:rect l="l" t="t" r="r" b="b"/>
            <a:pathLst>
              <a:path w="3789522" h="3803353">
                <a:moveTo>
                  <a:pt x="0" y="0"/>
                </a:moveTo>
                <a:lnTo>
                  <a:pt x="3789522" y="0"/>
                </a:lnTo>
                <a:lnTo>
                  <a:pt x="3789522" y="3803353"/>
                </a:lnTo>
                <a:lnTo>
                  <a:pt x="0" y="380335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9" name="TextBox 9"/>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4</a:t>
            </a:r>
          </a:p>
        </p:txBody>
      </p:sp>
      <p:sp>
        <p:nvSpPr>
          <p:cNvPr id="10" name="TextBox 10"/>
          <p:cNvSpPr txBox="1"/>
          <p:nvPr/>
        </p:nvSpPr>
        <p:spPr>
          <a:xfrm>
            <a:off x="3571404" y="3335882"/>
            <a:ext cx="12091532" cy="3519987"/>
          </a:xfrm>
          <a:prstGeom prst="rect">
            <a:avLst/>
          </a:prstGeom>
        </p:spPr>
        <p:txBody>
          <a:bodyPr lIns="0" tIns="0" rIns="0" bIns="0" rtlCol="0" anchor="t">
            <a:spAutoFit/>
          </a:bodyPr>
          <a:lstStyle/>
          <a:p>
            <a:pPr marL="671858" lvl="1" indent="-335929" algn="just">
              <a:lnSpc>
                <a:spcPts val="4667"/>
              </a:lnSpc>
              <a:buFont typeface="Arial"/>
              <a:buChar char="•"/>
            </a:pPr>
            <a:r>
              <a:rPr lang="en-US" sz="3111">
                <a:solidFill>
                  <a:srgbClr val="2D2D2D"/>
                </a:solidFill>
                <a:latin typeface="DM Sans"/>
                <a:ea typeface="DM Sans"/>
                <a:cs typeface="DM Sans"/>
                <a:sym typeface="DM Sans"/>
              </a:rPr>
              <a:t>Semi-structured online interview, responses were organized according to demographics and interview questions.</a:t>
            </a:r>
          </a:p>
          <a:p>
            <a:pPr algn="just">
              <a:lnSpc>
                <a:spcPts val="4667"/>
              </a:lnSpc>
            </a:pPr>
            <a:endParaRPr lang="en-US" sz="3111">
              <a:solidFill>
                <a:srgbClr val="2D2D2D"/>
              </a:solidFill>
              <a:latin typeface="DM Sans"/>
              <a:ea typeface="DM Sans"/>
              <a:cs typeface="DM Sans"/>
              <a:sym typeface="DM Sans"/>
            </a:endParaRPr>
          </a:p>
          <a:p>
            <a:pPr marL="671858" lvl="1" indent="-335929" algn="just">
              <a:lnSpc>
                <a:spcPts val="4667"/>
              </a:lnSpc>
              <a:buFont typeface="Arial"/>
              <a:buChar char="•"/>
            </a:pPr>
            <a:r>
              <a:rPr lang="en-US" sz="3111">
                <a:solidFill>
                  <a:srgbClr val="2D2D2D"/>
                </a:solidFill>
                <a:latin typeface="DM Sans"/>
                <a:ea typeface="DM Sans"/>
                <a:cs typeface="DM Sans"/>
                <a:sym typeface="DM Sans"/>
              </a:rPr>
              <a:t>Convenience sampling was used to gather initial data for this pilot study and improve the study design.</a:t>
            </a:r>
          </a:p>
          <a:p>
            <a:pPr algn="just">
              <a:lnSpc>
                <a:spcPts val="4667"/>
              </a:lnSpc>
            </a:pPr>
            <a:endParaRPr lang="en-US" sz="3111">
              <a:solidFill>
                <a:srgbClr val="2D2D2D"/>
              </a:solidFill>
              <a:latin typeface="DM Sans"/>
              <a:ea typeface="DM Sans"/>
              <a:cs typeface="DM Sans"/>
              <a:sym typeface="DM Sans"/>
            </a:endParaRPr>
          </a:p>
        </p:txBody>
      </p:sp>
      <p:sp>
        <p:nvSpPr>
          <p:cNvPr id="11" name="TextBox 11"/>
          <p:cNvSpPr txBox="1"/>
          <p:nvPr/>
        </p:nvSpPr>
        <p:spPr>
          <a:xfrm>
            <a:off x="3792724" y="1970851"/>
            <a:ext cx="6848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Methods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AutoShape 5"/>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6" name="AutoShape 6"/>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7" name="Freeform 7"/>
          <p:cNvSpPr/>
          <p:nvPr/>
        </p:nvSpPr>
        <p:spPr>
          <a:xfrm>
            <a:off x="1023938" y="4650105"/>
            <a:ext cx="1593840" cy="4608195"/>
          </a:xfrm>
          <a:custGeom>
            <a:avLst/>
            <a:gdLst/>
            <a:ahLst/>
            <a:cxnLst/>
            <a:rect l="l" t="t" r="r" b="b"/>
            <a:pathLst>
              <a:path w="1593840" h="4608195">
                <a:moveTo>
                  <a:pt x="0" y="0"/>
                </a:moveTo>
                <a:lnTo>
                  <a:pt x="1593840" y="0"/>
                </a:lnTo>
                <a:lnTo>
                  <a:pt x="1593840" y="4608195"/>
                </a:lnTo>
                <a:lnTo>
                  <a:pt x="0" y="4608195"/>
                </a:lnTo>
                <a:lnTo>
                  <a:pt x="0" y="0"/>
                </a:lnTo>
                <a:close/>
              </a:path>
            </a:pathLst>
          </a:custGeom>
          <a:blipFill>
            <a:blip r:embed="rId4">
              <a:extLst>
                <a:ext uri="{96DAC541-7B7A-43D3-8B79-37D633B846F1}">
                  <asvg:svgBlip xmlns:asvg="http://schemas.microsoft.com/office/drawing/2016/SVG/main" r:embed="rId5"/>
                </a:ext>
              </a:extLst>
            </a:blip>
            <a:stretch>
              <a:fillRect l="-88719"/>
            </a:stretch>
          </a:blipFill>
        </p:spPr>
      </p:sp>
      <p:sp>
        <p:nvSpPr>
          <p:cNvPr id="8" name="TextBox 8"/>
          <p:cNvSpPr txBox="1"/>
          <p:nvPr/>
        </p:nvSpPr>
        <p:spPr>
          <a:xfrm>
            <a:off x="1993519" y="1888817"/>
            <a:ext cx="10232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Results </a:t>
            </a:r>
          </a:p>
        </p:txBody>
      </p:sp>
      <p:sp>
        <p:nvSpPr>
          <p:cNvPr id="9" name="TextBox 9"/>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5</a:t>
            </a:r>
          </a:p>
        </p:txBody>
      </p:sp>
      <p:sp>
        <p:nvSpPr>
          <p:cNvPr id="10" name="TextBox 10"/>
          <p:cNvSpPr txBox="1"/>
          <p:nvPr/>
        </p:nvSpPr>
        <p:spPr>
          <a:xfrm>
            <a:off x="3320397" y="3275850"/>
            <a:ext cx="4502531" cy="5685397"/>
          </a:xfrm>
          <a:prstGeom prst="rect">
            <a:avLst/>
          </a:prstGeom>
        </p:spPr>
        <p:txBody>
          <a:bodyPr lIns="0" tIns="0" rIns="0" bIns="0" rtlCol="0" anchor="t">
            <a:spAutoFit/>
          </a:bodyPr>
          <a:lstStyle/>
          <a:p>
            <a:pPr marL="659599" lvl="1" indent="-329800" algn="l">
              <a:lnSpc>
                <a:spcPts val="4582"/>
              </a:lnSpc>
              <a:buFont typeface="Arial"/>
              <a:buChar char="•"/>
            </a:pPr>
            <a:r>
              <a:rPr lang="en-US" sz="3055">
                <a:solidFill>
                  <a:srgbClr val="2D2D2D"/>
                </a:solidFill>
                <a:latin typeface="DM Sans"/>
                <a:ea typeface="DM Sans"/>
                <a:cs typeface="DM Sans"/>
                <a:sym typeface="DM Sans"/>
              </a:rPr>
              <a:t>A diverse group of 14 participants took part in the online survey, with age ranging from 26 to 52 years old, belonging to different professions. </a:t>
            </a:r>
          </a:p>
          <a:p>
            <a:pPr algn="l">
              <a:lnSpc>
                <a:spcPts val="4582"/>
              </a:lnSpc>
            </a:pPr>
            <a:endParaRPr lang="en-US" sz="3055">
              <a:solidFill>
                <a:srgbClr val="2D2D2D"/>
              </a:solidFill>
              <a:latin typeface="DM Sans"/>
              <a:ea typeface="DM Sans"/>
              <a:cs typeface="DM Sans"/>
              <a:sym typeface="DM Sans"/>
            </a:endParaRPr>
          </a:p>
        </p:txBody>
      </p:sp>
      <p:graphicFrame>
        <p:nvGraphicFramePr>
          <p:cNvPr id="13" name="Chart 12">
            <a:extLst>
              <a:ext uri="{FF2B5EF4-FFF2-40B4-BE49-F238E27FC236}">
                <a16:creationId xmlns:a16="http://schemas.microsoft.com/office/drawing/2014/main" id="{953FED17-4CA5-4B9A-7ECA-3365EF1D1C4B}"/>
              </a:ext>
            </a:extLst>
          </p:cNvPr>
          <p:cNvGraphicFramePr/>
          <p:nvPr>
            <p:extLst>
              <p:ext uri="{D42A27DB-BD31-4B8C-83A1-F6EECF244321}">
                <p14:modId xmlns:p14="http://schemas.microsoft.com/office/powerpoint/2010/main" val="3037729794"/>
              </p:ext>
            </p:extLst>
          </p:nvPr>
        </p:nvGraphicFramePr>
        <p:xfrm>
          <a:off x="8305802" y="2552710"/>
          <a:ext cx="9220195" cy="6912907"/>
        </p:xfrm>
        <a:graphic>
          <a:graphicData uri="http://schemas.openxmlformats.org/drawingml/2006/chart">
            <c:chart xmlns:c="http://schemas.openxmlformats.org/drawingml/2006/chart" xmlns:r="http://schemas.openxmlformats.org/officeDocument/2006/relationships" r:id="rId6"/>
          </a:graphicData>
        </a:graphic>
      </p:graphicFrame>
      <p:sp>
        <p:nvSpPr>
          <p:cNvPr id="11" name="TextBox 10">
            <a:extLst>
              <a:ext uri="{FF2B5EF4-FFF2-40B4-BE49-F238E27FC236}">
                <a16:creationId xmlns:a16="http://schemas.microsoft.com/office/drawing/2014/main" id="{126B6CCD-29D8-BC5D-1056-0CB1B8E46BFF}"/>
              </a:ext>
            </a:extLst>
          </p:cNvPr>
          <p:cNvSpPr txBox="1"/>
          <p:nvPr/>
        </p:nvSpPr>
        <p:spPr>
          <a:xfrm>
            <a:off x="9642583" y="9504921"/>
            <a:ext cx="6248399" cy="468783"/>
          </a:xfrm>
          <a:prstGeom prst="rect">
            <a:avLst/>
          </a:prstGeom>
        </p:spPr>
        <p:txBody>
          <a:bodyPr wrap="square" lIns="0" tIns="0" rIns="0" bIns="0" rtlCol="0" anchor="t">
            <a:spAutoFit/>
          </a:bodyPr>
          <a:lstStyle/>
          <a:p>
            <a:pPr algn="ctr">
              <a:lnSpc>
                <a:spcPts val="4199"/>
              </a:lnSpc>
            </a:pPr>
            <a:r>
              <a:rPr lang="en-PH" dirty="0"/>
              <a:t>Figure 1. Profession of participants</a:t>
            </a:r>
            <a:endParaRPr lang="en-US" sz="2000" dirty="0">
              <a:solidFill>
                <a:srgbClr val="2D2D2D"/>
              </a:solidFill>
              <a:latin typeface="DM Sans"/>
              <a:ea typeface="DM Sans"/>
              <a:cs typeface="DM Sans"/>
              <a:sym typeface="DM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AutoShape 5"/>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6" name="AutoShape 6"/>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7" name="Freeform 7"/>
          <p:cNvSpPr/>
          <p:nvPr/>
        </p:nvSpPr>
        <p:spPr>
          <a:xfrm>
            <a:off x="1023938" y="4650105"/>
            <a:ext cx="1593840" cy="4608195"/>
          </a:xfrm>
          <a:custGeom>
            <a:avLst/>
            <a:gdLst/>
            <a:ahLst/>
            <a:cxnLst/>
            <a:rect l="l" t="t" r="r" b="b"/>
            <a:pathLst>
              <a:path w="1593840" h="4608195">
                <a:moveTo>
                  <a:pt x="0" y="0"/>
                </a:moveTo>
                <a:lnTo>
                  <a:pt x="1593840" y="0"/>
                </a:lnTo>
                <a:lnTo>
                  <a:pt x="1593840" y="4608195"/>
                </a:lnTo>
                <a:lnTo>
                  <a:pt x="0" y="4608195"/>
                </a:lnTo>
                <a:lnTo>
                  <a:pt x="0" y="0"/>
                </a:lnTo>
                <a:close/>
              </a:path>
            </a:pathLst>
          </a:custGeom>
          <a:blipFill>
            <a:blip r:embed="rId4">
              <a:extLst>
                <a:ext uri="{96DAC541-7B7A-43D3-8B79-37D633B846F1}">
                  <asvg:svgBlip xmlns:asvg="http://schemas.microsoft.com/office/drawing/2016/SVG/main" r:embed="rId5"/>
                </a:ext>
              </a:extLst>
            </a:blip>
            <a:stretch>
              <a:fillRect l="-88719"/>
            </a:stretch>
          </a:blipFill>
        </p:spPr>
      </p:sp>
      <p:sp>
        <p:nvSpPr>
          <p:cNvPr id="8" name="TextBox 8"/>
          <p:cNvSpPr txBox="1"/>
          <p:nvPr/>
        </p:nvSpPr>
        <p:spPr>
          <a:xfrm>
            <a:off x="1993519" y="1888817"/>
            <a:ext cx="10232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Results </a:t>
            </a:r>
          </a:p>
        </p:txBody>
      </p:sp>
      <p:sp>
        <p:nvSpPr>
          <p:cNvPr id="9" name="TextBox 9"/>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6</a:t>
            </a:r>
          </a:p>
        </p:txBody>
      </p:sp>
      <p:sp>
        <p:nvSpPr>
          <p:cNvPr id="10" name="TextBox 10"/>
          <p:cNvSpPr txBox="1"/>
          <p:nvPr/>
        </p:nvSpPr>
        <p:spPr>
          <a:xfrm>
            <a:off x="2438399" y="2398389"/>
            <a:ext cx="6248399" cy="6401945"/>
          </a:xfrm>
          <a:prstGeom prst="rect">
            <a:avLst/>
          </a:prstGeom>
        </p:spPr>
        <p:txBody>
          <a:bodyPr wrap="square" lIns="0" tIns="0" rIns="0" bIns="0" rtlCol="0" anchor="t">
            <a:spAutoFit/>
          </a:bodyPr>
          <a:lstStyle/>
          <a:p>
            <a:pPr algn="just">
              <a:lnSpc>
                <a:spcPts val="4199"/>
              </a:lnSpc>
            </a:pPr>
            <a:endParaRPr sz="2000" dirty="0"/>
          </a:p>
          <a:p>
            <a:pPr marL="604519" lvl="1" indent="-302260" algn="just">
              <a:lnSpc>
                <a:spcPts val="4199"/>
              </a:lnSpc>
              <a:buFont typeface="Arial"/>
              <a:buChar char="•"/>
            </a:pPr>
            <a:r>
              <a:rPr lang="en-US" sz="2000" dirty="0">
                <a:solidFill>
                  <a:srgbClr val="2D2D2D"/>
                </a:solidFill>
                <a:latin typeface="DM Sans"/>
                <a:ea typeface="DM Sans"/>
                <a:cs typeface="DM Sans"/>
                <a:sym typeface="DM Sans"/>
              </a:rPr>
              <a:t>93% avid fans of beauty pageants can identify local and international pageants.</a:t>
            </a:r>
          </a:p>
          <a:p>
            <a:pPr algn="just">
              <a:lnSpc>
                <a:spcPts val="4199"/>
              </a:lnSpc>
            </a:pPr>
            <a:endParaRPr lang="en-US" sz="2000" dirty="0">
              <a:solidFill>
                <a:srgbClr val="2D2D2D"/>
              </a:solidFill>
              <a:latin typeface="DM Sans"/>
              <a:ea typeface="DM Sans"/>
              <a:cs typeface="DM Sans"/>
              <a:sym typeface="DM Sans"/>
            </a:endParaRPr>
          </a:p>
          <a:p>
            <a:pPr marL="604519" lvl="1" indent="-302260" algn="just">
              <a:lnSpc>
                <a:spcPts val="4199"/>
              </a:lnSpc>
              <a:buFont typeface="Arial"/>
              <a:buChar char="•"/>
            </a:pPr>
            <a:r>
              <a:rPr lang="en-US" sz="2000" dirty="0">
                <a:solidFill>
                  <a:srgbClr val="2D2D2D"/>
                </a:solidFill>
                <a:latin typeface="DM Sans"/>
                <a:ea typeface="DM Sans"/>
                <a:cs typeface="DM Sans"/>
                <a:sym typeface="DM Sans"/>
              </a:rPr>
              <a:t>Participants were able to search the information they need by searching for the official website or social media pages and by reading the comments section of social media pages for tips and links. </a:t>
            </a:r>
          </a:p>
          <a:p>
            <a:pPr algn="just">
              <a:lnSpc>
                <a:spcPts val="4199"/>
              </a:lnSpc>
            </a:pPr>
            <a:endParaRPr lang="en-US" sz="2000" dirty="0">
              <a:solidFill>
                <a:srgbClr val="2D2D2D"/>
              </a:solidFill>
              <a:latin typeface="DM Sans"/>
              <a:ea typeface="DM Sans"/>
              <a:cs typeface="DM Sans"/>
              <a:sym typeface="DM Sans"/>
            </a:endParaRPr>
          </a:p>
          <a:p>
            <a:pPr marL="604519" lvl="1" indent="-302260" algn="just">
              <a:lnSpc>
                <a:spcPts val="4199"/>
              </a:lnSpc>
              <a:buFont typeface="Arial"/>
              <a:buChar char="•"/>
            </a:pPr>
            <a:r>
              <a:rPr lang="en-US" sz="2000" dirty="0">
                <a:solidFill>
                  <a:srgbClr val="2D2D2D"/>
                </a:solidFill>
                <a:latin typeface="DM Sans"/>
                <a:ea typeface="DM Sans"/>
                <a:cs typeface="DM Sans"/>
                <a:sym typeface="DM Sans"/>
              </a:rPr>
              <a:t>Participants are willing to share free access with others. </a:t>
            </a:r>
          </a:p>
        </p:txBody>
      </p:sp>
      <p:graphicFrame>
        <p:nvGraphicFramePr>
          <p:cNvPr id="14" name="Chart 13">
            <a:extLst>
              <a:ext uri="{FF2B5EF4-FFF2-40B4-BE49-F238E27FC236}">
                <a16:creationId xmlns:a16="http://schemas.microsoft.com/office/drawing/2014/main" id="{6602A575-C932-E3DF-F0DD-F3AB6D2AF89D}"/>
              </a:ext>
            </a:extLst>
          </p:cNvPr>
          <p:cNvGraphicFramePr/>
          <p:nvPr>
            <p:extLst>
              <p:ext uri="{D42A27DB-BD31-4B8C-83A1-F6EECF244321}">
                <p14:modId xmlns:p14="http://schemas.microsoft.com/office/powerpoint/2010/main" val="3123379365"/>
              </p:ext>
            </p:extLst>
          </p:nvPr>
        </p:nvGraphicFramePr>
        <p:xfrm>
          <a:off x="9186862" y="2382987"/>
          <a:ext cx="8077200" cy="6654796"/>
        </p:xfrm>
        <a:graphic>
          <a:graphicData uri="http://schemas.openxmlformats.org/drawingml/2006/chart">
            <c:chart xmlns:c="http://schemas.openxmlformats.org/drawingml/2006/chart" xmlns:r="http://schemas.openxmlformats.org/officeDocument/2006/relationships" r:id="rId6"/>
          </a:graphicData>
        </a:graphic>
      </p:graphicFrame>
      <p:sp>
        <p:nvSpPr>
          <p:cNvPr id="11" name="TextBox 10">
            <a:extLst>
              <a:ext uri="{FF2B5EF4-FFF2-40B4-BE49-F238E27FC236}">
                <a16:creationId xmlns:a16="http://schemas.microsoft.com/office/drawing/2014/main" id="{ABF04400-A7B9-C460-6695-F957EA061D2D}"/>
              </a:ext>
            </a:extLst>
          </p:cNvPr>
          <p:cNvSpPr txBox="1"/>
          <p:nvPr/>
        </p:nvSpPr>
        <p:spPr>
          <a:xfrm>
            <a:off x="9663214" y="9063170"/>
            <a:ext cx="6248399" cy="468783"/>
          </a:xfrm>
          <a:prstGeom prst="rect">
            <a:avLst/>
          </a:prstGeom>
        </p:spPr>
        <p:txBody>
          <a:bodyPr wrap="square" lIns="0" tIns="0" rIns="0" bIns="0" rtlCol="0" anchor="t">
            <a:spAutoFit/>
          </a:bodyPr>
          <a:lstStyle/>
          <a:p>
            <a:pPr algn="ctr">
              <a:lnSpc>
                <a:spcPts val="4199"/>
              </a:lnSpc>
            </a:pPr>
            <a:r>
              <a:rPr lang="en-PH" dirty="0"/>
              <a:t>Fig 2. Watching beauty pageants online</a:t>
            </a:r>
            <a:endParaRPr lang="en-US" sz="2000" dirty="0">
              <a:solidFill>
                <a:srgbClr val="2D2D2D"/>
              </a:solidFill>
              <a:latin typeface="DM Sans"/>
              <a:ea typeface="DM Sans"/>
              <a:cs typeface="DM Sans"/>
              <a:sym typeface="DM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Freeform 4"/>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AutoShape 5"/>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6" name="AutoShape 6"/>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
        <p:nvSpPr>
          <p:cNvPr id="7" name="Freeform 7"/>
          <p:cNvSpPr/>
          <p:nvPr/>
        </p:nvSpPr>
        <p:spPr>
          <a:xfrm>
            <a:off x="1023938" y="4650105"/>
            <a:ext cx="1593840" cy="4608195"/>
          </a:xfrm>
          <a:custGeom>
            <a:avLst/>
            <a:gdLst/>
            <a:ahLst/>
            <a:cxnLst/>
            <a:rect l="l" t="t" r="r" b="b"/>
            <a:pathLst>
              <a:path w="1593840" h="4608195">
                <a:moveTo>
                  <a:pt x="0" y="0"/>
                </a:moveTo>
                <a:lnTo>
                  <a:pt x="1593840" y="0"/>
                </a:lnTo>
                <a:lnTo>
                  <a:pt x="1593840" y="4608195"/>
                </a:lnTo>
                <a:lnTo>
                  <a:pt x="0" y="4608195"/>
                </a:lnTo>
                <a:lnTo>
                  <a:pt x="0" y="0"/>
                </a:lnTo>
                <a:close/>
              </a:path>
            </a:pathLst>
          </a:custGeom>
          <a:blipFill>
            <a:blip r:embed="rId4">
              <a:extLst>
                <a:ext uri="{96DAC541-7B7A-43D3-8B79-37D633B846F1}">
                  <asvg:svgBlip xmlns:asvg="http://schemas.microsoft.com/office/drawing/2016/SVG/main" r:embed="rId5"/>
                </a:ext>
              </a:extLst>
            </a:blip>
            <a:stretch>
              <a:fillRect l="-88719"/>
            </a:stretch>
          </a:blipFill>
        </p:spPr>
      </p:sp>
      <p:sp>
        <p:nvSpPr>
          <p:cNvPr id="8" name="TextBox 8"/>
          <p:cNvSpPr txBox="1"/>
          <p:nvPr/>
        </p:nvSpPr>
        <p:spPr>
          <a:xfrm>
            <a:off x="2617778" y="2643197"/>
            <a:ext cx="6627571" cy="7309642"/>
          </a:xfrm>
          <a:prstGeom prst="rect">
            <a:avLst/>
          </a:prstGeom>
        </p:spPr>
        <p:txBody>
          <a:bodyPr lIns="0" tIns="0" rIns="0" bIns="0" rtlCol="0" anchor="t">
            <a:spAutoFit/>
          </a:bodyPr>
          <a:lstStyle/>
          <a:p>
            <a:pPr marL="497604" lvl="1" indent="-248802" algn="just">
              <a:lnSpc>
                <a:spcPts val="3457"/>
              </a:lnSpc>
              <a:buFont typeface="Arial"/>
              <a:buChar char="•"/>
            </a:pPr>
            <a:r>
              <a:rPr lang="en-US" sz="2304">
                <a:solidFill>
                  <a:srgbClr val="2D2D2D"/>
                </a:solidFill>
                <a:latin typeface="DM Sans"/>
                <a:ea typeface="DM Sans"/>
                <a:cs typeface="DM Sans"/>
                <a:sym typeface="DM Sans"/>
              </a:rPr>
              <a:t>Most of the participants were not willing to pay for this kind of entertainment.  </a:t>
            </a:r>
          </a:p>
          <a:p>
            <a:pPr algn="just">
              <a:lnSpc>
                <a:spcPts val="3457"/>
              </a:lnSpc>
            </a:pPr>
            <a:endParaRPr lang="en-US" sz="2304">
              <a:solidFill>
                <a:srgbClr val="2D2D2D"/>
              </a:solidFill>
              <a:latin typeface="DM Sans"/>
              <a:ea typeface="DM Sans"/>
              <a:cs typeface="DM Sans"/>
              <a:sym typeface="DM Sans"/>
            </a:endParaRPr>
          </a:p>
          <a:p>
            <a:pPr marL="497604" lvl="1" indent="-248802" algn="just">
              <a:lnSpc>
                <a:spcPts val="3457"/>
              </a:lnSpc>
              <a:buFont typeface="Arial"/>
              <a:buChar char="•"/>
            </a:pPr>
            <a:r>
              <a:rPr lang="en-US" sz="2304">
                <a:solidFill>
                  <a:srgbClr val="2D2D2D"/>
                </a:solidFill>
                <a:latin typeface="DM Sans"/>
                <a:ea typeface="DM Sans"/>
                <a:cs typeface="DM Sans"/>
                <a:sym typeface="DM Sans"/>
              </a:rPr>
              <a:t>Since libraries have the unique ability to expand their media services and collections based on their specific missions and target audiences, libraries have to address the needs of their enthusiastic online entertainment seekers. </a:t>
            </a:r>
          </a:p>
          <a:p>
            <a:pPr algn="just">
              <a:lnSpc>
                <a:spcPts val="3457"/>
              </a:lnSpc>
            </a:pPr>
            <a:endParaRPr lang="en-US" sz="2304">
              <a:solidFill>
                <a:srgbClr val="2D2D2D"/>
              </a:solidFill>
              <a:latin typeface="DM Sans"/>
              <a:ea typeface="DM Sans"/>
              <a:cs typeface="DM Sans"/>
              <a:sym typeface="DM Sans"/>
            </a:endParaRPr>
          </a:p>
          <a:p>
            <a:pPr marL="497604" lvl="1" indent="-248802" algn="just">
              <a:lnSpc>
                <a:spcPts val="3457"/>
              </a:lnSpc>
              <a:buFont typeface="Arial"/>
              <a:buChar char="•"/>
            </a:pPr>
            <a:r>
              <a:rPr lang="en-US" sz="2304">
                <a:solidFill>
                  <a:srgbClr val="2D2D2D"/>
                </a:solidFill>
                <a:latin typeface="DM Sans"/>
                <a:ea typeface="DM Sans"/>
                <a:cs typeface="DM Sans"/>
                <a:sym typeface="DM Sans"/>
              </a:rPr>
              <a:t>As the data provided, 66.67% strongly agree that access to digital entertainment content should be part of the services offered by public libraries to engage users and that the same number of participants strongly agree that streaming media should be a constant service of public libraries. </a:t>
            </a:r>
          </a:p>
        </p:txBody>
      </p:sp>
      <p:sp>
        <p:nvSpPr>
          <p:cNvPr id="10" name="TextBox 10"/>
          <p:cNvSpPr txBox="1"/>
          <p:nvPr/>
        </p:nvSpPr>
        <p:spPr>
          <a:xfrm>
            <a:off x="1993519" y="1888817"/>
            <a:ext cx="10232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Results </a:t>
            </a:r>
          </a:p>
        </p:txBody>
      </p:sp>
      <p:sp>
        <p:nvSpPr>
          <p:cNvPr id="11" name="TextBox 11"/>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7</a:t>
            </a:r>
          </a:p>
        </p:txBody>
      </p:sp>
      <p:sp>
        <p:nvSpPr>
          <p:cNvPr id="12" name="TextBox 11">
            <a:extLst>
              <a:ext uri="{FF2B5EF4-FFF2-40B4-BE49-F238E27FC236}">
                <a16:creationId xmlns:a16="http://schemas.microsoft.com/office/drawing/2014/main" id="{AC3C5644-9D5D-83E5-38F0-92A86D12D769}"/>
              </a:ext>
            </a:extLst>
          </p:cNvPr>
          <p:cNvSpPr txBox="1"/>
          <p:nvPr/>
        </p:nvSpPr>
        <p:spPr>
          <a:xfrm>
            <a:off x="10439400" y="7773486"/>
            <a:ext cx="6248399" cy="468783"/>
          </a:xfrm>
          <a:prstGeom prst="rect">
            <a:avLst/>
          </a:prstGeom>
        </p:spPr>
        <p:txBody>
          <a:bodyPr wrap="square" lIns="0" tIns="0" rIns="0" bIns="0" rtlCol="0" anchor="t">
            <a:spAutoFit/>
          </a:bodyPr>
          <a:lstStyle/>
          <a:p>
            <a:pPr algn="ctr">
              <a:lnSpc>
                <a:spcPts val="4199"/>
              </a:lnSpc>
            </a:pPr>
            <a:r>
              <a:rPr lang="en-PH" dirty="0"/>
              <a:t>Fig 3. Public libraries and online streaming services</a:t>
            </a:r>
            <a:endParaRPr lang="en-US" sz="2000" dirty="0">
              <a:solidFill>
                <a:srgbClr val="2D2D2D"/>
              </a:solidFill>
              <a:latin typeface="DM Sans"/>
              <a:ea typeface="DM Sans"/>
              <a:cs typeface="DM Sans"/>
              <a:sym typeface="DM Sans"/>
            </a:endParaRPr>
          </a:p>
        </p:txBody>
      </p:sp>
      <p:graphicFrame>
        <p:nvGraphicFramePr>
          <p:cNvPr id="15" name="Chart 14">
            <a:extLst>
              <a:ext uri="{FF2B5EF4-FFF2-40B4-BE49-F238E27FC236}">
                <a16:creationId xmlns:a16="http://schemas.microsoft.com/office/drawing/2014/main" id="{1A4A74E3-B793-5E97-A46F-E3199B583C68}"/>
              </a:ext>
            </a:extLst>
          </p:cNvPr>
          <p:cNvGraphicFramePr/>
          <p:nvPr>
            <p:extLst>
              <p:ext uri="{D42A27DB-BD31-4B8C-83A1-F6EECF244321}">
                <p14:modId xmlns:p14="http://schemas.microsoft.com/office/powerpoint/2010/main" val="2394608641"/>
              </p:ext>
            </p:extLst>
          </p:nvPr>
        </p:nvGraphicFramePr>
        <p:xfrm>
          <a:off x="9758469" y="2370133"/>
          <a:ext cx="7848600" cy="5206996"/>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grpSp>
        <p:nvGrpSpPr>
          <p:cNvPr id="2" name="Group 2"/>
          <p:cNvGrpSpPr/>
          <p:nvPr/>
        </p:nvGrpSpPr>
        <p:grpSpPr>
          <a:xfrm>
            <a:off x="17227762" y="9258300"/>
            <a:ext cx="1060238" cy="1028700"/>
            <a:chOff x="0" y="0"/>
            <a:chExt cx="523379" cy="507811"/>
          </a:xfrm>
        </p:grpSpPr>
        <p:sp>
          <p:nvSpPr>
            <p:cNvPr id="3" name="Freeform 3"/>
            <p:cNvSpPr/>
            <p:nvPr/>
          </p:nvSpPr>
          <p:spPr>
            <a:xfrm>
              <a:off x="0" y="0"/>
              <a:ext cx="523379" cy="507811"/>
            </a:xfrm>
            <a:custGeom>
              <a:avLst/>
              <a:gdLst/>
              <a:ahLst/>
              <a:cxnLst/>
              <a:rect l="l" t="t" r="r" b="b"/>
              <a:pathLst>
                <a:path w="523379" h="507811">
                  <a:moveTo>
                    <a:pt x="0" y="0"/>
                  </a:moveTo>
                  <a:lnTo>
                    <a:pt x="523379" y="0"/>
                  </a:lnTo>
                  <a:lnTo>
                    <a:pt x="523379" y="507811"/>
                  </a:lnTo>
                  <a:lnTo>
                    <a:pt x="0" y="507811"/>
                  </a:lnTo>
                  <a:close/>
                </a:path>
              </a:pathLst>
            </a:custGeom>
            <a:solidFill>
              <a:srgbClr val="2D2D2D"/>
            </a:solidFill>
          </p:spPr>
        </p:sp>
      </p:grpSp>
      <p:sp>
        <p:nvSpPr>
          <p:cNvPr id="4" name="TextBox 4"/>
          <p:cNvSpPr txBox="1"/>
          <p:nvPr/>
        </p:nvSpPr>
        <p:spPr>
          <a:xfrm>
            <a:off x="1993519" y="1888817"/>
            <a:ext cx="6848808" cy="821055"/>
          </a:xfrm>
          <a:prstGeom prst="rect">
            <a:avLst/>
          </a:prstGeom>
        </p:spPr>
        <p:txBody>
          <a:bodyPr lIns="0" tIns="0" rIns="0" bIns="0" rtlCol="0" anchor="t">
            <a:spAutoFit/>
          </a:bodyPr>
          <a:lstStyle/>
          <a:p>
            <a:pPr algn="l">
              <a:lnSpc>
                <a:spcPts val="6719"/>
              </a:lnSpc>
            </a:pPr>
            <a:r>
              <a:rPr lang="en-US" sz="4800" b="1">
                <a:solidFill>
                  <a:srgbClr val="2D2D2D"/>
                </a:solidFill>
                <a:latin typeface="Fraunces Heavy"/>
                <a:ea typeface="Fraunces Heavy"/>
                <a:cs typeface="Fraunces Heavy"/>
                <a:sym typeface="Fraunces Heavy"/>
              </a:rPr>
              <a:t>Conclusions</a:t>
            </a:r>
          </a:p>
        </p:txBody>
      </p:sp>
      <p:sp>
        <p:nvSpPr>
          <p:cNvPr id="5" name="TextBox 5"/>
          <p:cNvSpPr txBox="1"/>
          <p:nvPr/>
        </p:nvSpPr>
        <p:spPr>
          <a:xfrm>
            <a:off x="17371077" y="9465628"/>
            <a:ext cx="773608" cy="547370"/>
          </a:xfrm>
          <a:prstGeom prst="rect">
            <a:avLst/>
          </a:prstGeom>
        </p:spPr>
        <p:txBody>
          <a:bodyPr lIns="0" tIns="0" rIns="0" bIns="0" rtlCol="0" anchor="t">
            <a:spAutoFit/>
          </a:bodyPr>
          <a:lstStyle/>
          <a:p>
            <a:pPr algn="ctr">
              <a:lnSpc>
                <a:spcPts val="4480"/>
              </a:lnSpc>
            </a:pPr>
            <a:r>
              <a:rPr lang="en-US" sz="3200">
                <a:solidFill>
                  <a:srgbClr val="E0DDAA"/>
                </a:solidFill>
                <a:latin typeface="DM Sans"/>
                <a:ea typeface="DM Sans"/>
                <a:cs typeface="DM Sans"/>
                <a:sym typeface="DM Sans"/>
              </a:rPr>
              <a:t>8</a:t>
            </a:r>
          </a:p>
        </p:txBody>
      </p:sp>
      <p:sp>
        <p:nvSpPr>
          <p:cNvPr id="6" name="TextBox 6"/>
          <p:cNvSpPr txBox="1"/>
          <p:nvPr/>
        </p:nvSpPr>
        <p:spPr>
          <a:xfrm>
            <a:off x="2047875" y="3086100"/>
            <a:ext cx="14657891" cy="5732145"/>
          </a:xfrm>
          <a:prstGeom prst="rect">
            <a:avLst/>
          </a:prstGeom>
        </p:spPr>
        <p:txBody>
          <a:bodyPr lIns="0" tIns="0" rIns="0" bIns="0" rtlCol="0" anchor="t">
            <a:spAutoFit/>
          </a:bodyPr>
          <a:lstStyle/>
          <a:p>
            <a:pPr algn="just">
              <a:lnSpc>
                <a:spcPts val="4199"/>
              </a:lnSpc>
            </a:pPr>
            <a:r>
              <a:rPr lang="en-US" sz="2799" dirty="0">
                <a:solidFill>
                  <a:srgbClr val="2D2D2D"/>
                </a:solidFill>
                <a:latin typeface="DM Sans"/>
                <a:ea typeface="DM Sans"/>
                <a:cs typeface="DM Sans"/>
                <a:sym typeface="DM Sans"/>
              </a:rPr>
              <a:t>This study explored the previously unexamined information seeking behavior of individuals seeking free items when engaging with online beauty pageant content. As a call to action, libraries, as sources of media and content, may provide video streaming services to diverse users, provided they are aligned with their mission and objectives.</a:t>
            </a:r>
          </a:p>
          <a:p>
            <a:pPr algn="just">
              <a:lnSpc>
                <a:spcPts val="4199"/>
              </a:lnSpc>
            </a:pPr>
            <a:endParaRPr lang="en-US" sz="2799" dirty="0">
              <a:solidFill>
                <a:srgbClr val="2D2D2D"/>
              </a:solidFill>
              <a:latin typeface="DM Sans"/>
              <a:ea typeface="DM Sans"/>
              <a:cs typeface="DM Sans"/>
              <a:sym typeface="DM Sans"/>
            </a:endParaRPr>
          </a:p>
          <a:p>
            <a:pPr algn="just">
              <a:lnSpc>
                <a:spcPts val="4199"/>
              </a:lnSpc>
            </a:pPr>
            <a:r>
              <a:rPr lang="en-US" sz="2799" dirty="0">
                <a:solidFill>
                  <a:srgbClr val="2D2D2D"/>
                </a:solidFill>
                <a:latin typeface="DM Sans"/>
                <a:ea typeface="DM Sans"/>
                <a:cs typeface="DM Sans"/>
                <a:sym typeface="DM Sans"/>
              </a:rPr>
              <a:t> “By developing services and collections that recognize and respond to the rise of online entertainment, libraries can strengthen their importance in the digital age. This ensures they stay relevant and vital resources for all members of their communities. The aim is not just to provide content, but to empower users to engage with online entertainment thoughtfully, critically, and responsibly.”</a:t>
            </a:r>
          </a:p>
          <a:p>
            <a:pPr algn="just">
              <a:lnSpc>
                <a:spcPts val="4199"/>
              </a:lnSpc>
            </a:pPr>
            <a:endParaRPr lang="en-US" sz="2799" dirty="0">
              <a:solidFill>
                <a:srgbClr val="2D2D2D"/>
              </a:solidFill>
              <a:latin typeface="DM Sans"/>
              <a:ea typeface="DM Sans"/>
              <a:cs typeface="DM Sans"/>
              <a:sym typeface="DM Sans"/>
            </a:endParaRPr>
          </a:p>
        </p:txBody>
      </p:sp>
      <p:sp>
        <p:nvSpPr>
          <p:cNvPr id="7" name="Freeform 7"/>
          <p:cNvSpPr/>
          <p:nvPr/>
        </p:nvSpPr>
        <p:spPr>
          <a:xfrm flipH="1">
            <a:off x="0" y="0"/>
            <a:ext cx="1028700" cy="1028700"/>
          </a:xfrm>
          <a:custGeom>
            <a:avLst/>
            <a:gdLst/>
            <a:ahLst/>
            <a:cxnLst/>
            <a:rect l="l" t="t" r="r" b="b"/>
            <a:pathLst>
              <a:path w="1028700" h="1028700">
                <a:moveTo>
                  <a:pt x="1028700" y="0"/>
                </a:moveTo>
                <a:lnTo>
                  <a:pt x="0" y="0"/>
                </a:lnTo>
                <a:lnTo>
                  <a:pt x="0" y="1028700"/>
                </a:lnTo>
                <a:lnTo>
                  <a:pt x="1028700" y="1028700"/>
                </a:lnTo>
                <a:lnTo>
                  <a:pt x="102870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AutoShape 8"/>
          <p:cNvSpPr/>
          <p:nvPr/>
        </p:nvSpPr>
        <p:spPr>
          <a:xfrm rot="5400000">
            <a:off x="-3605352" y="5652265"/>
            <a:ext cx="9258579" cy="0"/>
          </a:xfrm>
          <a:prstGeom prst="line">
            <a:avLst/>
          </a:prstGeom>
          <a:ln w="9525" cap="flat">
            <a:solidFill>
              <a:srgbClr val="2D2D2D"/>
            </a:solidFill>
            <a:prstDash val="solid"/>
            <a:headEnd type="none" w="sm" len="sm"/>
            <a:tailEnd type="none" w="sm" len="sm"/>
          </a:ln>
        </p:spPr>
      </p:sp>
      <p:sp>
        <p:nvSpPr>
          <p:cNvPr id="9" name="AutoShape 9"/>
          <p:cNvSpPr/>
          <p:nvPr/>
        </p:nvSpPr>
        <p:spPr>
          <a:xfrm rot="-10800000">
            <a:off x="1028700" y="1008688"/>
            <a:ext cx="17259300" cy="0"/>
          </a:xfrm>
          <a:prstGeom prst="line">
            <a:avLst/>
          </a:prstGeom>
          <a:ln w="9525" cap="flat">
            <a:solidFill>
              <a:srgbClr val="2D2D2D"/>
            </a:solidFill>
            <a:prstDash val="solid"/>
            <a:headEnd type="none" w="sm" len="sm"/>
            <a:tailEnd type="none" w="sm" len="sm"/>
          </a:ln>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671</Words>
  <Application>Microsoft Office PowerPoint</Application>
  <PresentationFormat>Custom</PresentationFormat>
  <Paragraphs>72</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Fraunces Heavy</vt:lpstr>
      <vt:lpstr>Fraunces Semi-Bold</vt:lpstr>
      <vt:lpstr>DM Sans Bold Italics</vt:lpstr>
      <vt:lpstr>DM Sans</vt:lpstr>
      <vt:lpstr>Arial</vt:lpstr>
      <vt:lpstr>DM Sans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Yap-Agulto_Information Behavior and Access to Online Live Streaming</dc:title>
  <cp:lastModifiedBy>QCPL-Ernani</cp:lastModifiedBy>
  <cp:revision>3</cp:revision>
  <dcterms:created xsi:type="dcterms:W3CDTF">2006-08-16T00:00:00Z</dcterms:created>
  <dcterms:modified xsi:type="dcterms:W3CDTF">2025-10-06T03:36:59Z</dcterms:modified>
  <dc:identifier>DAG0P_3F3_M</dc:identifier>
</cp:coreProperties>
</file>