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51177" y="281162"/>
            <a:ext cx="7772400" cy="1470025"/>
          </a:xfrm>
        </p:spPr>
        <p:txBody>
          <a:bodyPr>
            <a:normAutofit fontScale="90000"/>
          </a:bodyPr>
          <a:lstStyle/>
          <a:p>
            <a:r>
              <a:rPr dirty="0" err="1"/>
              <a:t>Scientometric</a:t>
            </a:r>
            <a:r>
              <a:rPr dirty="0"/>
              <a:t> and Bibliometric Activities as Important Areas of Activities in University Libraries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6422"/>
            <a:ext cx="6400800" cy="1752600"/>
          </a:xfrm>
        </p:spPr>
        <p:txBody>
          <a:bodyPr/>
          <a:lstStyle/>
          <a:p>
            <a:r>
              <a:rPr dirty="0"/>
              <a:t>On the Methodology of Studying and Assessing Scientific Activity in Azerbaijan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C1CA882-BC74-44A9-BE1C-4E3E45D60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9286" y="132996"/>
            <a:ext cx="1766359" cy="176635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FD182F-C9CF-4BFA-B3F8-6572142B9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4578" y="3844424"/>
            <a:ext cx="5074708" cy="30135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45380" y="242713"/>
            <a:ext cx="8229600" cy="1143000"/>
          </a:xfrm>
        </p:spPr>
        <p:txBody>
          <a:bodyPr/>
          <a:lstStyle/>
          <a:p>
            <a:r>
              <a:rPr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17136"/>
            <a:ext cx="425026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sz="2400" dirty="0"/>
              <a:t>• </a:t>
            </a:r>
            <a:r>
              <a:rPr sz="2400" dirty="0" err="1"/>
              <a:t>Scientometric</a:t>
            </a:r>
            <a:r>
              <a:rPr sz="2400" dirty="0"/>
              <a:t> and bibliometric activities play a key role in evaluating scientific output.</a:t>
            </a:r>
          </a:p>
          <a:p>
            <a:pPr marL="0" indent="0">
              <a:buNone/>
            </a:pPr>
            <a:r>
              <a:rPr sz="2400" dirty="0"/>
              <a:t>• University libraries have evolved from traditional repositories into analytical centers.</a:t>
            </a:r>
          </a:p>
          <a:p>
            <a:pPr marL="0" indent="0">
              <a:buNone/>
            </a:pPr>
            <a:r>
              <a:rPr sz="2400" dirty="0"/>
              <a:t>• The methodology of research assessment is crucial for academic development in Azerbaijan.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F00020-D643-4521-8550-9CCB4402E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267" y="0"/>
            <a:ext cx="4893733" cy="68580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47E752-3FDF-4650-80A8-AD08878AC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4352" y="0"/>
            <a:ext cx="1269648" cy="126964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: пятиугольник 5">
            <a:extLst>
              <a:ext uri="{FF2B5EF4-FFF2-40B4-BE49-F238E27FC236}">
                <a16:creationId xmlns:a16="http://schemas.microsoft.com/office/drawing/2014/main" id="{78408B83-5FB7-4AE2-89E1-CEB102463424}"/>
              </a:ext>
            </a:extLst>
          </p:cNvPr>
          <p:cNvSpPr/>
          <p:nvPr/>
        </p:nvSpPr>
        <p:spPr>
          <a:xfrm rot="5400000">
            <a:off x="5208894" y="2002853"/>
            <a:ext cx="5801255" cy="1820599"/>
          </a:xfrm>
          <a:prstGeom prst="homePlate">
            <a:avLst/>
          </a:prstGeom>
          <a:solidFill>
            <a:srgbClr val="0066CC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20889" y="545484"/>
            <a:ext cx="8229600" cy="1143000"/>
          </a:xfrm>
        </p:spPr>
        <p:txBody>
          <a:bodyPr>
            <a:normAutofit fontScale="90000"/>
          </a:bodyPr>
          <a:lstStyle/>
          <a:p>
            <a:r>
              <a:rPr dirty="0"/>
              <a:t>Concept of </a:t>
            </a:r>
            <a:r>
              <a:rPr dirty="0" err="1"/>
              <a:t>Scientometrics</a:t>
            </a:r>
            <a:r>
              <a:rPr dirty="0"/>
              <a:t> and Bibliometrics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21443"/>
            <a:ext cx="725311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sz="2400" dirty="0"/>
              <a:t>• </a:t>
            </a:r>
            <a:r>
              <a:rPr sz="2400" dirty="0" err="1"/>
              <a:t>Scientometrics</a:t>
            </a:r>
            <a:r>
              <a:rPr sz="2400" dirty="0"/>
              <a:t> – Quantitative analysis of scientific communication and impact.</a:t>
            </a:r>
          </a:p>
          <a:p>
            <a:pPr marL="0" indent="0">
              <a:buNone/>
            </a:pPr>
            <a:r>
              <a:rPr sz="2400" dirty="0"/>
              <a:t>• Bibliometrics – Statistical analysis of publications and citations.</a:t>
            </a:r>
          </a:p>
          <a:p>
            <a:pPr marL="0" indent="0">
              <a:buNone/>
            </a:pPr>
            <a:r>
              <a:rPr sz="2400" dirty="0"/>
              <a:t>• Tools: Scopus, Web of Science, Google Scholar.</a:t>
            </a:r>
          </a:p>
          <a:p>
            <a:pPr marL="0" indent="0">
              <a:buNone/>
            </a:pPr>
            <a:r>
              <a:rPr sz="2400" dirty="0"/>
              <a:t>• Used for identifying research trends, evaluating impact, and mapping collaborations.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2F6207-656E-4023-B158-A9D3C57A2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0152" y="132996"/>
            <a:ext cx="1605493" cy="160549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0CBA9C-0B1D-4830-9E8D-11F7254DD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2060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93699" y="1557074"/>
            <a:ext cx="8229600" cy="1143000"/>
          </a:xfrm>
        </p:spPr>
        <p:txBody>
          <a:bodyPr>
            <a:normAutofit fontScale="90000"/>
          </a:bodyPr>
          <a:lstStyle/>
          <a:p>
            <a:r>
              <a:rPr b="1" dirty="0"/>
              <a:t>Role of University </a:t>
            </a:r>
            <a:br>
              <a:rPr lang="az-Latn-AZ" b="1" dirty="0"/>
            </a:br>
            <a:r>
              <a:rPr b="1" dirty="0"/>
              <a:t>Libraries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60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sz="2800" dirty="0"/>
              <a:t>• Libraries provide access to databases and manage institutional repositories.</a:t>
            </a:r>
          </a:p>
          <a:p>
            <a:pPr marL="0" indent="0">
              <a:buNone/>
            </a:pPr>
            <a:r>
              <a:rPr sz="2800" dirty="0"/>
              <a:t>• Support open access initiatives and research visibility.</a:t>
            </a:r>
          </a:p>
          <a:p>
            <a:pPr marL="0" indent="0">
              <a:buNone/>
            </a:pPr>
            <a:r>
              <a:rPr sz="2800" dirty="0"/>
              <a:t>• Conduct training in citation management and research analytics.</a:t>
            </a:r>
          </a:p>
          <a:p>
            <a:pPr marL="0" indent="0">
              <a:buNone/>
            </a:pPr>
            <a:r>
              <a:rPr sz="2800" dirty="0"/>
              <a:t>• Contribute to university rankings and quality assurance processes.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7244" y="132996"/>
            <a:ext cx="6812844" cy="1284642"/>
          </a:xfrm>
        </p:spPr>
        <p:txBody>
          <a:bodyPr>
            <a:normAutofit fontScale="90000"/>
          </a:bodyPr>
          <a:lstStyle/>
          <a:p>
            <a:r>
              <a:rPr dirty="0" err="1"/>
              <a:t>Scientometric</a:t>
            </a:r>
            <a:r>
              <a:rPr dirty="0"/>
              <a:t> Activities in Azerbaijan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32" y="1766359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sz="2400" dirty="0"/>
              <a:t>• Growing attention to </a:t>
            </a:r>
            <a:r>
              <a:rPr sz="2400" dirty="0" err="1"/>
              <a:t>scientometric</a:t>
            </a:r>
            <a:r>
              <a:rPr sz="2400" dirty="0"/>
              <a:t> analysis in Azerbaijani universities.</a:t>
            </a:r>
          </a:p>
          <a:p>
            <a:pPr marL="0" indent="0">
              <a:buNone/>
            </a:pPr>
            <a:r>
              <a:rPr sz="2400" dirty="0"/>
              <a:t>• Increased participation in international databases.</a:t>
            </a:r>
          </a:p>
          <a:p>
            <a:pPr marL="0" indent="0">
              <a:buNone/>
            </a:pPr>
            <a:r>
              <a:rPr sz="2400" dirty="0"/>
              <a:t>• Challenges: limited access to resources, lack of training, and technical expertise.</a:t>
            </a:r>
          </a:p>
          <a:p>
            <a:pPr marL="0" indent="0">
              <a:buNone/>
            </a:pPr>
            <a:r>
              <a:rPr sz="2400" dirty="0"/>
              <a:t>• Positive examples: Baku State University, ADA University, ASOIU.</a:t>
            </a:r>
            <a:endParaRPr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04E5C5-5D40-4D0A-8813-6709A4E8C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5109" y="0"/>
            <a:ext cx="1766359" cy="17663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14951D6-9064-4A8A-A8DA-A42ECBC91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6267" y="4651023"/>
            <a:ext cx="5933860" cy="22069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A48150-561F-4971-88BD-AEBF1B466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39595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919" y="2712685"/>
            <a:ext cx="8229600" cy="1143000"/>
          </a:xfrm>
        </p:spPr>
        <p:txBody>
          <a:bodyPr/>
          <a:lstStyle/>
          <a:p>
            <a:r>
              <a:rPr b="1" dirty="0">
                <a:highlight>
                  <a:srgbClr val="C0C0C0"/>
                </a:highlight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747" y="3959578"/>
            <a:ext cx="753850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sz="2400" dirty="0"/>
              <a:t>• Strengthen institutional support for libraries.</a:t>
            </a:r>
          </a:p>
          <a:p>
            <a:pPr marL="0" indent="0">
              <a:buNone/>
            </a:pPr>
            <a:r>
              <a:rPr sz="2400" dirty="0"/>
              <a:t>• Provide access to international citation databases.</a:t>
            </a:r>
          </a:p>
          <a:p>
            <a:pPr marL="0" indent="0">
              <a:buNone/>
            </a:pPr>
            <a:r>
              <a:rPr sz="2400" dirty="0"/>
              <a:t>• Offer regular training for librarians and researchers.</a:t>
            </a:r>
          </a:p>
          <a:p>
            <a:pPr marL="0" indent="0">
              <a:buNone/>
            </a:pPr>
            <a:r>
              <a:rPr sz="2400" dirty="0"/>
              <a:t>• Foster collaboration between libraries and research departments.</a:t>
            </a:r>
          </a:p>
          <a:p>
            <a:pPr marL="0" indent="0">
              <a:buNone/>
            </a:pPr>
            <a:r>
              <a:rPr sz="2400" dirty="0"/>
              <a:t>• Develop a national </a:t>
            </a:r>
            <a:r>
              <a:rPr sz="2400" dirty="0" err="1"/>
              <a:t>scientometric</a:t>
            </a:r>
            <a:r>
              <a:rPr sz="2400" dirty="0"/>
              <a:t> framework.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004DD6-E634-41A2-BD8D-69271894E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8508" y="0"/>
            <a:ext cx="1605493" cy="160549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799" y="2048931"/>
            <a:ext cx="6342591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dirty="0"/>
              <a:t>• Libraries are essential in research evaluation and development.</a:t>
            </a:r>
          </a:p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Scientometric</a:t>
            </a:r>
            <a:r>
              <a:rPr dirty="0"/>
              <a:t> and bibliometric methods promote transparency and excellence.</a:t>
            </a:r>
          </a:p>
          <a:p>
            <a:pPr marL="0" indent="0">
              <a:buNone/>
            </a:pPr>
            <a:r>
              <a:rPr dirty="0"/>
              <a:t>• For Azerbaijan, investing in these activities ensures research competitiveness.</a:t>
            </a:r>
          </a:p>
          <a:p>
            <a:pPr marL="0" indent="0">
              <a:buNone/>
            </a:pPr>
            <a:r>
              <a:rPr dirty="0"/>
              <a:t>• University libraries are key to integrating national science into the global community.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725E584-D0B5-4197-A7B2-8BA242877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9286" y="0"/>
            <a:ext cx="1766359" cy="176635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6B20DF-31B8-4A1C-948F-A2CC8D62C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1" y="64911"/>
            <a:ext cx="2505075" cy="18288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EB9F6AF-EE3A-4E20-A66D-2950266666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9791" y="3377142"/>
            <a:ext cx="2252989" cy="3429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299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Scientometric and Bibliometric Activities as Important Areas of Activities in University Libraries</vt:lpstr>
      <vt:lpstr>Introduction</vt:lpstr>
      <vt:lpstr>Concept of Scientometrics and Bibliometrics</vt:lpstr>
      <vt:lpstr>Role of University  Libraries</vt:lpstr>
      <vt:lpstr>Scientometric Activities in Azerbaijan</vt:lpstr>
      <vt:lpstr>Recommendations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Scientometric and Bibliometric Activities as Important Areas of Activities in University Libraries</dc:title>
  <dc:subject/>
  <dc:creator>Xarici Tələbələrlə iş</dc:creator>
  <cp:keywords/>
  <dc:description>generated using python-pptx</dc:description>
  <cp:lastModifiedBy>Laman Mustafayeva Ramin</cp:lastModifiedBy>
  <cp:revision>4</cp:revision>
  <dcterms:created xsi:type="dcterms:W3CDTF">2013-01-27T09:14:16Z</dcterms:created>
  <dcterms:modified xsi:type="dcterms:W3CDTF">2025-10-09T06:36:37Z</dcterms:modified>
  <cp:category/>
</cp:coreProperties>
</file>