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87" r:id="rId3"/>
    <p:sldId id="382" r:id="rId4"/>
    <p:sldId id="398" r:id="rId5"/>
    <p:sldId id="399" r:id="rId6"/>
    <p:sldId id="400" r:id="rId7"/>
    <p:sldId id="401" r:id="rId8"/>
    <p:sldId id="381" r:id="rId9"/>
    <p:sldId id="408" r:id="rId10"/>
    <p:sldId id="403" r:id="rId11"/>
    <p:sldId id="388" r:id="rId12"/>
    <p:sldId id="404" r:id="rId13"/>
    <p:sldId id="405" r:id="rId14"/>
    <p:sldId id="406" r:id="rId15"/>
    <p:sldId id="407" r:id="rId16"/>
    <p:sldId id="386" r:id="rId17"/>
    <p:sldId id="34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24"/>
    <a:srgbClr val="B5AD03"/>
    <a:srgbClr val="A50021"/>
    <a:srgbClr val="00CC5C"/>
    <a:srgbClr val="FFFF99"/>
    <a:srgbClr val="FFCB25"/>
    <a:srgbClr val="663300"/>
    <a:srgbClr val="CD9B37"/>
    <a:srgbClr val="FFFF79"/>
    <a:srgbClr val="FFAD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5644" autoAdjust="0"/>
  </p:normalViewPr>
  <p:slideViewPr>
    <p:cSldViewPr>
      <p:cViewPr varScale="1">
        <p:scale>
          <a:sx n="66" d="100"/>
          <a:sy n="66" d="100"/>
        </p:scale>
        <p:origin x="125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9BCA50-575D-44C5-98A4-8E507C272AFB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108E026-BD6F-49ED-BAAB-E22EC9BE4C8F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FFFFCC"/>
        </a:solidFill>
      </dgm:spPr>
      <dgm:t>
        <a:bodyPr/>
        <a:lstStyle/>
        <a:p>
          <a:r>
            <a:rPr lang="uk-UA" dirty="0" smtClean="0"/>
            <a:t> </a:t>
          </a:r>
          <a:endParaRPr lang="ru-RU" dirty="0"/>
        </a:p>
      </dgm:t>
    </dgm:pt>
    <dgm:pt modelId="{91AD840D-28C4-4E21-ABCA-07593A5EBE63}" type="parTrans" cxnId="{C0A20A14-C700-46E1-ADFD-3476D9C276A8}">
      <dgm:prSet/>
      <dgm:spPr/>
      <dgm:t>
        <a:bodyPr/>
        <a:lstStyle/>
        <a:p>
          <a:endParaRPr lang="ru-RU"/>
        </a:p>
      </dgm:t>
    </dgm:pt>
    <dgm:pt modelId="{76587413-7EA8-490B-B70E-64DF0380F08D}" type="sibTrans" cxnId="{C0A20A14-C700-46E1-ADFD-3476D9C276A8}">
      <dgm:prSet/>
      <dgm:spPr/>
      <dgm:t>
        <a:bodyPr/>
        <a:lstStyle/>
        <a:p>
          <a:endParaRPr lang="ru-RU"/>
        </a:p>
      </dgm:t>
    </dgm:pt>
    <dgm:pt modelId="{D06BC1EB-15F8-4EC3-97EA-A7AF7E6C253A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FFFF00"/>
        </a:solidFill>
      </dgm:spPr>
      <dgm:t>
        <a:bodyPr/>
        <a:lstStyle/>
        <a:p>
          <a:r>
            <a:rPr lang="uk-UA" dirty="0" smtClean="0"/>
            <a:t> </a:t>
          </a:r>
          <a:endParaRPr lang="ru-RU" dirty="0"/>
        </a:p>
      </dgm:t>
    </dgm:pt>
    <dgm:pt modelId="{20046766-2D98-43E6-8FBA-BE97A657B3BB}" type="parTrans" cxnId="{90B933BE-602B-4DEC-A40C-9539747F3EA5}">
      <dgm:prSet/>
      <dgm:spPr/>
      <dgm:t>
        <a:bodyPr/>
        <a:lstStyle/>
        <a:p>
          <a:endParaRPr lang="ru-RU"/>
        </a:p>
      </dgm:t>
    </dgm:pt>
    <dgm:pt modelId="{BE87C780-7AE3-4353-80D3-E356E4EC94B5}" type="sibTrans" cxnId="{90B933BE-602B-4DEC-A40C-9539747F3EA5}">
      <dgm:prSet/>
      <dgm:spPr/>
      <dgm:t>
        <a:bodyPr/>
        <a:lstStyle/>
        <a:p>
          <a:endParaRPr lang="ru-RU"/>
        </a:p>
      </dgm:t>
    </dgm:pt>
    <dgm:pt modelId="{F339D6F2-C31C-4967-9F8D-BDA0327C26A5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FFFFCC"/>
        </a:solidFill>
      </dgm:spPr>
      <dgm:t>
        <a:bodyPr/>
        <a:lstStyle/>
        <a:p>
          <a:r>
            <a:rPr lang="uk-UA" dirty="0" smtClean="0"/>
            <a:t> </a:t>
          </a:r>
          <a:endParaRPr lang="ru-RU" dirty="0"/>
        </a:p>
      </dgm:t>
    </dgm:pt>
    <dgm:pt modelId="{F0C56764-F7E1-4A66-A75C-22CDE2A67DB8}" type="parTrans" cxnId="{F098D76E-2462-436C-BCB2-5B4149DAA5C7}">
      <dgm:prSet/>
      <dgm:spPr/>
      <dgm:t>
        <a:bodyPr/>
        <a:lstStyle/>
        <a:p>
          <a:endParaRPr lang="ru-RU"/>
        </a:p>
      </dgm:t>
    </dgm:pt>
    <dgm:pt modelId="{30EF8685-89D9-4D1D-BCC6-C05B5E5B9540}" type="sibTrans" cxnId="{F098D76E-2462-436C-BCB2-5B4149DAA5C7}">
      <dgm:prSet/>
      <dgm:spPr/>
      <dgm:t>
        <a:bodyPr/>
        <a:lstStyle/>
        <a:p>
          <a:endParaRPr lang="ru-RU"/>
        </a:p>
      </dgm:t>
    </dgm:pt>
    <dgm:pt modelId="{93D252DE-3C9C-4E49-A5FD-098936C4FA75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FFFFCC"/>
        </a:solidFill>
      </dgm:spPr>
      <dgm:t>
        <a:bodyPr/>
        <a:lstStyle/>
        <a:p>
          <a:r>
            <a:rPr lang="uk-UA" dirty="0" smtClean="0">
              <a:solidFill>
                <a:srgbClr val="005024"/>
              </a:solidFill>
            </a:rPr>
            <a:t>важливість формування екосистеми відкритих освітніх ресурсів у закладах вищої освіти для подолання кризи нестачі сучасного доступного освітнього контенту українською мовою та формування пулу безоплатних, доступних, інклюзивних відкритих підручників для вищої освіти в період воєнного стану</a:t>
          </a:r>
          <a:endParaRPr lang="uk-UA" dirty="0">
            <a:solidFill>
              <a:srgbClr val="005024"/>
            </a:solidFill>
          </a:endParaRPr>
        </a:p>
      </dgm:t>
    </dgm:pt>
    <dgm:pt modelId="{D9072A5E-C638-4D44-816D-9F4B7D4926AB}" type="parTrans" cxnId="{4597B2B2-E863-4246-A717-6EC45F3FAC06}">
      <dgm:prSet/>
      <dgm:spPr/>
      <dgm:t>
        <a:bodyPr/>
        <a:lstStyle/>
        <a:p>
          <a:endParaRPr lang="uk-UA"/>
        </a:p>
      </dgm:t>
    </dgm:pt>
    <dgm:pt modelId="{7111D2F8-B56C-4971-A635-739D1600CFD7}" type="sibTrans" cxnId="{4597B2B2-E863-4246-A717-6EC45F3FAC06}">
      <dgm:prSet/>
      <dgm:spPr/>
      <dgm:t>
        <a:bodyPr/>
        <a:lstStyle/>
        <a:p>
          <a:endParaRPr lang="uk-UA"/>
        </a:p>
      </dgm:t>
    </dgm:pt>
    <dgm:pt modelId="{8B436EDB-8D9F-4D19-8DCE-18ABF8E88F7A}" type="pres">
      <dgm:prSet presAssocID="{829BCA50-575D-44C5-98A4-8E507C272AF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048EC8-5EB7-4008-8773-150490F0D641}" type="pres">
      <dgm:prSet presAssocID="{0108E026-BD6F-49ED-BAAB-E22EC9BE4C8F}" presName="composite" presStyleCnt="0"/>
      <dgm:spPr/>
    </dgm:pt>
    <dgm:pt modelId="{EB1D1225-6995-4785-BEEE-4F774F7C7358}" type="pres">
      <dgm:prSet presAssocID="{0108E026-BD6F-49ED-BAAB-E22EC9BE4C8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A5257-360A-451B-AC50-966C5F14BEA8}" type="pres">
      <dgm:prSet presAssocID="{0108E026-BD6F-49ED-BAAB-E22EC9BE4C8F}" presName="descendantText" presStyleLbl="alignAcc1" presStyleIdx="0" presStyleCnt="3" custFlipVert="1" custFlipHor="1" custScaleX="3487" custScaleY="100000" custLinFactX="20469" custLinFactNeighborX="100000" custLinFactNeighborY="53813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ED2F402B-41CE-4868-B85C-DD1BEC3902A3}" type="pres">
      <dgm:prSet presAssocID="{76587413-7EA8-490B-B70E-64DF0380F08D}" presName="sp" presStyleCnt="0"/>
      <dgm:spPr/>
    </dgm:pt>
    <dgm:pt modelId="{956BDD7E-118B-4967-8AAE-DC54A2979476}" type="pres">
      <dgm:prSet presAssocID="{D06BC1EB-15F8-4EC3-97EA-A7AF7E6C253A}" presName="composite" presStyleCnt="0"/>
      <dgm:spPr/>
    </dgm:pt>
    <dgm:pt modelId="{02E464C3-69C4-49B9-9748-4853D7F7B1AB}" type="pres">
      <dgm:prSet presAssocID="{D06BC1EB-15F8-4EC3-97EA-A7AF7E6C253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C17EFA-6087-444B-AADE-DA5EEB1E7F41}" type="pres">
      <dgm:prSet presAssocID="{D06BC1EB-15F8-4EC3-97EA-A7AF7E6C253A}" presName="descendantText" presStyleLbl="alignAcc1" presStyleIdx="1" presStyleCnt="3" custScaleX="90122" custScaleY="779078" custLinFactNeighborX="1950" custLinFactNeighborY="-6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36EEA-195B-44B0-920F-A10070885CE0}" type="pres">
      <dgm:prSet presAssocID="{BE87C780-7AE3-4353-80D3-E356E4EC94B5}" presName="sp" presStyleCnt="0"/>
      <dgm:spPr/>
    </dgm:pt>
    <dgm:pt modelId="{506F5DF3-835A-4349-B79D-68351D6EE49F}" type="pres">
      <dgm:prSet presAssocID="{F339D6F2-C31C-4967-9F8D-BDA0327C26A5}" presName="composite" presStyleCnt="0"/>
      <dgm:spPr/>
    </dgm:pt>
    <dgm:pt modelId="{689C0406-1CBA-45D9-8D35-BFD886D091EF}" type="pres">
      <dgm:prSet presAssocID="{F339D6F2-C31C-4967-9F8D-BDA0327C26A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44211-DC8D-4B7F-9C46-C6068D74FB18}" type="pres">
      <dgm:prSet presAssocID="{F339D6F2-C31C-4967-9F8D-BDA0327C26A5}" presName="descendantText" presStyleLbl="alignAcc1" presStyleIdx="2" presStyleCnt="3" custFlipVert="1" custFlipHor="1" custScaleX="624" custScaleY="3546" custLinFactNeighborX="14721" custLinFactNeighborY="11381">
        <dgm:presLayoutVars>
          <dgm:bulletEnabled val="1"/>
        </dgm:presLayoutVars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C0A20A14-C700-46E1-ADFD-3476D9C276A8}" srcId="{829BCA50-575D-44C5-98A4-8E507C272AFB}" destId="{0108E026-BD6F-49ED-BAAB-E22EC9BE4C8F}" srcOrd="0" destOrd="0" parTransId="{91AD840D-28C4-4E21-ABCA-07593A5EBE63}" sibTransId="{76587413-7EA8-490B-B70E-64DF0380F08D}"/>
    <dgm:cxn modelId="{4597B2B2-E863-4246-A717-6EC45F3FAC06}" srcId="{D06BC1EB-15F8-4EC3-97EA-A7AF7E6C253A}" destId="{93D252DE-3C9C-4E49-A5FD-098936C4FA75}" srcOrd="0" destOrd="0" parTransId="{D9072A5E-C638-4D44-816D-9F4B7D4926AB}" sibTransId="{7111D2F8-B56C-4971-A635-739D1600CFD7}"/>
    <dgm:cxn modelId="{F098D76E-2462-436C-BCB2-5B4149DAA5C7}" srcId="{829BCA50-575D-44C5-98A4-8E507C272AFB}" destId="{F339D6F2-C31C-4967-9F8D-BDA0327C26A5}" srcOrd="2" destOrd="0" parTransId="{F0C56764-F7E1-4A66-A75C-22CDE2A67DB8}" sibTransId="{30EF8685-89D9-4D1D-BCC6-C05B5E5B9540}"/>
    <dgm:cxn modelId="{86450EC8-84D6-4E5E-B4BD-AE889E3417D1}" type="presOf" srcId="{D06BC1EB-15F8-4EC3-97EA-A7AF7E6C253A}" destId="{02E464C3-69C4-49B9-9748-4853D7F7B1AB}" srcOrd="0" destOrd="0" presId="urn:microsoft.com/office/officeart/2005/8/layout/chevron2"/>
    <dgm:cxn modelId="{7857E9C8-089B-4DF3-A583-ECB6A0226E9D}" type="presOf" srcId="{F339D6F2-C31C-4967-9F8D-BDA0327C26A5}" destId="{689C0406-1CBA-45D9-8D35-BFD886D091EF}" srcOrd="0" destOrd="0" presId="urn:microsoft.com/office/officeart/2005/8/layout/chevron2"/>
    <dgm:cxn modelId="{90B933BE-602B-4DEC-A40C-9539747F3EA5}" srcId="{829BCA50-575D-44C5-98A4-8E507C272AFB}" destId="{D06BC1EB-15F8-4EC3-97EA-A7AF7E6C253A}" srcOrd="1" destOrd="0" parTransId="{20046766-2D98-43E6-8FBA-BE97A657B3BB}" sibTransId="{BE87C780-7AE3-4353-80D3-E356E4EC94B5}"/>
    <dgm:cxn modelId="{1C877C45-3291-4A3A-8AE3-F9238586939A}" type="presOf" srcId="{829BCA50-575D-44C5-98A4-8E507C272AFB}" destId="{8B436EDB-8D9F-4D19-8DCE-18ABF8E88F7A}" srcOrd="0" destOrd="0" presId="urn:microsoft.com/office/officeart/2005/8/layout/chevron2"/>
    <dgm:cxn modelId="{6629EA0B-510E-424F-93C5-0DA9FAEEBFC9}" type="presOf" srcId="{93D252DE-3C9C-4E49-A5FD-098936C4FA75}" destId="{2CC17EFA-6087-444B-AADE-DA5EEB1E7F41}" srcOrd="0" destOrd="0" presId="urn:microsoft.com/office/officeart/2005/8/layout/chevron2"/>
    <dgm:cxn modelId="{B50C751B-5B1B-4F28-B3DC-4D867136FD4D}" type="presOf" srcId="{0108E026-BD6F-49ED-BAAB-E22EC9BE4C8F}" destId="{EB1D1225-6995-4785-BEEE-4F774F7C7358}" srcOrd="0" destOrd="0" presId="urn:microsoft.com/office/officeart/2005/8/layout/chevron2"/>
    <dgm:cxn modelId="{B12E7281-8A11-4E67-B0EC-36063A91A4B2}" type="presParOf" srcId="{8B436EDB-8D9F-4D19-8DCE-18ABF8E88F7A}" destId="{31048EC8-5EB7-4008-8773-150490F0D641}" srcOrd="0" destOrd="0" presId="urn:microsoft.com/office/officeart/2005/8/layout/chevron2"/>
    <dgm:cxn modelId="{247A2645-FF37-474E-9DF2-FB0C7912F7A5}" type="presParOf" srcId="{31048EC8-5EB7-4008-8773-150490F0D641}" destId="{EB1D1225-6995-4785-BEEE-4F774F7C7358}" srcOrd="0" destOrd="0" presId="urn:microsoft.com/office/officeart/2005/8/layout/chevron2"/>
    <dgm:cxn modelId="{85155633-C8FE-47E9-AC79-9DAF23EFE33E}" type="presParOf" srcId="{31048EC8-5EB7-4008-8773-150490F0D641}" destId="{4FBA5257-360A-451B-AC50-966C5F14BEA8}" srcOrd="1" destOrd="0" presId="urn:microsoft.com/office/officeart/2005/8/layout/chevron2"/>
    <dgm:cxn modelId="{F951BA66-B929-4B1A-A911-A719D8BCE1CF}" type="presParOf" srcId="{8B436EDB-8D9F-4D19-8DCE-18ABF8E88F7A}" destId="{ED2F402B-41CE-4868-B85C-DD1BEC3902A3}" srcOrd="1" destOrd="0" presId="urn:microsoft.com/office/officeart/2005/8/layout/chevron2"/>
    <dgm:cxn modelId="{74DE22B0-E567-48C3-B8C6-BC98D7423307}" type="presParOf" srcId="{8B436EDB-8D9F-4D19-8DCE-18ABF8E88F7A}" destId="{956BDD7E-118B-4967-8AAE-DC54A2979476}" srcOrd="2" destOrd="0" presId="urn:microsoft.com/office/officeart/2005/8/layout/chevron2"/>
    <dgm:cxn modelId="{B1B502B2-4D9C-431B-9517-4C2A06E694E6}" type="presParOf" srcId="{956BDD7E-118B-4967-8AAE-DC54A2979476}" destId="{02E464C3-69C4-49B9-9748-4853D7F7B1AB}" srcOrd="0" destOrd="0" presId="urn:microsoft.com/office/officeart/2005/8/layout/chevron2"/>
    <dgm:cxn modelId="{428F0B22-6CFF-4EFB-A84F-8FD9924D3227}" type="presParOf" srcId="{956BDD7E-118B-4967-8AAE-DC54A2979476}" destId="{2CC17EFA-6087-444B-AADE-DA5EEB1E7F41}" srcOrd="1" destOrd="0" presId="urn:microsoft.com/office/officeart/2005/8/layout/chevron2"/>
    <dgm:cxn modelId="{7814F18C-3C87-4B41-93CC-09DE45202322}" type="presParOf" srcId="{8B436EDB-8D9F-4D19-8DCE-18ABF8E88F7A}" destId="{5F836EEA-195B-44B0-920F-A10070885CE0}" srcOrd="3" destOrd="0" presId="urn:microsoft.com/office/officeart/2005/8/layout/chevron2"/>
    <dgm:cxn modelId="{B624AE71-6A26-43BB-92C6-E463A72D0C66}" type="presParOf" srcId="{8B436EDB-8D9F-4D19-8DCE-18ABF8E88F7A}" destId="{506F5DF3-835A-4349-B79D-68351D6EE49F}" srcOrd="4" destOrd="0" presId="urn:microsoft.com/office/officeart/2005/8/layout/chevron2"/>
    <dgm:cxn modelId="{A72F19EA-9487-48AA-9DE7-698D69939949}" type="presParOf" srcId="{506F5DF3-835A-4349-B79D-68351D6EE49F}" destId="{689C0406-1CBA-45D9-8D35-BFD886D091EF}" srcOrd="0" destOrd="0" presId="urn:microsoft.com/office/officeart/2005/8/layout/chevron2"/>
    <dgm:cxn modelId="{897AAA87-D9A0-4B3C-B33E-913EB401F0AB}" type="presParOf" srcId="{506F5DF3-835A-4349-B79D-68351D6EE49F}" destId="{D3844211-DC8D-4B7F-9C46-C6068D74FB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1D1225-6995-4785-BEEE-4F774F7C7358}">
      <dsp:nvSpPr>
        <dsp:cNvPr id="0" name=""/>
        <dsp:cNvSpPr/>
      </dsp:nvSpPr>
      <dsp:spPr>
        <a:xfrm rot="5400000">
          <a:off x="160498" y="224750"/>
          <a:ext cx="755700" cy="528990"/>
        </a:xfrm>
        <a:prstGeom prst="chevron">
          <a:avLst/>
        </a:prstGeom>
        <a:solidFill>
          <a:srgbClr val="FFFFCC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 </a:t>
          </a:r>
          <a:endParaRPr lang="ru-RU" sz="1500" kern="1200" dirty="0"/>
        </a:p>
      </dsp:txBody>
      <dsp:txXfrm rot="-5400000">
        <a:off x="273853" y="375890"/>
        <a:ext cx="528990" cy="226710"/>
      </dsp:txXfrm>
    </dsp:sp>
    <dsp:sp modelId="{4FBA5257-360A-451B-AC50-966C5F14BEA8}">
      <dsp:nvSpPr>
        <dsp:cNvPr id="0" name=""/>
        <dsp:cNvSpPr/>
      </dsp:nvSpPr>
      <dsp:spPr>
        <a:xfrm rot="5400000" flipH="1" flipV="1">
          <a:off x="1061720" y="616170"/>
          <a:ext cx="491205" cy="10319"/>
        </a:xfrm>
        <a:prstGeom prst="round2Same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02E464C3-69C4-49B9-9748-4853D7F7B1AB}">
      <dsp:nvSpPr>
        <dsp:cNvPr id="0" name=""/>
        <dsp:cNvSpPr/>
      </dsp:nvSpPr>
      <dsp:spPr>
        <a:xfrm rot="5400000">
          <a:off x="160498" y="2573477"/>
          <a:ext cx="755700" cy="528990"/>
        </a:xfrm>
        <a:prstGeom prst="chevron">
          <a:avLst/>
        </a:prstGeom>
        <a:solidFill>
          <a:srgbClr val="FFFF00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 </a:t>
          </a:r>
          <a:endParaRPr lang="ru-RU" sz="1500" kern="1200" dirty="0"/>
        </a:p>
      </dsp:txBody>
      <dsp:txXfrm rot="-5400000">
        <a:off x="273853" y="2724617"/>
        <a:ext cx="528990" cy="226710"/>
      </dsp:txXfrm>
    </dsp:sp>
    <dsp:sp modelId="{2CC17EFA-6087-444B-AADE-DA5EEB1E7F41}">
      <dsp:nvSpPr>
        <dsp:cNvPr id="0" name=""/>
        <dsp:cNvSpPr/>
      </dsp:nvSpPr>
      <dsp:spPr>
        <a:xfrm rot="5400000">
          <a:off x="2868838" y="-910580"/>
          <a:ext cx="3826872" cy="7171769"/>
        </a:xfrm>
        <a:prstGeom prst="round2SameRect">
          <a:avLst/>
        </a:prstGeom>
        <a:solidFill>
          <a:srgbClr val="FFFFCC"/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700" kern="1200" dirty="0" smtClean="0">
              <a:solidFill>
                <a:srgbClr val="005024"/>
              </a:solidFill>
            </a:rPr>
            <a:t>важливість формування екосистеми відкритих освітніх ресурсів у закладах вищої освіти для подолання кризи нестачі сучасного доступного освітнього контенту українською мовою та формування пулу безоплатних, доступних, інклюзивних відкритих підручників для вищої освіти в період воєнного стану</a:t>
          </a:r>
          <a:endParaRPr lang="uk-UA" sz="2700" kern="1200" dirty="0">
            <a:solidFill>
              <a:srgbClr val="005024"/>
            </a:solidFill>
          </a:endParaRPr>
        </a:p>
      </dsp:txBody>
      <dsp:txXfrm rot="-5400000">
        <a:off x="1196390" y="948680"/>
        <a:ext cx="6984957" cy="3453248"/>
      </dsp:txXfrm>
    </dsp:sp>
    <dsp:sp modelId="{689C0406-1CBA-45D9-8D35-BFD886D091EF}">
      <dsp:nvSpPr>
        <dsp:cNvPr id="0" name=""/>
        <dsp:cNvSpPr/>
      </dsp:nvSpPr>
      <dsp:spPr>
        <a:xfrm rot="5400000">
          <a:off x="160498" y="4657709"/>
          <a:ext cx="755700" cy="528990"/>
        </a:xfrm>
        <a:prstGeom prst="chevron">
          <a:avLst/>
        </a:prstGeom>
        <a:solidFill>
          <a:srgbClr val="FFFFCC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 </a:t>
          </a:r>
          <a:endParaRPr lang="ru-RU" sz="1500" kern="1200" dirty="0"/>
        </a:p>
      </dsp:txBody>
      <dsp:txXfrm rot="-5400000">
        <a:off x="273853" y="4808849"/>
        <a:ext cx="528990" cy="226710"/>
      </dsp:txXfrm>
    </dsp:sp>
    <dsp:sp modelId="{D3844211-DC8D-4B7F-9C46-C6068D74FB18}">
      <dsp:nvSpPr>
        <dsp:cNvPr id="0" name=""/>
        <dsp:cNvSpPr/>
      </dsp:nvSpPr>
      <dsp:spPr>
        <a:xfrm rot="5400000" flipH="1" flipV="1">
          <a:off x="1992088" y="4821032"/>
          <a:ext cx="17418" cy="49656"/>
        </a:xfrm>
        <a:prstGeom prst="round2SameRect">
          <a:avLst/>
        </a:prstGeom>
        <a:solidFill>
          <a:schemeClr val="accent4">
            <a:lumMod val="20000"/>
            <a:lumOff val="80000"/>
          </a:schemeClr>
        </a:soli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D8DE200-39DC-4F0D-B401-553A505E9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4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D76DF6-1DF2-40A9-9C87-4885B8D49D65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782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CEAB00-9C0D-4195-9668-95070917A6FC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5334000"/>
            <a:ext cx="7772400" cy="7048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6019800"/>
            <a:ext cx="7772400" cy="6858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065213"/>
            <a:ext cx="203835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1065213"/>
            <a:ext cx="596265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74930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2009775"/>
            <a:ext cx="40005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09775"/>
            <a:ext cx="40005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065213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009775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vspu.edu.ua/html/naukovi_sajti.htm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" y="5867400"/>
            <a:ext cx="7124700" cy="990600"/>
          </a:xfrm>
        </p:spPr>
        <p:txBody>
          <a:bodyPr/>
          <a:lstStyle/>
          <a:p>
            <a:pPr eaLnBrk="1" hangingPunct="1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ВІДКРИТІ ОСВІТНІ </a:t>
            </a: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РЕСУРСИ 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ВАЖЛИВА 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АДЖЕНДА БІБЛІОТЕКИ </a:t>
            </a: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ЗАКЛАДУ 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ВИЩОЇ ОСВІТИ </a:t>
            </a:r>
            <a:r>
              <a:rPr lang="uk-UA" sz="3600" b="1" i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uk-UA" sz="3600" b="1" i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3200" i="1" dirty="0" smtClean="0">
                <a:latin typeface="Arial Black" pitchFamily="34" charset="0"/>
              </a:rPr>
              <a:t/>
            </a:r>
            <a:br>
              <a:rPr lang="ru-RU" sz="3200" i="1" dirty="0" smtClean="0">
                <a:latin typeface="Arial Black" pitchFamily="34" charset="0"/>
              </a:rPr>
            </a:br>
            <a:endParaRPr lang="ru-RU" sz="2400" i="1" dirty="0" smtClean="0">
              <a:latin typeface="Arial Black" pitchFamily="34" charset="0"/>
            </a:endParaRPr>
          </a:p>
        </p:txBody>
      </p:sp>
      <p:sp>
        <p:nvSpPr>
          <p:cNvPr id="8" name="Пятиугольник 7"/>
          <p:cNvSpPr/>
          <p:nvPr/>
        </p:nvSpPr>
        <p:spPr bwMode="auto">
          <a:xfrm rot="5400000">
            <a:off x="2857501" y="-2857500"/>
            <a:ext cx="1447800" cy="7162800"/>
          </a:xfrm>
          <a:prstGeom prst="homePlate">
            <a:avLst/>
          </a:prstGeom>
          <a:solidFill>
            <a:schemeClr val="accent5">
              <a:lumMod val="20000"/>
              <a:lumOff val="80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 descr="inf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0"/>
            <a:ext cx="1123950" cy="115392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Прямоугольник 6"/>
          <p:cNvSpPr/>
          <p:nvPr/>
        </p:nvSpPr>
        <p:spPr>
          <a:xfrm>
            <a:off x="2438400" y="3200400"/>
            <a:ext cx="441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58000" y="6266074"/>
            <a:ext cx="2286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b="1" i="1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uk-UA" sz="1100" b="1" i="1" smtClean="0">
                <a:solidFill>
                  <a:schemeClr val="accent6">
                    <a:lumMod val="50000"/>
                  </a:schemeClr>
                </a:solidFill>
              </a:rPr>
              <a:t>0.10.2025</a:t>
            </a:r>
            <a:endParaRPr lang="uk-UA" sz="11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uk-UA" sz="1100" b="1" i="1" dirty="0" smtClean="0">
                <a:solidFill>
                  <a:schemeClr val="accent6">
                    <a:lumMod val="50000"/>
                  </a:schemeClr>
                </a:solidFill>
              </a:rPr>
              <a:t>Дніпро</a:t>
            </a:r>
          </a:p>
          <a:p>
            <a:pPr lvl="0"/>
            <a:r>
              <a:rPr lang="uk-UA" sz="1100" b="1" i="1" dirty="0" smtClean="0">
                <a:solidFill>
                  <a:schemeClr val="accent6">
                    <a:lumMod val="50000"/>
                  </a:schemeClr>
                </a:solidFill>
              </a:rPr>
              <a:t> ВДПУ _Білоус В.С.</a:t>
            </a:r>
            <a:endParaRPr lang="ru-RU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/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5486400"/>
            <a:ext cx="7010400" cy="1066800"/>
          </a:xfrm>
          <a:prstGeom prst="rect">
            <a:avLst/>
          </a:prstGeom>
          <a:ln>
            <a:noFill/>
          </a:ln>
        </p:spPr>
      </p:pic>
      <p:sp>
        <p:nvSpPr>
          <p:cNvPr id="4" name="Подзаголовок 3"/>
          <p:cNvSpPr>
            <a:spLocks noGrp="1"/>
          </p:cNvSpPr>
          <p:nvPr>
            <p:ph type="subTitle"/>
          </p:nvPr>
        </p:nvSpPr>
        <p:spPr>
          <a:xfrm>
            <a:off x="838200" y="5710006"/>
            <a:ext cx="6096000" cy="535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542"/>
              </a:spcAft>
            </a:pPr>
            <a:r>
              <a:rPr lang="en-US" sz="3252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https://library.vspu.edu.ua/</a:t>
            </a:r>
            <a:endParaRPr lang="uk-UA" sz="3252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0" y="85360"/>
            <a:ext cx="6934200" cy="1293675"/>
          </a:xfrm>
          <a:prstGeom prst="rect">
            <a:avLst/>
          </a:prstGeom>
          <a:noFill/>
        </p:spPr>
        <p:txBody>
          <a:bodyPr wrap="square" lIns="61964" tIns="30982" rIns="61964" bIns="30982">
            <a:spAutoFit/>
          </a:bodyPr>
          <a:lstStyle/>
          <a:p>
            <a:pPr defTabSz="61959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Головна </a:t>
            </a:r>
            <a:endParaRPr lang="uk-UA" sz="4000" b="1" dirty="0" smtClean="0">
              <a:solidFill>
                <a:srgbClr val="C0000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algn="ctr" defTabSz="61959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chemeClr val="bg1"/>
                </a:solidFill>
                <a:latin typeface="Arial Black" panose="020B0A04020102020204" pitchFamily="34" charset="0"/>
                <a:cs typeface="Times New Roman" pitchFamily="18" charset="0"/>
              </a:rPr>
              <a:t>    сторінка </a:t>
            </a:r>
            <a:r>
              <a:rPr lang="uk-UA" sz="4000" b="1" dirty="0">
                <a:solidFill>
                  <a:schemeClr val="bg1"/>
                </a:solidFill>
                <a:latin typeface="Arial Black" panose="020B0A04020102020204" pitchFamily="34" charset="0"/>
                <a:cs typeface="Times New Roman" pitchFamily="18" charset="0"/>
              </a:rPr>
              <a:t>сайту</a:t>
            </a:r>
            <a:endParaRPr lang="uk-UA" sz="4000" b="1" kern="0" dirty="0">
              <a:ln w="0">
                <a:solidFill>
                  <a:srgbClr val="4472C4">
                    <a:lumMod val="50000"/>
                  </a:srgb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502283"/>
            <a:ext cx="6954906" cy="42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4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8648700" cy="1143000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  <a:latin typeface="Arial Black" pitchFamily="34" charset="0"/>
              </a:rPr>
              <a:t>Це потрібно </a:t>
            </a:r>
            <a:br>
              <a:rPr lang="uk-UA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uk-UA" dirty="0" smtClean="0">
                <a:solidFill>
                  <a:srgbClr val="C00000"/>
                </a:solidFill>
                <a:latin typeface="Arial Black" pitchFamily="34" charset="0"/>
              </a:rPr>
              <a:t>                   </a:t>
            </a:r>
            <a:r>
              <a:rPr lang="uk-UA" sz="4000" dirty="0" smtClean="0">
                <a:latin typeface="Arial Black" pitchFamily="34" charset="0"/>
              </a:rPr>
              <a:t>знати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9445051" cy="502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50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80" y="1978231"/>
            <a:ext cx="7223406" cy="36109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974" y="1943664"/>
            <a:ext cx="2717584" cy="260974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0" y="-343800"/>
            <a:ext cx="7924800" cy="1692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endParaRPr lang="uk-UA" sz="4000" b="1" kern="0" dirty="0" smtClean="0">
              <a:ln w="18000">
                <a:noFill/>
                <a:prstDash val="solid"/>
                <a:miter lim="800000"/>
              </a:ln>
              <a:solidFill>
                <a:srgbClr val="C00000"/>
              </a:solidFill>
              <a:latin typeface="Arial Black" panose="020B0A040201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uk-UA" sz="4000" b="1" kern="0" dirty="0" smtClean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ІНСТИТУЦІЙНИЙ</a:t>
            </a:r>
            <a:r>
              <a:rPr lang="uk-UA" sz="4000" b="1" kern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      </a:t>
            </a:r>
          </a:p>
          <a:p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uk-UA" sz="4000" b="1" kern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            РЕПОЗИТАРІЙ  </a:t>
            </a:r>
            <a:endParaRPr lang="uk-UA" sz="4000" b="1" kern="0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latin typeface="Arial Black" panose="020B0A040201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5937032" y="1708121"/>
            <a:ext cx="3131501" cy="471085"/>
          </a:xfrm>
          <a:prstGeom prst="roundRect">
            <a:avLst>
              <a:gd name="adj" fmla="val 25088"/>
            </a:avLst>
          </a:prstGeom>
          <a:solidFill>
            <a:srgbClr val="0097CC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42031" algn="ctr"/>
            <a:r>
              <a:rPr lang="uk-UA" sz="1626" b="1" dirty="0">
                <a:solidFill>
                  <a:schemeClr val="bg1"/>
                </a:solidFill>
              </a:rPr>
              <a:t>13 КОЛЕКЦІЙ З ПІДФОНДАМИ</a:t>
            </a:r>
          </a:p>
        </p:txBody>
      </p:sp>
      <p:sp>
        <p:nvSpPr>
          <p:cNvPr id="3" name="Округлений прямокутник 2"/>
          <p:cNvSpPr/>
          <p:nvPr/>
        </p:nvSpPr>
        <p:spPr>
          <a:xfrm>
            <a:off x="3099728" y="4153107"/>
            <a:ext cx="2320026" cy="1281112"/>
          </a:xfrm>
          <a:prstGeom prst="roundRect">
            <a:avLst>
              <a:gd name="adj" fmla="val 25088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42031" algn="ctr"/>
            <a:r>
              <a:rPr lang="uk-UA" sz="1400" b="1" dirty="0">
                <a:solidFill>
                  <a:schemeClr val="bg1"/>
                </a:solidFill>
              </a:rPr>
              <a:t>ПОШУК ЗА: </a:t>
            </a:r>
          </a:p>
          <a:p>
            <a:pPr marL="242031"/>
            <a:r>
              <a:rPr lang="uk-UA" sz="1400" b="1" dirty="0">
                <a:solidFill>
                  <a:schemeClr val="bg1"/>
                </a:solidFill>
              </a:rPr>
              <a:t>АВТОРОМ,  НАЗВОЮ,  </a:t>
            </a:r>
          </a:p>
          <a:p>
            <a:pPr marL="242031"/>
            <a:r>
              <a:rPr lang="uk-UA" sz="1400" b="1" dirty="0">
                <a:solidFill>
                  <a:schemeClr val="bg1"/>
                </a:solidFill>
              </a:rPr>
              <a:t>ТЕМОЮ,  </a:t>
            </a:r>
          </a:p>
          <a:p>
            <a:pPr marL="242031"/>
            <a:r>
              <a:rPr lang="uk-UA" sz="1400" b="1" dirty="0">
                <a:solidFill>
                  <a:schemeClr val="bg1"/>
                </a:solidFill>
              </a:rPr>
              <a:t>РОКОМ ВИДАННЯ</a:t>
            </a:r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6273775" y="4684222"/>
            <a:ext cx="2848422" cy="1499993"/>
          </a:xfrm>
          <a:prstGeom prst="roundRect">
            <a:avLst>
              <a:gd name="adj" fmla="val 25088"/>
            </a:avLst>
          </a:prstGeom>
          <a:solidFill>
            <a:srgbClr val="0097CC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42031" algn="ctr"/>
            <a:r>
              <a:rPr lang="uk-UA" sz="1626" b="1" dirty="0">
                <a:solidFill>
                  <a:schemeClr val="bg1"/>
                </a:solidFill>
              </a:rPr>
              <a:t>НАПОВНЮЮТЬСЯ ПРАЦІВНИКАМИ БІБЛІОТЕКИ ТА ВІДПОВІДАЛЬНИМИ ВІД КОЖНОЇ З КАФЕДР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7" y="864154"/>
            <a:ext cx="1330763" cy="1037995"/>
          </a:xfrm>
          <a:prstGeom prst="roundRect">
            <a:avLst>
              <a:gd name="adj" fmla="val 16667"/>
            </a:avLst>
          </a:prstGeom>
          <a:blipFill>
            <a:blip r:embed="rId4">
              <a:alphaModFix amt="99000"/>
            </a:blip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круглений прямокутник 4"/>
          <p:cNvSpPr/>
          <p:nvPr/>
        </p:nvSpPr>
        <p:spPr>
          <a:xfrm>
            <a:off x="71880" y="5413623"/>
            <a:ext cx="2287871" cy="133346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A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355" b="1" dirty="0">
                <a:solidFill>
                  <a:srgbClr val="920000"/>
                </a:solidFill>
                <a:latin typeface="Arial Black" panose="020B0A04020102020204" pitchFamily="34" charset="0"/>
              </a:rPr>
              <a:t>ПОНАД</a:t>
            </a:r>
          </a:p>
          <a:p>
            <a:pPr algn="ctr"/>
            <a:r>
              <a:rPr lang="uk-UA" sz="1355" b="1" dirty="0" smtClean="0">
                <a:solidFill>
                  <a:srgbClr val="920000"/>
                </a:solidFill>
                <a:latin typeface="Arial Black" panose="020B0A04020102020204" pitchFamily="34" charset="0"/>
              </a:rPr>
              <a:t>15 </a:t>
            </a:r>
            <a:r>
              <a:rPr lang="uk-UA" sz="1355" b="1" dirty="0">
                <a:solidFill>
                  <a:srgbClr val="920000"/>
                </a:solidFill>
                <a:latin typeface="Arial Black" panose="020B0A04020102020204" pitchFamily="34" charset="0"/>
              </a:rPr>
              <a:t>тис. НАЗВ</a:t>
            </a:r>
          </a:p>
          <a:p>
            <a:pPr algn="ctr"/>
            <a:r>
              <a:rPr lang="uk-UA" sz="1355" b="1" dirty="0">
                <a:solidFill>
                  <a:srgbClr val="920000"/>
                </a:solidFill>
                <a:latin typeface="Arial Black" panose="020B0A04020102020204" pitchFamily="34" charset="0"/>
              </a:rPr>
              <a:t>ДОКУМЕНТІВ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2438400" y="6108220"/>
            <a:ext cx="3948645" cy="384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97" dirty="0">
                <a:latin typeface="Arial Black" panose="020B0A04020102020204" pitchFamily="34" charset="0"/>
              </a:rPr>
              <a:t>https://library.vspu.net/home</a:t>
            </a:r>
            <a:endParaRPr lang="ru-RU" sz="1626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36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828800"/>
            <a:ext cx="7563381" cy="4300623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1763752" y="5624821"/>
            <a:ext cx="5679247" cy="3425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uk-UA" sz="1626" dirty="0">
                <a:solidFill>
                  <a:prstClr val="black"/>
                </a:solidFill>
                <a:latin typeface="Arial Black" panose="020B0A04020102020204" pitchFamily="34" charset="0"/>
                <a:hlinkClick r:id="rId3"/>
              </a:rPr>
              <a:t>http://library.vspu.edu.ua/html/naukovi_sajti.htm</a:t>
            </a:r>
            <a:r>
              <a:rPr lang="uk-UA" sz="1626" dirty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152400" y="95148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ВІДКРИТІ </a:t>
            </a:r>
            <a:endParaRPr lang="uk-UA" sz="4000" b="1" kern="0" dirty="0" smtClean="0">
              <a:ln w="18000">
                <a:noFill/>
                <a:prstDash val="solid"/>
                <a:miter lim="800000"/>
              </a:ln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uk-UA" sz="4000" b="1" kern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ОСВІТНІ </a:t>
            </a:r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РЕСУРСИ</a:t>
            </a:r>
            <a:endParaRPr lang="uk-UA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7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52400" y="95148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ВІДКРИТІ </a:t>
            </a:r>
            <a:endParaRPr lang="uk-UA" sz="4000" b="1" kern="0" dirty="0" smtClean="0">
              <a:ln w="18000">
                <a:noFill/>
                <a:prstDash val="solid"/>
                <a:miter lim="800000"/>
              </a:ln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uk-UA" sz="4000" b="1" kern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ОСВІТНІ </a:t>
            </a:r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РЕСУРСИ</a:t>
            </a:r>
            <a:endParaRPr lang="uk-UA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1524000"/>
            <a:ext cx="6858000" cy="501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4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52400" y="95148"/>
            <a:ext cx="739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ВІДКРИТІ </a:t>
            </a:r>
            <a:endParaRPr lang="uk-UA" sz="4000" b="1" kern="0" dirty="0" smtClean="0">
              <a:ln w="18000">
                <a:noFill/>
                <a:prstDash val="solid"/>
                <a:miter lim="800000"/>
              </a:ln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uk-UA" sz="4000" b="1" kern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ОСВІТНІ </a:t>
            </a:r>
            <a:r>
              <a:rPr lang="uk-UA" sz="4000" b="1" kern="0" dirty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РЕСУРСИ</a:t>
            </a:r>
            <a:endParaRPr lang="uk-UA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416528"/>
            <a:ext cx="6715125" cy="515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8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gray">
          <a:xfrm rot="21104954">
            <a:off x="5875004" y="924680"/>
            <a:ext cx="3108991" cy="4996543"/>
          </a:xfrm>
          <a:prstGeom prst="rightArrow">
            <a:avLst>
              <a:gd name="adj1" fmla="val 79306"/>
              <a:gd name="adj2" fmla="val 34004"/>
            </a:avLst>
          </a:prstGeom>
          <a:gradFill flip="none" rotWithShape="1">
            <a:gsLst>
              <a:gs pos="25000">
                <a:srgbClr val="2C763A"/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rgbClr val="2C763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sz="4000" b="1" dirty="0" smtClean="0">
                <a:solidFill>
                  <a:srgbClr val="C00000"/>
                </a:solidFill>
              </a:rPr>
              <a:t>Вектори</a:t>
            </a:r>
          </a:p>
          <a:p>
            <a:pPr algn="ctr">
              <a:defRPr/>
            </a:pPr>
            <a:r>
              <a:rPr lang="uk-UA" sz="3200" b="1" dirty="0" smtClean="0">
                <a:solidFill>
                  <a:srgbClr val="C00000"/>
                </a:solidFill>
              </a:rPr>
              <a:t> розвитку 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uk-UA" sz="3200" b="1" dirty="0" smtClean="0">
                <a:solidFill>
                  <a:srgbClr val="C00000"/>
                </a:solidFill>
              </a:rPr>
              <a:t>бібліотеки</a:t>
            </a:r>
            <a:endParaRPr lang="en-US" sz="3200" b="1" dirty="0">
              <a:solidFill>
                <a:srgbClr val="C00000"/>
              </a:solidFill>
            </a:endParaRPr>
          </a:p>
        </p:txBody>
      </p:sp>
      <p:grpSp>
        <p:nvGrpSpPr>
          <p:cNvPr id="2" name="Группа 10"/>
          <p:cNvGrpSpPr/>
          <p:nvPr/>
        </p:nvGrpSpPr>
        <p:grpSpPr>
          <a:xfrm flipH="1">
            <a:off x="108123" y="1294872"/>
            <a:ext cx="9035877" cy="5152642"/>
            <a:chOff x="-2534786" y="1542588"/>
            <a:chExt cx="8881415" cy="4508562"/>
          </a:xfrm>
        </p:grpSpPr>
        <p:sp>
          <p:nvSpPr>
            <p:cNvPr id="19" name="AutoShape 4"/>
            <p:cNvSpPr>
              <a:spLocks noChangeArrowheads="1"/>
            </p:cNvSpPr>
            <p:nvPr/>
          </p:nvSpPr>
          <p:spPr bwMode="blackWhite">
            <a:xfrm>
              <a:off x="784028" y="1542588"/>
              <a:ext cx="5562600" cy="990600"/>
            </a:xfrm>
            <a:prstGeom prst="roundRect">
              <a:avLst>
                <a:gd name="adj" fmla="val 9106"/>
              </a:avLst>
            </a:prstGeom>
            <a:gradFill flip="none" rotWithShape="1">
              <a:gsLst>
                <a:gs pos="0">
                  <a:schemeClr val="accent2">
                    <a:lumMod val="75000"/>
                    <a:shade val="30000"/>
                    <a:satMod val="115000"/>
                  </a:schemeClr>
                </a:gs>
                <a:gs pos="50000">
                  <a:schemeClr val="accent2">
                    <a:lumMod val="75000"/>
                    <a:shade val="67500"/>
                    <a:satMod val="115000"/>
                  </a:schemeClr>
                </a:gs>
                <a:gs pos="100000">
                  <a:schemeClr val="accent2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uk-UA" b="1" dirty="0" smtClean="0">
                  <a:solidFill>
                    <a:schemeClr val="bg1"/>
                  </a:solidFill>
                </a:rPr>
                <a:t>формування потужної </a:t>
              </a:r>
            </a:p>
            <a:p>
              <a:pPr algn="ctr" eaLnBrk="0" hangingPunct="0">
                <a:defRPr/>
              </a:pPr>
              <a:r>
                <a:rPr lang="uk-UA" b="1" dirty="0" smtClean="0">
                  <a:solidFill>
                    <a:schemeClr val="bg1"/>
                  </a:solidFill>
                </a:rPr>
                <a:t>електронної бібліотеки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blackWhite">
            <a:xfrm>
              <a:off x="729321" y="2762251"/>
              <a:ext cx="5617308" cy="990600"/>
            </a:xfrm>
            <a:prstGeom prst="roundRect">
              <a:avLst>
                <a:gd name="adj" fmla="val 9106"/>
              </a:avLst>
            </a:prstGeom>
            <a:solidFill>
              <a:srgbClr val="002060"/>
            </a:soli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uk-UA" b="1" noProof="1" smtClean="0">
                  <a:solidFill>
                    <a:schemeClr val="bg1"/>
                  </a:solidFill>
                </a:rPr>
                <a:t>наукометрія,</a:t>
              </a:r>
            </a:p>
            <a:p>
              <a:pPr algn="ctr" eaLnBrk="0" hangingPunct="0">
                <a:defRPr/>
              </a:pPr>
              <a:r>
                <a:rPr lang="uk-UA" b="1" dirty="0" smtClean="0">
                  <a:solidFill>
                    <a:schemeClr val="bg1"/>
                  </a:solidFill>
                </a:rPr>
                <a:t> організація репозитарію </a:t>
              </a:r>
            </a:p>
            <a:p>
              <a:pPr algn="ctr" eaLnBrk="0" hangingPunct="0">
                <a:defRPr/>
              </a:pPr>
              <a:r>
                <a:rPr lang="uk-UA" b="1" dirty="0" smtClean="0">
                  <a:solidFill>
                    <a:schemeClr val="bg1"/>
                  </a:solidFill>
                </a:rPr>
                <a:t>відкритого доступу</a:t>
              </a:r>
            </a:p>
          </p:txBody>
        </p:sp>
        <p:sp>
          <p:nvSpPr>
            <p:cNvPr id="22" name="AutoShape 7"/>
            <p:cNvSpPr>
              <a:spLocks noChangeArrowheads="1"/>
            </p:cNvSpPr>
            <p:nvPr/>
          </p:nvSpPr>
          <p:spPr bwMode="auto">
            <a:xfrm>
              <a:off x="-2534786" y="2438400"/>
              <a:ext cx="3370384" cy="1905000"/>
            </a:xfrm>
            <a:prstGeom prst="roundRect">
              <a:avLst>
                <a:gd name="adj" fmla="val 50000"/>
              </a:avLst>
            </a:prstGeom>
            <a:noFill/>
            <a:ln w="25400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AutoShape 4"/>
            <p:cNvSpPr>
              <a:spLocks noChangeArrowheads="1"/>
            </p:cNvSpPr>
            <p:nvPr/>
          </p:nvSpPr>
          <p:spPr bwMode="blackWhite">
            <a:xfrm>
              <a:off x="664309" y="3894077"/>
              <a:ext cx="5638800" cy="990600"/>
            </a:xfrm>
            <a:prstGeom prst="roundRect">
              <a:avLst>
                <a:gd name="adj" fmla="val 9106"/>
              </a:avLst>
            </a:prstGeom>
            <a:gradFill flip="none" rotWithShape="1">
              <a:gsLst>
                <a:gs pos="0">
                  <a:srgbClr val="2C763A">
                    <a:shade val="30000"/>
                    <a:satMod val="115000"/>
                  </a:srgbClr>
                </a:gs>
                <a:gs pos="50000">
                  <a:srgbClr val="2C763A">
                    <a:shade val="67500"/>
                    <a:satMod val="115000"/>
                  </a:srgbClr>
                </a:gs>
                <a:gs pos="100000">
                  <a:srgbClr val="2C763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uk-UA" b="1" dirty="0" smtClean="0">
                  <a:solidFill>
                    <a:schemeClr val="bg1"/>
                  </a:solidFill>
                </a:rPr>
                <a:t>створення відкритих</a:t>
              </a:r>
            </a:p>
            <a:p>
              <a:pPr algn="ctr" eaLnBrk="0" hangingPunct="0">
                <a:defRPr/>
              </a:pPr>
              <a:r>
                <a:rPr lang="uk-UA" b="1" dirty="0" smtClean="0">
                  <a:solidFill>
                    <a:schemeClr val="bg1"/>
                  </a:solidFill>
                </a:rPr>
                <a:t> освітніх ресурсів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AutoShape 5"/>
            <p:cNvSpPr>
              <a:spLocks noChangeArrowheads="1"/>
            </p:cNvSpPr>
            <p:nvPr/>
          </p:nvSpPr>
          <p:spPr bwMode="blackWhite">
            <a:xfrm>
              <a:off x="687586" y="5060550"/>
              <a:ext cx="5638800" cy="990600"/>
            </a:xfrm>
            <a:prstGeom prst="roundRect">
              <a:avLst>
                <a:gd name="adj" fmla="val 9106"/>
              </a:avLst>
            </a:prstGeom>
            <a:gradFill flip="none" rotWithShape="1">
              <a:gsLst>
                <a:gs pos="0">
                  <a:schemeClr val="accent2">
                    <a:lumMod val="75000"/>
                    <a:shade val="30000"/>
                    <a:satMod val="115000"/>
                  </a:schemeClr>
                </a:gs>
                <a:gs pos="50000">
                  <a:schemeClr val="accent2">
                    <a:lumMod val="75000"/>
                    <a:shade val="67500"/>
                    <a:satMod val="115000"/>
                  </a:schemeClr>
                </a:gs>
                <a:gs pos="100000">
                  <a:schemeClr val="accent2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uk-UA" b="1" noProof="1" smtClean="0">
                  <a:solidFill>
                    <a:schemeClr val="bg1"/>
                  </a:solidFill>
                </a:rPr>
                <a:t>проєктна</a:t>
              </a:r>
              <a:r>
                <a:rPr lang="uk-UA" b="1" dirty="0" smtClean="0">
                  <a:solidFill>
                    <a:schemeClr val="bg1"/>
                  </a:solidFill>
                </a:rPr>
                <a:t> діяльність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81000" y="55871"/>
            <a:ext cx="769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Стратегія бібліотеки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tx2">
              <a:lumMod val="50000"/>
            </a:schemeClr>
          </a:solidFill>
          <a:ln w="3175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0" y="0"/>
            <a:ext cx="5181600" cy="6019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8279"/>
              </a:avLst>
            </a:prstTxWarp>
          </a:bodyPr>
          <a:lstStyle/>
          <a:p>
            <a:pPr algn="ctr"/>
            <a:r>
              <a:rPr lang="uk-UA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5024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Verdana"/>
              </a:rPr>
              <a:t>ДЯКУЮ</a:t>
            </a:r>
          </a:p>
          <a:p>
            <a:pPr algn="ctr"/>
            <a:r>
              <a:rPr lang="uk-UA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5024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Verdana"/>
              </a:rPr>
              <a:t>ЗА </a:t>
            </a:r>
          </a:p>
          <a:p>
            <a:pPr algn="ctr"/>
            <a:r>
              <a:rPr lang="uk-UA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5024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Verdana"/>
              </a:rPr>
              <a:t>УВАГУ</a:t>
            </a:r>
            <a:r>
              <a:rPr lang="en-US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5024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Verdana"/>
              </a:rPr>
              <a:t>!</a:t>
            </a:r>
            <a:endParaRPr lang="ru-RU" sz="54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solidFill>
                <a:srgbClr val="005024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Verdana"/>
            </a:endParaRPr>
          </a:p>
        </p:txBody>
      </p:sp>
      <p:pic>
        <p:nvPicPr>
          <p:cNvPr id="6" name="Picture 4" descr="Логотип бібліоте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0"/>
            <a:ext cx="1445997" cy="143749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9312" y="6360368"/>
            <a:ext cx="7304088" cy="381000"/>
          </a:xfrm>
        </p:spPr>
        <p:txBody>
          <a:bodyPr/>
          <a:lstStyle/>
          <a:p>
            <a:r>
              <a:rPr lang="en-US" dirty="0">
                <a:solidFill>
                  <a:srgbClr val="00CC5C"/>
                </a:solidFill>
              </a:rPr>
              <a:t>http://library.vspu.edu.ua</a:t>
            </a:r>
          </a:p>
        </p:txBody>
      </p:sp>
      <p:pic>
        <p:nvPicPr>
          <p:cNvPr id="10" name="Picture 9" descr="librarian_pushing_book_cart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733800"/>
            <a:ext cx="2187575" cy="2552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93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096000" cy="1295400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  <a:latin typeface="Arial Black" pitchFamily="34" charset="0"/>
              </a:rPr>
              <a:t>     Напрями            </a:t>
            </a:r>
            <a:r>
              <a:rPr lang="uk-UA" dirty="0" smtClean="0">
                <a:latin typeface="Arial Black" pitchFamily="34" charset="0"/>
              </a:rPr>
              <a:t>діяльності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990600"/>
            <a:ext cx="90932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44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Заголовок 1"/>
          <p:cNvSpPr txBox="1">
            <a:spLocks/>
          </p:cNvSpPr>
          <p:nvPr/>
        </p:nvSpPr>
        <p:spPr>
          <a:xfrm>
            <a:off x="890613" y="71422"/>
            <a:ext cx="6957987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ln w="12700">
                <a:solidFill>
                  <a:srgbClr val="FFFF00"/>
                </a:solidFill>
                <a:prstDash val="solid"/>
              </a:ln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</p:txBody>
      </p:sp>
      <p:graphicFrame>
        <p:nvGraphicFramePr>
          <p:cNvPr id="3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8289"/>
              </p:ext>
            </p:extLst>
          </p:nvPr>
        </p:nvGraphicFramePr>
        <p:xfrm>
          <a:off x="428564" y="1446550"/>
          <a:ext cx="8486836" cy="541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5" name="Рисунок 34" descr="images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1806175"/>
            <a:ext cx="1277262" cy="908445"/>
          </a:xfrm>
          <a:prstGeom prst="ellipse">
            <a:avLst/>
          </a:prstGeom>
          <a:ln w="25400" cap="rnd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6" name="Рисунок 35" descr="эмблема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3500438"/>
            <a:ext cx="1427528" cy="972116"/>
          </a:xfrm>
          <a:prstGeom prst="ellipse">
            <a:avLst/>
          </a:prstGeom>
          <a:ln w="25400" cap="rnd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7" name="Рисунок 36" descr="7475,1180342949,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7158" y="5314964"/>
            <a:ext cx="1277262" cy="971556"/>
          </a:xfrm>
          <a:prstGeom prst="ellipse">
            <a:avLst/>
          </a:prstGeom>
          <a:ln w="25400" cap="rnd"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7543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Відкриті </a:t>
            </a:r>
          </a:p>
          <a:p>
            <a:r>
              <a:rPr lang="uk-UA" sz="44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освітні ресурси</a:t>
            </a:r>
            <a:endParaRPr lang="ru-RU" sz="4400" b="1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457200" y="1600200"/>
            <a:ext cx="7391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доступність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гнучкість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модульність; 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паралельність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економічність;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соціальна рівність;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інтернаціональність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координованість</a:t>
            </a:r>
            <a:endParaRPr lang="uk-UA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0" y="113168"/>
            <a:ext cx="6781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Характеристики </a:t>
            </a:r>
          </a:p>
          <a:p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відкритої освіти</a:t>
            </a:r>
            <a:endParaRPr lang="uk-UA" sz="4000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700" y="1295400"/>
            <a:ext cx="393192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639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222"/>
          <a:stretch/>
        </p:blipFill>
        <p:spPr bwMode="auto">
          <a:xfrm>
            <a:off x="1554892" y="1834729"/>
            <a:ext cx="5940425" cy="10591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1554892" y="3276600"/>
            <a:ext cx="6324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OER=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open access+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permissions</a:t>
            </a:r>
            <a:endParaRPr lang="uk-UA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NewRomanPSMT"/>
            </a:endParaRPr>
          </a:p>
          <a:p>
            <a:pPr algn="ctr">
              <a:spcAft>
                <a:spcPts val="0"/>
              </a:spcAft>
            </a:pPr>
            <a:endParaRPr lang="uk-UA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sz="2800" dirty="0" smtClean="0">
                <a:solidFill>
                  <a:schemeClr val="bg1"/>
                </a:solidFill>
              </a:rPr>
              <a:t>5R </a:t>
            </a:r>
            <a:r>
              <a:rPr lang="uk-UA" sz="2800" dirty="0">
                <a:solidFill>
                  <a:schemeClr val="bg1"/>
                </a:solidFill>
              </a:rPr>
              <a:t>— зберігати, повторно використовувати, переглядати, </a:t>
            </a:r>
            <a:r>
              <a:rPr lang="uk-UA" sz="2800" dirty="0" err="1">
                <a:solidFill>
                  <a:schemeClr val="bg1"/>
                </a:solidFill>
              </a:rPr>
              <a:t>реміксувати</a:t>
            </a:r>
            <a:r>
              <a:rPr lang="uk-UA" sz="2800" dirty="0">
                <a:solidFill>
                  <a:schemeClr val="bg1"/>
                </a:solidFill>
              </a:rPr>
              <a:t> та повторно </a:t>
            </a:r>
            <a:r>
              <a:rPr lang="uk-UA" sz="2800" dirty="0" smtClean="0">
                <a:solidFill>
                  <a:schemeClr val="bg1"/>
                </a:solidFill>
              </a:rPr>
              <a:t>поширювати</a:t>
            </a:r>
            <a:r>
              <a:rPr lang="uk-UA" dirty="0" smtClean="0"/>
              <a:t> </a:t>
            </a:r>
          </a:p>
          <a:p>
            <a:pPr algn="ctr">
              <a:spcAft>
                <a:spcPts val="0"/>
              </a:spcAft>
            </a:pPr>
            <a:r>
              <a:rPr lang="uk-UA" dirty="0">
                <a:solidFill>
                  <a:schemeClr val="bg1"/>
                </a:solidFill>
                <a:latin typeface="TimesNewRomanPSMT"/>
                <a:ea typeface="Calibri" panose="020F0502020204030204" pitchFamily="34" charset="0"/>
                <a:cs typeface="TimesNewRomanPSMT"/>
              </a:rPr>
              <a:t> </a:t>
            </a:r>
            <a:endParaRPr lang="uk-UA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uk-UA" dirty="0" smtClean="0">
                <a:solidFill>
                  <a:schemeClr val="bg1"/>
                </a:solidFill>
                <a:latin typeface="TimesNewRomanPSMT"/>
                <a:ea typeface="Calibri" panose="020F0502020204030204" pitchFamily="34" charset="0"/>
                <a:cs typeface="TimesNewRomanPSMT"/>
              </a:rPr>
              <a:t> </a:t>
            </a:r>
            <a:r>
              <a:rPr lang="uk-UA" dirty="0">
                <a:solidFill>
                  <a:schemeClr val="bg1"/>
                </a:solidFill>
                <a:latin typeface="TimesNewRomanPSMT"/>
                <a:ea typeface="Calibri" panose="020F0502020204030204" pitchFamily="34" charset="0"/>
                <a:cs typeface="TimesNewRomanPSMT"/>
              </a:rPr>
              <a:t>«5 </a:t>
            </a:r>
            <a:r>
              <a:rPr lang="en-US" dirty="0">
                <a:solidFill>
                  <a:schemeClr val="bg1"/>
                </a:solidFill>
                <a:latin typeface="TimesNewRomanPSMT"/>
                <a:ea typeface="Calibri" panose="020F0502020204030204" pitchFamily="34" charset="0"/>
                <a:cs typeface="TimesNewRomanPSMT"/>
              </a:rPr>
              <a:t>R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chemeClr val="bg1"/>
                </a:solidFill>
                <a:latin typeface="TimesNewRomanPSMT"/>
                <a:ea typeface="Calibri" panose="020F0502020204030204" pitchFamily="34" charset="0"/>
                <a:cs typeface="TimesNewRomanPSMT"/>
              </a:rPr>
              <a:t>ВІДКРИТОСТІ»</a:t>
            </a:r>
            <a:endParaRPr lang="uk-UA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76200" y="128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Відкриті </a:t>
            </a:r>
          </a:p>
          <a:p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освітні</a:t>
            </a:r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 </a:t>
            </a:r>
            <a:r>
              <a:rPr lang="uk-UA" sz="36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ресурси (</a:t>
            </a:r>
            <a:r>
              <a:rPr lang="en-US" sz="36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OER)</a:t>
            </a:r>
            <a:endParaRPr lang="uk-UA" sz="3600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25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04800" y="228600"/>
            <a:ext cx="434606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ЛІЦЕНЗІЇ </a:t>
            </a:r>
          </a:p>
          <a:p>
            <a:r>
              <a:rPr lang="en-US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Creative Commons</a:t>
            </a:r>
            <a:r>
              <a:rPr lang="en-US" sz="4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40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2971800"/>
            <a:ext cx="15240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кутник 3"/>
          <p:cNvSpPr/>
          <p:nvPr/>
        </p:nvSpPr>
        <p:spPr>
          <a:xfrm>
            <a:off x="685800" y="19812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Ліцензії </a:t>
            </a:r>
            <a:r>
              <a:rPr lang="uk-UA" b="1" noProof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Creative Commons 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розроблені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з метою надати авторам можливість безоплатно поширювати власні твори при дотриманні ряду умов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Кожна з базових умов ліцензії має своє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графічне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зображення, що дає можливість візуально позначати ліцензію, на умовах якої автор дозволяє поширювати свій твір.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uk-UA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81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34612"/>
            <a:ext cx="7924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Відкриті </a:t>
            </a:r>
            <a:endParaRPr lang="uk-UA" sz="4400" dirty="0" smtClean="0">
              <a:ln w="18000">
                <a:noFill/>
                <a:prstDash val="solid"/>
                <a:miter lim="800000"/>
              </a:ln>
              <a:solidFill>
                <a:srgbClr val="A50021"/>
              </a:solidFill>
              <a:latin typeface="Arial Black" pitchFamily="34" charset="0"/>
            </a:endParaRPr>
          </a:p>
          <a:p>
            <a:r>
              <a:rPr lang="uk-UA" sz="44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освітні </a:t>
            </a:r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ресурси </a:t>
            </a:r>
            <a:r>
              <a:rPr lang="en-US" sz="4000" dirty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latin typeface="Arial Black" pitchFamily="34" charset="0"/>
              </a:rPr>
              <a:t>(OER)</a:t>
            </a:r>
            <a:endParaRPr lang="uk-UA" sz="4000" dirty="0">
              <a:ln w="18000">
                <a:noFill/>
                <a:prstDash val="solid"/>
                <a:miter lim="800000"/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933" y="1618837"/>
            <a:ext cx="2964667" cy="2220639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457200" y="1133088"/>
            <a:ext cx="5562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b="1" dirty="0" smtClean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наука та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інновації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2023» 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(МОН України спільно з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ДНТБ).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noProof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вебінарів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«Відкриті знання в університетах України: відкриті освітні ресурси»:</a:t>
            </a:r>
          </a:p>
          <a:p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OER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інформаційна підтримка освіти і науки в кризовий час», </a:t>
            </a:r>
            <a:endParaRPr lang="uk-UA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 СС – один з механізмів формування екосистеми відкритих освітніх ресурсів в Україні», </a:t>
            </a:r>
            <a:endParaRPr lang="uk-UA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OER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зарубіжний досвід та формування українських стратегій. Інклюзія». </a:t>
            </a:r>
          </a:p>
        </p:txBody>
      </p:sp>
      <p:pic>
        <p:nvPicPr>
          <p:cNvPr id="10" name="Рисунок 9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8035" y="3949243"/>
            <a:ext cx="30480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0652" y="-139830"/>
            <a:ext cx="6324600" cy="1523999"/>
          </a:xfrm>
        </p:spPr>
        <p:txBody>
          <a:bodyPr/>
          <a:lstStyle/>
          <a:p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  <a:t>Електронні</a:t>
            </a:r>
            <a:br>
              <a:rPr lang="uk-UA" sz="4000" dirty="0" smtClean="0">
                <a:ln w="18000">
                  <a:noFill/>
                  <a:prstDash val="solid"/>
                  <a:miter lim="800000"/>
                </a:ln>
                <a:solidFill>
                  <a:srgbClr val="A50021"/>
                </a:solidFill>
                <a:latin typeface="Arial Black" pitchFamily="34" charset="0"/>
              </a:rPr>
            </a:br>
            <a:r>
              <a:rPr lang="uk-UA" sz="4000" dirty="0" smtClean="0">
                <a:ln w="18000">
                  <a:noFill/>
                  <a:prstDash val="solid"/>
                  <a:miter lim="800000"/>
                </a:ln>
                <a:latin typeface="Arial Black" pitchFamily="34" charset="0"/>
              </a:rPr>
              <a:t>ресурси бібліотеки</a:t>
            </a:r>
            <a:endParaRPr lang="en-US" sz="3600" b="1" dirty="0">
              <a:ln w="18000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sp>
        <p:nvSpPr>
          <p:cNvPr id="47108" name="Freeform 4"/>
          <p:cNvSpPr>
            <a:spLocks/>
          </p:cNvSpPr>
          <p:nvPr/>
        </p:nvSpPr>
        <p:spPr bwMode="gray">
          <a:xfrm>
            <a:off x="8382000" y="1219200"/>
            <a:ext cx="751352" cy="1346873"/>
          </a:xfrm>
          <a:custGeom>
            <a:avLst/>
            <a:gdLst>
              <a:gd name="T0" fmla="*/ 308 w 308"/>
              <a:gd name="T1" fmla="*/ 120 h 444"/>
              <a:gd name="T2" fmla="*/ 0 w 308"/>
              <a:gd name="T3" fmla="*/ 444 h 444"/>
              <a:gd name="T4" fmla="*/ 0 w 308"/>
              <a:gd name="T5" fmla="*/ 286 h 444"/>
              <a:gd name="T6" fmla="*/ 308 w 308"/>
              <a:gd name="T7" fmla="*/ 0 h 444"/>
              <a:gd name="T8" fmla="*/ 308 w 308"/>
              <a:gd name="T9" fmla="*/ 12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563F">
                  <a:gamma/>
                  <a:shade val="46275"/>
                  <a:invGamma/>
                </a:srgbClr>
              </a:gs>
              <a:gs pos="50000">
                <a:srgbClr val="00563F"/>
              </a:gs>
              <a:gs pos="100000">
                <a:srgbClr val="00563F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solidFill>
              <a:schemeClr val="accent2">
                <a:lumMod val="20000"/>
                <a:lumOff val="80000"/>
              </a:schemeClr>
            </a:solidFill>
          </a:ln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09" name="Freeform 5"/>
          <p:cNvSpPr>
            <a:spLocks/>
          </p:cNvSpPr>
          <p:nvPr/>
        </p:nvSpPr>
        <p:spPr bwMode="gray">
          <a:xfrm>
            <a:off x="4783351" y="1219201"/>
            <a:ext cx="4419515" cy="861617"/>
          </a:xfrm>
          <a:custGeom>
            <a:avLst/>
            <a:gdLst>
              <a:gd name="T0" fmla="*/ 1478 w 1786"/>
              <a:gd name="T1" fmla="*/ 284 h 284"/>
              <a:gd name="T2" fmla="*/ 0 w 1786"/>
              <a:gd name="T3" fmla="*/ 284 h 284"/>
              <a:gd name="T4" fmla="*/ 446 w 1786"/>
              <a:gd name="T5" fmla="*/ 0 h 284"/>
              <a:gd name="T6" fmla="*/ 1786 w 1786"/>
              <a:gd name="T7" fmla="*/ 0 h 284"/>
              <a:gd name="T8" fmla="*/ 1478 w 1786"/>
              <a:gd name="T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80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10" name="Freeform 6"/>
          <p:cNvSpPr>
            <a:spLocks/>
          </p:cNvSpPr>
          <p:nvPr/>
        </p:nvSpPr>
        <p:spPr bwMode="gray">
          <a:xfrm>
            <a:off x="7924800" y="2590801"/>
            <a:ext cx="914400" cy="1219200"/>
          </a:xfrm>
          <a:custGeom>
            <a:avLst/>
            <a:gdLst>
              <a:gd name="T0" fmla="*/ 308 w 308"/>
              <a:gd name="T1" fmla="*/ 120 h 442"/>
              <a:gd name="T2" fmla="*/ 0 w 308"/>
              <a:gd name="T3" fmla="*/ 442 h 442"/>
              <a:gd name="T4" fmla="*/ 0 w 308"/>
              <a:gd name="T5" fmla="*/ 286 h 442"/>
              <a:gd name="T6" fmla="*/ 308 w 308"/>
              <a:gd name="T7" fmla="*/ 0 h 442"/>
              <a:gd name="T8" fmla="*/ 308 w 308"/>
              <a:gd name="T9" fmla="*/ 12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solidFill>
            <a:srgbClr val="272082"/>
          </a:solidFill>
          <a:ln>
            <a:solidFill>
              <a:schemeClr val="tx2">
                <a:lumMod val="20000"/>
                <a:lumOff val="80000"/>
              </a:schemeClr>
            </a:solidFill>
          </a:ln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11" name="Freeform 7"/>
          <p:cNvSpPr>
            <a:spLocks/>
          </p:cNvSpPr>
          <p:nvPr/>
        </p:nvSpPr>
        <p:spPr bwMode="gray">
          <a:xfrm>
            <a:off x="3733843" y="2556522"/>
            <a:ext cx="5181557" cy="873079"/>
          </a:xfrm>
          <a:custGeom>
            <a:avLst/>
            <a:gdLst>
              <a:gd name="T0" fmla="*/ 1612 w 1920"/>
              <a:gd name="T1" fmla="*/ 284 h 284"/>
              <a:gd name="T2" fmla="*/ 0 w 1920"/>
              <a:gd name="T3" fmla="*/ 284 h 284"/>
              <a:gd name="T4" fmla="*/ 446 w 1920"/>
              <a:gd name="T5" fmla="*/ 0 h 284"/>
              <a:gd name="T6" fmla="*/ 1920 w 1920"/>
              <a:gd name="T7" fmla="*/ 0 h 284"/>
              <a:gd name="T8" fmla="*/ 1612 w 1920"/>
              <a:gd name="T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12" name="Freeform 8"/>
          <p:cNvSpPr>
            <a:spLocks/>
          </p:cNvSpPr>
          <p:nvPr/>
        </p:nvSpPr>
        <p:spPr bwMode="gray">
          <a:xfrm>
            <a:off x="6872056" y="3880468"/>
            <a:ext cx="747944" cy="1344963"/>
          </a:xfrm>
          <a:custGeom>
            <a:avLst/>
            <a:gdLst>
              <a:gd name="T0" fmla="*/ 306 w 306"/>
              <a:gd name="T1" fmla="*/ 122 h 444"/>
              <a:gd name="T2" fmla="*/ 0 w 306"/>
              <a:gd name="T3" fmla="*/ 444 h 444"/>
              <a:gd name="T4" fmla="*/ 0 w 306"/>
              <a:gd name="T5" fmla="*/ 286 h 444"/>
              <a:gd name="T6" fmla="*/ 306 w 306"/>
              <a:gd name="T7" fmla="*/ 0 h 444"/>
              <a:gd name="T8" fmla="*/ 306 w 306"/>
              <a:gd name="T9" fmla="*/ 12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solidFill>
            <a:srgbClr val="58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13" name="Freeform 9"/>
          <p:cNvSpPr>
            <a:spLocks/>
          </p:cNvSpPr>
          <p:nvPr/>
        </p:nvSpPr>
        <p:spPr bwMode="gray">
          <a:xfrm>
            <a:off x="6248571" y="5206328"/>
            <a:ext cx="761574" cy="1423291"/>
          </a:xfrm>
          <a:custGeom>
            <a:avLst/>
            <a:gdLst>
              <a:gd name="T0" fmla="*/ 308 w 308"/>
              <a:gd name="T1" fmla="*/ 122 h 444"/>
              <a:gd name="T2" fmla="*/ 0 w 308"/>
              <a:gd name="T3" fmla="*/ 444 h 444"/>
              <a:gd name="T4" fmla="*/ 0 w 308"/>
              <a:gd name="T5" fmla="*/ 286 h 444"/>
              <a:gd name="T6" fmla="*/ 308 w 308"/>
              <a:gd name="T7" fmla="*/ 0 h 444"/>
              <a:gd name="T8" fmla="*/ 308 w 308"/>
              <a:gd name="T9" fmla="*/ 12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solidFill>
            <a:srgbClr val="FFB06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14" name="Freeform 10"/>
          <p:cNvSpPr>
            <a:spLocks/>
          </p:cNvSpPr>
          <p:nvPr/>
        </p:nvSpPr>
        <p:spPr bwMode="gray">
          <a:xfrm>
            <a:off x="1687645" y="5236894"/>
            <a:ext cx="5322500" cy="936125"/>
          </a:xfrm>
          <a:custGeom>
            <a:avLst/>
            <a:gdLst>
              <a:gd name="T0" fmla="*/ 1872 w 2180"/>
              <a:gd name="T1" fmla="*/ 284 h 284"/>
              <a:gd name="T2" fmla="*/ 0 w 2180"/>
              <a:gd name="T3" fmla="*/ 284 h 284"/>
              <a:gd name="T4" fmla="*/ 446 w 2180"/>
              <a:gd name="T5" fmla="*/ 0 h 284"/>
              <a:gd name="T6" fmla="*/ 2180 w 2180"/>
              <a:gd name="T7" fmla="*/ 0 h 284"/>
              <a:gd name="T8" fmla="*/ 1872 w 2180"/>
              <a:gd name="T9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FCC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lIns="91436" tIns="45718" rIns="91436" bIns="45718"/>
          <a:lstStyle/>
          <a:p>
            <a:pPr algn="ctr"/>
            <a:r>
              <a:rPr lang="uk-UA" sz="1600" b="1" dirty="0" smtClean="0">
                <a:solidFill>
                  <a:srgbClr val="482400"/>
                </a:solidFill>
              </a:rPr>
              <a:t>“ВІННИЧЧИНА В ІНТЕРНЕТІ”,</a:t>
            </a:r>
          </a:p>
          <a:p>
            <a:pPr algn="ctr"/>
            <a:r>
              <a:rPr lang="uk-UA" sz="1600" b="1" dirty="0" smtClean="0">
                <a:solidFill>
                  <a:srgbClr val="482400"/>
                </a:solidFill>
              </a:rPr>
              <a:t>“ПОДІЛЬСЬКІ ПЕРСОНАЛІЇ”,</a:t>
            </a:r>
          </a:p>
          <a:p>
            <a:pPr algn="ctr"/>
            <a:r>
              <a:rPr lang="uk-UA" sz="1600" b="1" dirty="0" smtClean="0">
                <a:solidFill>
                  <a:srgbClr val="482400"/>
                </a:solidFill>
              </a:rPr>
              <a:t>ФОТО-АРХІВ ТА ПОРТРЕТНА ГАЛЕРЕЯ</a:t>
            </a:r>
          </a:p>
          <a:p>
            <a:pPr algn="ctr"/>
            <a:endParaRPr lang="uk-UA" sz="2000" b="1" dirty="0" smtClean="0">
              <a:solidFill>
                <a:srgbClr val="663300"/>
              </a:solidFill>
            </a:endParaRPr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gray">
          <a:xfrm flipH="1">
            <a:off x="-152399" y="6543647"/>
            <a:ext cx="1547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gray">
          <a:xfrm flipH="1">
            <a:off x="-152400" y="5206327"/>
            <a:ext cx="262887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gray">
          <a:xfrm flipH="1">
            <a:off x="-152399" y="3886200"/>
            <a:ext cx="37107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gray">
          <a:xfrm flipH="1">
            <a:off x="-152400" y="2567984"/>
            <a:ext cx="479263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gray">
          <a:xfrm>
            <a:off x="81013" y="1219201"/>
            <a:ext cx="0" cy="13869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gray">
          <a:xfrm>
            <a:off x="81013" y="2695368"/>
            <a:ext cx="0" cy="1299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gray">
          <a:xfrm>
            <a:off x="81013" y="3905304"/>
            <a:ext cx="0" cy="1299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gray">
          <a:xfrm>
            <a:off x="81013" y="5206327"/>
            <a:ext cx="0" cy="1299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endParaRPr lang="ru-RU"/>
          </a:p>
        </p:txBody>
      </p:sp>
      <p:sp>
        <p:nvSpPr>
          <p:cNvPr id="47125" name="Rectangle 21"/>
          <p:cNvSpPr>
            <a:spLocks noChangeArrowheads="1"/>
          </p:cNvSpPr>
          <p:nvPr/>
        </p:nvSpPr>
        <p:spPr bwMode="gray">
          <a:xfrm>
            <a:off x="4771425" y="2080817"/>
            <a:ext cx="3686905" cy="483346"/>
          </a:xfrm>
          <a:prstGeom prst="rect">
            <a:avLst/>
          </a:prstGeom>
          <a:solidFill>
            <a:srgbClr val="005A5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lIns="91436" tIns="45718" rIns="91436" bIns="45718" anchor="ctr"/>
          <a:lstStyle/>
          <a:p>
            <a:pPr marL="177792" algn="ctr"/>
            <a:r>
              <a:rPr lang="uk-UA" b="1" dirty="0" smtClean="0">
                <a:ln/>
                <a:solidFill>
                  <a:schemeClr val="bg1"/>
                </a:solidFill>
                <a:latin typeface="a_CopperGothCaps" pitchFamily="34" charset="-52"/>
              </a:rPr>
              <a:t>МЕДІАТЕКА</a:t>
            </a:r>
            <a:endParaRPr lang="ru-RU" b="1" dirty="0">
              <a:ln/>
              <a:solidFill>
                <a:schemeClr val="bg1"/>
              </a:solidFill>
              <a:latin typeface="a_CopperGothCaps" pitchFamily="34" charset="-52"/>
            </a:endParaRPr>
          </a:p>
        </p:txBody>
      </p:sp>
      <p:sp>
        <p:nvSpPr>
          <p:cNvPr id="47126" name="Rectangle 22"/>
          <p:cNvSpPr>
            <a:spLocks noChangeArrowheads="1"/>
          </p:cNvSpPr>
          <p:nvPr/>
        </p:nvSpPr>
        <p:spPr bwMode="gray">
          <a:xfrm>
            <a:off x="3713399" y="3416227"/>
            <a:ext cx="4287602" cy="393773"/>
          </a:xfrm>
          <a:prstGeom prst="rect">
            <a:avLst/>
          </a:prstGeom>
          <a:solidFill>
            <a:srgbClr val="272082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8" rIns="91436" bIns="45718" anchor="ctr"/>
          <a:lstStyle/>
          <a:p>
            <a:pPr lvl="0"/>
            <a:r>
              <a:rPr lang="uk-UA" sz="1600" b="1" dirty="0" smtClean="0">
                <a:ln/>
                <a:solidFill>
                  <a:schemeClr val="bg1"/>
                </a:solidFill>
                <a:latin typeface="+mj-lt"/>
                <a:cs typeface="Times New Roman" pitchFamily="18" charset="0"/>
              </a:rPr>
              <a:t>   </a:t>
            </a:r>
            <a:endParaRPr lang="ru-RU" b="1" dirty="0" smtClean="0">
              <a:ln/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7127" name="Freeform 23"/>
          <p:cNvSpPr>
            <a:spLocks/>
          </p:cNvSpPr>
          <p:nvPr/>
        </p:nvSpPr>
        <p:spPr bwMode="gray">
          <a:xfrm>
            <a:off x="2619594" y="3880469"/>
            <a:ext cx="5000493" cy="867348"/>
          </a:xfrm>
          <a:custGeom>
            <a:avLst/>
            <a:gdLst>
              <a:gd name="T0" fmla="*/ 1742 w 2048"/>
              <a:gd name="T1" fmla="*/ 286 h 286"/>
              <a:gd name="T2" fmla="*/ 0 w 2048"/>
              <a:gd name="T3" fmla="*/ 286 h 286"/>
              <a:gd name="T4" fmla="*/ 446 w 2048"/>
              <a:gd name="T5" fmla="*/ 0 h 286"/>
              <a:gd name="T6" fmla="*/ 2048 w 2048"/>
              <a:gd name="T7" fmla="*/ 0 h 286"/>
              <a:gd name="T8" fmla="*/ 1742 w 2048"/>
              <a:gd name="T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82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47128" name="Rectangle 24"/>
          <p:cNvSpPr>
            <a:spLocks noChangeArrowheads="1"/>
          </p:cNvSpPr>
          <p:nvPr/>
        </p:nvSpPr>
        <p:spPr bwMode="gray">
          <a:xfrm>
            <a:off x="2600852" y="4745906"/>
            <a:ext cx="4257660" cy="473794"/>
          </a:xfrm>
          <a:prstGeom prst="rect">
            <a:avLst/>
          </a:prstGeom>
          <a:solidFill>
            <a:srgbClr val="58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lIns="91436" tIns="45718" rIns="91436" bIns="45718" anchor="ctr"/>
          <a:lstStyle/>
          <a:p>
            <a:pPr algn="ctr" eaLnBrk="0" hangingPunct="0"/>
            <a:r>
              <a:rPr lang="uk-UA" sz="16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ІНТЕРНЕТ-КАТАЛОГ</a:t>
            </a:r>
            <a:endParaRPr lang="en-US" sz="16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47129" name="Rectangle 25"/>
          <p:cNvSpPr>
            <a:spLocks noChangeArrowheads="1"/>
          </p:cNvSpPr>
          <p:nvPr/>
        </p:nvSpPr>
        <p:spPr bwMode="gray">
          <a:xfrm>
            <a:off x="1667200" y="6155824"/>
            <a:ext cx="4581371" cy="473794"/>
          </a:xfrm>
          <a:prstGeom prst="rect">
            <a:avLst/>
          </a:prstGeom>
          <a:solidFill>
            <a:srgbClr val="FFB06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lIns="91436" tIns="45718" rIns="91436" bIns="45718" anchor="ctr"/>
          <a:lstStyle/>
          <a:p>
            <a:pPr algn="ctr"/>
            <a:r>
              <a:rPr lang="uk-UA" sz="1600" b="1" dirty="0" smtClean="0">
                <a:solidFill>
                  <a:srgbClr val="482400"/>
                </a:solidFill>
              </a:rPr>
              <a:t>АРХІВ ВИКОНАНИХ ЗАПИТІВ,</a:t>
            </a:r>
          </a:p>
          <a:p>
            <a:pPr algn="ctr"/>
            <a:r>
              <a:rPr lang="uk-UA" sz="1600" b="1" dirty="0" smtClean="0">
                <a:solidFill>
                  <a:srgbClr val="482400"/>
                </a:solidFill>
              </a:rPr>
              <a:t>КОЛЕКЦІЯ ЗОБРАЖЕНЬ ТА ПРЕЗЕНТАЦІЙ</a:t>
            </a:r>
            <a:endParaRPr lang="ru-RU" sz="1600" b="1" dirty="0">
              <a:solidFill>
                <a:srgbClr val="482400"/>
              </a:solidFill>
            </a:endParaRP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gray">
          <a:xfrm>
            <a:off x="-75731" y="1600200"/>
            <a:ext cx="3553704" cy="67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8" rIns="91436" bIns="45718">
            <a:spAutoFit/>
          </a:bodyPr>
          <a:lstStyle/>
          <a:p>
            <a:pPr marL="177792" algn="ctr"/>
            <a:r>
              <a:rPr lang="ru-RU" sz="1800" b="1" dirty="0" smtClean="0">
                <a:ln/>
                <a:solidFill>
                  <a:schemeClr val="bg1"/>
                </a:solidFill>
                <a:latin typeface="+mj-lt"/>
                <a:cs typeface="Times New Roman" pitchFamily="18" charset="0"/>
              </a:rPr>
              <a:t>ЕЛЕКТРОННИЙ КАТАЛОГ</a:t>
            </a:r>
          </a:p>
          <a:p>
            <a:pPr marL="177792" algn="ctr"/>
            <a:endParaRPr lang="ru-RU" sz="2000" dirty="0">
              <a:ln/>
              <a:solidFill>
                <a:srgbClr val="A50021"/>
              </a:solidFill>
              <a:latin typeface="+mj-lt"/>
            </a:endParaRPr>
          </a:p>
        </p:txBody>
      </p:sp>
      <p:sp>
        <p:nvSpPr>
          <p:cNvPr id="47131" name="Text Box 27"/>
          <p:cNvSpPr txBox="1">
            <a:spLocks noChangeArrowheads="1"/>
          </p:cNvSpPr>
          <p:nvPr/>
        </p:nvSpPr>
        <p:spPr bwMode="gray">
          <a:xfrm>
            <a:off x="264968" y="2590909"/>
            <a:ext cx="2762522" cy="123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eaLnBrk="0" hangingPunct="0"/>
            <a:r>
              <a:rPr lang="uk-UA" sz="1800" b="1" dirty="0" smtClean="0">
                <a:solidFill>
                  <a:schemeClr val="bg1"/>
                </a:solidFill>
                <a:latin typeface="+mj-lt"/>
              </a:rPr>
              <a:t>ІНСТРУКТИВНІ ТА</a:t>
            </a:r>
          </a:p>
          <a:p>
            <a:pPr algn="ctr" eaLnBrk="0" hangingPunct="0"/>
            <a:r>
              <a:rPr lang="uk-UA" sz="1800" b="1" dirty="0" smtClean="0">
                <a:solidFill>
                  <a:schemeClr val="bg1"/>
                </a:solidFill>
                <a:latin typeface="+mj-lt"/>
              </a:rPr>
              <a:t>НАВЧАЛЬНО-</a:t>
            </a:r>
          </a:p>
          <a:p>
            <a:pPr algn="ctr" eaLnBrk="0" hangingPunct="0"/>
            <a:r>
              <a:rPr lang="uk-UA" sz="1800" b="1" dirty="0" smtClean="0">
                <a:solidFill>
                  <a:schemeClr val="bg1"/>
                </a:solidFill>
                <a:latin typeface="+mj-lt"/>
              </a:rPr>
              <a:t>МЕТОДИЧНІ</a:t>
            </a:r>
          </a:p>
          <a:p>
            <a:pPr algn="ctr" eaLnBrk="0" hangingPunct="0"/>
            <a:r>
              <a:rPr lang="uk-UA" sz="1800" b="1" dirty="0" smtClean="0">
                <a:solidFill>
                  <a:schemeClr val="bg1"/>
                </a:solidFill>
                <a:latin typeface="+mj-lt"/>
              </a:rPr>
              <a:t> МОДУЛІ</a:t>
            </a:r>
            <a:endParaRPr lang="en-US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gray">
          <a:xfrm>
            <a:off x="-152400" y="3886200"/>
            <a:ext cx="2674880" cy="461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8" rIns="91436" bIns="45718">
            <a:spAutoFit/>
          </a:bodyPr>
          <a:lstStyle/>
          <a:p>
            <a:pPr marL="177792" algn="ctr"/>
            <a:endParaRPr lang="ru-RU" b="1" dirty="0">
              <a:ln/>
              <a:solidFill>
                <a:srgbClr val="5C1E3D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gray">
          <a:xfrm>
            <a:off x="69087" y="5706867"/>
            <a:ext cx="184479" cy="31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6" tIns="45718" rIns="91436" bIns="45718">
            <a:spAutoFit/>
          </a:bodyPr>
          <a:lstStyle/>
          <a:p>
            <a:pPr eaLnBrk="0" hangingPunct="0"/>
            <a:endParaRPr lang="en-US" sz="1400" dirty="0">
              <a:latin typeface="Verdana" pitchFamily="34" charset="0"/>
            </a:endParaRPr>
          </a:p>
        </p:txBody>
      </p:sp>
      <p:sp>
        <p:nvSpPr>
          <p:cNvPr id="47124" name="Freeform 20"/>
          <p:cNvSpPr>
            <a:spLocks/>
          </p:cNvSpPr>
          <p:nvPr/>
        </p:nvSpPr>
        <p:spPr bwMode="gray">
          <a:xfrm rot="10225761">
            <a:off x="6133386" y="1673890"/>
            <a:ext cx="3102520" cy="465387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91436" tIns="45718" rIns="91436" bIns="45718"/>
          <a:lstStyle/>
          <a:p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029200" y="1219200"/>
            <a:ext cx="3657600" cy="123110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uk-UA" sz="1600" b="1" dirty="0" smtClean="0">
                <a:ln/>
                <a:solidFill>
                  <a:schemeClr val="bg1">
                    <a:lumMod val="95000"/>
                  </a:schemeClr>
                </a:solidFill>
                <a:latin typeface="+mj-lt"/>
                <a:cs typeface="Times New Roman" pitchFamily="18" charset="0"/>
              </a:rPr>
              <a:t>10</a:t>
            </a:r>
            <a:r>
              <a:rPr lang="ru-RU" sz="1600" b="1" dirty="0" smtClean="0">
                <a:ln/>
                <a:solidFill>
                  <a:schemeClr val="bg1">
                    <a:lumMod val="95000"/>
                  </a:schemeClr>
                </a:solidFill>
                <a:latin typeface="+mj-lt"/>
                <a:cs typeface="Times New Roman" pitchFamily="18" charset="0"/>
              </a:rPr>
              <a:t> БД ДОСТУПНИХ </a:t>
            </a:r>
          </a:p>
          <a:p>
            <a:pPr algn="ctr"/>
            <a:r>
              <a:rPr lang="ru-RU" sz="1600" b="1" dirty="0" smtClean="0">
                <a:ln/>
                <a:solidFill>
                  <a:schemeClr val="bg1">
                    <a:lumMod val="95000"/>
                  </a:schemeClr>
                </a:solidFill>
                <a:latin typeface="+mj-lt"/>
                <a:cs typeface="Times New Roman" pitchFamily="18" charset="0"/>
              </a:rPr>
              <a:t>КОРИСТУВАЧЕВІ,</a:t>
            </a:r>
          </a:p>
          <a:p>
            <a:pPr algn="ctr"/>
            <a:r>
              <a:rPr lang="ru-RU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7 СЛУЖБОВИХ БАЗ ДАНИХ</a:t>
            </a:r>
            <a:endParaRPr lang="ru-RU" sz="16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06861" y="2590800"/>
            <a:ext cx="3422739" cy="110799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lvl="0"/>
            <a:r>
              <a:rPr lang="ru-RU" sz="1600" b="1" dirty="0" smtClean="0">
                <a:ln/>
                <a:solidFill>
                  <a:schemeClr val="bg1">
                    <a:lumMod val="95000"/>
                  </a:schemeClr>
                </a:solidFill>
                <a:latin typeface="+mj-lt"/>
                <a:cs typeface="Times New Roman" pitchFamily="18" charset="0"/>
              </a:rPr>
              <a:t>ОСНОВИ ІНФОРМАЦІЙНОЇ КУЛЬТУРИ КОРИСТУВАЧА.</a:t>
            </a:r>
          </a:p>
          <a:p>
            <a:r>
              <a:rPr lang="uk-UA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МЕТОДИКА ПОШУКУ В БД ЕК. </a:t>
            </a:r>
            <a:endParaRPr lang="ru-RU" sz="1600" b="1" dirty="0" smtClean="0">
              <a:ln/>
              <a:solidFill>
                <a:schemeClr val="bg1">
                  <a:lumMod val="95000"/>
                </a:schemeClr>
              </a:solidFill>
              <a:cs typeface="Times New Roman" pitchFamily="18" charset="0"/>
            </a:endParaRPr>
          </a:p>
          <a:p>
            <a:pPr lvl="0"/>
            <a:endParaRPr lang="ru-RU" sz="1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667000" y="3886200"/>
            <a:ext cx="4572000" cy="954103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 marL="177792" algn="ctr"/>
            <a:r>
              <a:rPr lang="ru-RU" b="1" dirty="0" smtClean="0">
                <a:ln/>
                <a:solidFill>
                  <a:schemeClr val="bg1"/>
                </a:solidFill>
                <a:cs typeface="Times New Roman" pitchFamily="18" charset="0"/>
              </a:rPr>
              <a:t>  </a:t>
            </a:r>
            <a:r>
              <a:rPr lang="en-US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WEB-</a:t>
            </a:r>
            <a:r>
              <a:rPr lang="ru-RU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САЙТ, БЛОГ,</a:t>
            </a:r>
          </a:p>
          <a:p>
            <a:pPr marL="177792" algn="ctr"/>
            <a:r>
              <a:rPr lang="ru-RU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 ГОСТЬОВА КНИГА,</a:t>
            </a:r>
          </a:p>
          <a:p>
            <a:pPr marL="177792" algn="ctr"/>
            <a:r>
              <a:rPr lang="uk-UA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ІНСТИТУЦІЙНИЙ РЕПОЗИТАРІЙ </a:t>
            </a:r>
            <a:endParaRPr lang="ru-RU" sz="1600" b="1" dirty="0">
              <a:ln/>
              <a:solidFill>
                <a:schemeClr val="bg1">
                  <a:lumMod val="9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gray">
          <a:xfrm>
            <a:off x="297529" y="4038600"/>
            <a:ext cx="1700289" cy="129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eaLnBrk="0" hangingPunct="0"/>
            <a:r>
              <a:rPr lang="uk-UA" sz="1800" b="1" noProof="1" smtClean="0">
                <a:solidFill>
                  <a:schemeClr val="bg1"/>
                </a:solidFill>
                <a:latin typeface="+mj-lt"/>
              </a:rPr>
              <a:t>ІНТЕРНЕТ-</a:t>
            </a:r>
          </a:p>
          <a:p>
            <a:pPr algn="ctr" eaLnBrk="0" hangingPunct="0"/>
            <a:r>
              <a:rPr lang="uk-UA" sz="1800" b="1" noProof="1" smtClean="0">
                <a:solidFill>
                  <a:schemeClr val="bg1"/>
                </a:solidFill>
                <a:latin typeface="+mj-lt"/>
              </a:rPr>
              <a:t>РЕСУРСИ:</a:t>
            </a:r>
          </a:p>
          <a:p>
            <a:pPr algn="ctr" eaLnBrk="0" hangingPunct="0"/>
            <a:r>
              <a:rPr lang="uk-UA" sz="1800" b="1" dirty="0" smtClean="0">
                <a:solidFill>
                  <a:schemeClr val="bg1"/>
                </a:solidFill>
                <a:latin typeface="+mj-lt"/>
              </a:rPr>
              <a:t>750 МБ</a:t>
            </a:r>
          </a:p>
          <a:p>
            <a:pPr algn="ctr" eaLnBrk="0" hangingPunct="0"/>
            <a:endParaRPr lang="en-US" b="1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36" name="Text Box 27"/>
          <p:cNvSpPr txBox="1">
            <a:spLocks noChangeArrowheads="1"/>
          </p:cNvSpPr>
          <p:nvPr/>
        </p:nvSpPr>
        <p:spPr bwMode="gray">
          <a:xfrm>
            <a:off x="1" y="5257800"/>
            <a:ext cx="1997818" cy="83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eaLnBrk="0" hangingPunct="0"/>
            <a:r>
              <a:rPr lang="uk-UA" sz="1600" b="1" dirty="0" smtClean="0">
                <a:solidFill>
                  <a:schemeClr val="bg1"/>
                </a:solidFill>
                <a:latin typeface="+mj-lt"/>
              </a:rPr>
              <a:t>ТЕМАТИЧНІ </a:t>
            </a:r>
          </a:p>
          <a:p>
            <a:pPr algn="ctr" eaLnBrk="0" hangingPunct="0"/>
            <a:r>
              <a:rPr lang="uk-UA" sz="1600" b="1" dirty="0" smtClean="0">
                <a:solidFill>
                  <a:schemeClr val="bg1"/>
                </a:solidFill>
                <a:latin typeface="+mj-lt"/>
              </a:rPr>
              <a:t>ТЕКИ ТА </a:t>
            </a:r>
          </a:p>
          <a:p>
            <a:pPr algn="ctr" eaLnBrk="0" hangingPunct="0"/>
            <a:r>
              <a:rPr lang="uk-UA" sz="1600" b="1" dirty="0" smtClean="0">
                <a:solidFill>
                  <a:schemeClr val="bg1"/>
                </a:solidFill>
                <a:latin typeface="+mj-lt"/>
              </a:rPr>
              <a:t>ДОБІРКИ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7214" y="3499248"/>
            <a:ext cx="4259986" cy="70788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36" tIns="45718" rIns="91436" bIns="45718" rtlCol="0">
            <a:spAutoFit/>
          </a:bodyPr>
          <a:lstStyle/>
          <a:p>
            <a:pPr lvl="0"/>
            <a:r>
              <a:rPr lang="uk-UA" sz="1600" b="1" dirty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МЕТОДИКА </a:t>
            </a:r>
            <a:r>
              <a:rPr lang="uk-UA" sz="1600" b="1" dirty="0" smtClean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СТВОРЕННЯ </a:t>
            </a:r>
            <a:r>
              <a:rPr lang="uk-UA" sz="1600" b="1" dirty="0">
                <a:ln/>
                <a:solidFill>
                  <a:schemeClr val="bg1">
                    <a:lumMod val="95000"/>
                  </a:schemeClr>
                </a:solidFill>
                <a:cs typeface="Times New Roman" pitchFamily="18" charset="0"/>
              </a:rPr>
              <a:t>ПРЕЗЕНТАЦІЙ</a:t>
            </a:r>
            <a:endParaRPr lang="ru-RU" sz="1600" b="1" dirty="0">
              <a:ln/>
              <a:solidFill>
                <a:schemeClr val="bg1">
                  <a:lumMod val="95000"/>
                </a:schemeClr>
              </a:solidFill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3" name="Freeform 20"/>
          <p:cNvSpPr>
            <a:spLocks/>
          </p:cNvSpPr>
          <p:nvPr/>
        </p:nvSpPr>
        <p:spPr bwMode="gray">
          <a:xfrm rot="482963">
            <a:off x="1883988" y="1616217"/>
            <a:ext cx="2777114" cy="539502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91436" tIns="45718" rIns="91436" bIns="45718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24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381000"/>
            <a:ext cx="7848600" cy="7159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Інтернет </a:t>
            </a:r>
            <a:r>
              <a:rPr lang="uk-UA" dirty="0" smtClean="0">
                <a:latin typeface="Arial Black" panose="020B0A04020102020204" pitchFamily="34" charset="0"/>
              </a:rPr>
              <a:t/>
            </a:r>
            <a:br>
              <a:rPr lang="uk-UA" dirty="0" smtClean="0">
                <a:latin typeface="Arial Black" panose="020B0A04020102020204" pitchFamily="34" charset="0"/>
              </a:rPr>
            </a:br>
            <a:r>
              <a:rPr lang="uk-UA" dirty="0" smtClean="0">
                <a:latin typeface="Arial Black" panose="020B0A04020102020204" pitchFamily="34" charset="0"/>
              </a:rPr>
              <a:t>ресурси бібліотеки</a:t>
            </a:r>
            <a:endParaRPr lang="uk-UA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1" y="1447800"/>
            <a:ext cx="6355604" cy="498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1965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powerpoint-template-24 16">
      <a:dk1>
        <a:srgbClr val="4D4D4D"/>
      </a:dk1>
      <a:lt1>
        <a:srgbClr val="FFFFFF"/>
      </a:lt1>
      <a:dk2>
        <a:srgbClr val="4D4D4D"/>
      </a:dk2>
      <a:lt2>
        <a:srgbClr val="800609"/>
      </a:lt2>
      <a:accent1>
        <a:srgbClr val="96261A"/>
      </a:accent1>
      <a:accent2>
        <a:srgbClr val="B02E1E"/>
      </a:accent2>
      <a:accent3>
        <a:srgbClr val="FFFFFF"/>
      </a:accent3>
      <a:accent4>
        <a:srgbClr val="404040"/>
      </a:accent4>
      <a:accent5>
        <a:srgbClr val="C9ACAB"/>
      </a:accent5>
      <a:accent6>
        <a:srgbClr val="9F291A"/>
      </a:accent6>
      <a:hlink>
        <a:srgbClr val="B52B1A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E5C16"/>
        </a:lt2>
        <a:accent1>
          <a:srgbClr val="E3852B"/>
        </a:accent1>
        <a:accent2>
          <a:srgbClr val="E79235"/>
        </a:accent2>
        <a:accent3>
          <a:srgbClr val="FFFFFF"/>
        </a:accent3>
        <a:accent4>
          <a:srgbClr val="404040"/>
        </a:accent4>
        <a:accent5>
          <a:srgbClr val="EFC2AC"/>
        </a:accent5>
        <a:accent6>
          <a:srgbClr val="D1842F"/>
        </a:accent6>
        <a:hlink>
          <a:srgbClr val="F09E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D5D16"/>
        </a:lt2>
        <a:accent1>
          <a:srgbClr val="ED5B10"/>
        </a:accent1>
        <a:accent2>
          <a:srgbClr val="F5A526"/>
        </a:accent2>
        <a:accent3>
          <a:srgbClr val="FFFFFF"/>
        </a:accent3>
        <a:accent4>
          <a:srgbClr val="404040"/>
        </a:accent4>
        <a:accent5>
          <a:srgbClr val="F4B5AA"/>
        </a:accent5>
        <a:accent6>
          <a:srgbClr val="DE9521"/>
        </a:accent6>
        <a:hlink>
          <a:srgbClr val="FABD4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FE3902"/>
        </a:lt2>
        <a:accent1>
          <a:srgbClr val="FF6B03"/>
        </a:accent1>
        <a:accent2>
          <a:srgbClr val="FF8308"/>
        </a:accent2>
        <a:accent3>
          <a:srgbClr val="FFFFFF"/>
        </a:accent3>
        <a:accent4>
          <a:srgbClr val="404040"/>
        </a:accent4>
        <a:accent5>
          <a:srgbClr val="FFBAAA"/>
        </a:accent5>
        <a:accent6>
          <a:srgbClr val="E77606"/>
        </a:accent6>
        <a:hlink>
          <a:srgbClr val="FFA90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BF1D18"/>
        </a:lt2>
        <a:accent1>
          <a:srgbClr val="CF0E09"/>
        </a:accent1>
        <a:accent2>
          <a:srgbClr val="E92147"/>
        </a:accent2>
        <a:accent3>
          <a:srgbClr val="FFFFFF"/>
        </a:accent3>
        <a:accent4>
          <a:srgbClr val="404040"/>
        </a:accent4>
        <a:accent5>
          <a:srgbClr val="E4AAAA"/>
        </a:accent5>
        <a:accent6>
          <a:srgbClr val="D31D3F"/>
        </a:accent6>
        <a:hlink>
          <a:srgbClr val="F4842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C7271E"/>
        </a:lt2>
        <a:accent1>
          <a:srgbClr val="CF0E09"/>
        </a:accent1>
        <a:accent2>
          <a:srgbClr val="E92147"/>
        </a:accent2>
        <a:accent3>
          <a:srgbClr val="FFFFFF"/>
        </a:accent3>
        <a:accent4>
          <a:srgbClr val="404040"/>
        </a:accent4>
        <a:accent5>
          <a:srgbClr val="E4AAAA"/>
        </a:accent5>
        <a:accent6>
          <a:srgbClr val="D31D3F"/>
        </a:accent6>
        <a:hlink>
          <a:srgbClr val="F4842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C1006"/>
        </a:lt2>
        <a:accent1>
          <a:srgbClr val="FF5000"/>
        </a:accent1>
        <a:accent2>
          <a:srgbClr val="FF725E"/>
        </a:accent2>
        <a:accent3>
          <a:srgbClr val="FFFFFF"/>
        </a:accent3>
        <a:accent4>
          <a:srgbClr val="404040"/>
        </a:accent4>
        <a:accent5>
          <a:srgbClr val="FFB3AA"/>
        </a:accent5>
        <a:accent6>
          <a:srgbClr val="E76754"/>
        </a:accent6>
        <a:hlink>
          <a:srgbClr val="FF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620000"/>
        </a:lt2>
        <a:accent1>
          <a:srgbClr val="9F0000"/>
        </a:accent1>
        <a:accent2>
          <a:srgbClr val="CE0000"/>
        </a:accent2>
        <a:accent3>
          <a:srgbClr val="FFFFFF"/>
        </a:accent3>
        <a:accent4>
          <a:srgbClr val="404040"/>
        </a:accent4>
        <a:accent5>
          <a:srgbClr val="CDAAAA"/>
        </a:accent5>
        <a:accent6>
          <a:srgbClr val="BA0000"/>
        </a:accent6>
        <a:hlink>
          <a:srgbClr val="FFD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360001"/>
        </a:lt2>
        <a:accent1>
          <a:srgbClr val="5E0203"/>
        </a:accent1>
        <a:accent2>
          <a:srgbClr val="B40406"/>
        </a:accent2>
        <a:accent3>
          <a:srgbClr val="FFFFFF"/>
        </a:accent3>
        <a:accent4>
          <a:srgbClr val="404040"/>
        </a:accent4>
        <a:accent5>
          <a:srgbClr val="B6AAAA"/>
        </a:accent5>
        <a:accent6>
          <a:srgbClr val="A30305"/>
        </a:accent6>
        <a:hlink>
          <a:srgbClr val="FF01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920709"/>
        </a:lt2>
        <a:accent1>
          <a:srgbClr val="AC0A0C"/>
        </a:accent1>
        <a:accent2>
          <a:srgbClr val="D10505"/>
        </a:accent2>
        <a:accent3>
          <a:srgbClr val="FFFFFF"/>
        </a:accent3>
        <a:accent4>
          <a:srgbClr val="404040"/>
        </a:accent4>
        <a:accent5>
          <a:srgbClr val="D2AAAA"/>
        </a:accent5>
        <a:accent6>
          <a:srgbClr val="BD0404"/>
        </a:accent6>
        <a:hlink>
          <a:srgbClr val="FF01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800609"/>
        </a:lt2>
        <a:accent1>
          <a:srgbClr val="AC0A0C"/>
        </a:accent1>
        <a:accent2>
          <a:srgbClr val="D10505"/>
        </a:accent2>
        <a:accent3>
          <a:srgbClr val="FFFFFF"/>
        </a:accent3>
        <a:accent4>
          <a:srgbClr val="404040"/>
        </a:accent4>
        <a:accent5>
          <a:srgbClr val="D2AAAA"/>
        </a:accent5>
        <a:accent6>
          <a:srgbClr val="BD0404"/>
        </a:accent6>
        <a:hlink>
          <a:srgbClr val="FF01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800609"/>
        </a:lt2>
        <a:accent1>
          <a:srgbClr val="96261A"/>
        </a:accent1>
        <a:accent2>
          <a:srgbClr val="B02E1E"/>
        </a:accent2>
        <a:accent3>
          <a:srgbClr val="FFFFFF"/>
        </a:accent3>
        <a:accent4>
          <a:srgbClr val="404040"/>
        </a:accent4>
        <a:accent5>
          <a:srgbClr val="C9ACAB"/>
        </a:accent5>
        <a:accent6>
          <a:srgbClr val="9F291A"/>
        </a:accent6>
        <a:hlink>
          <a:srgbClr val="B52B1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7378</TotalTime>
  <Words>397</Words>
  <Application>Microsoft Office PowerPoint</Application>
  <PresentationFormat>Экран (4:3)</PresentationFormat>
  <Paragraphs>112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a_CopperGothCaps</vt:lpstr>
      <vt:lpstr>Arial</vt:lpstr>
      <vt:lpstr>Arial Black</vt:lpstr>
      <vt:lpstr>Calibri</vt:lpstr>
      <vt:lpstr>Microsoft Sans Serif</vt:lpstr>
      <vt:lpstr>Times New Roman</vt:lpstr>
      <vt:lpstr>TimesNewRomanPSMT</vt:lpstr>
      <vt:lpstr>Verdana</vt:lpstr>
      <vt:lpstr>powerpoint-template-24</vt:lpstr>
      <vt:lpstr>  ВІДКРИТІ ОСВІТНІ РЕСУРСИ –  ВАЖЛИВА АДЖЕНДА БІБЛІОТЕКИ  ЗАКЛАДУ ВИЩОЇ ОСВІТИ    </vt:lpstr>
      <vt:lpstr>     Напрями            діяльності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Електронні ресурси бібліотеки</vt:lpstr>
      <vt:lpstr>Інтернет  ресурси бібліотеки</vt:lpstr>
      <vt:lpstr>Презентация PowerPoint</vt:lpstr>
      <vt:lpstr>Це потрібно                     знати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Templates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User</cp:lastModifiedBy>
  <cp:revision>990</cp:revision>
  <dcterms:created xsi:type="dcterms:W3CDTF">2007-04-02T02:11:51Z</dcterms:created>
  <dcterms:modified xsi:type="dcterms:W3CDTF">2025-10-10T07:36:06Z</dcterms:modified>
</cp:coreProperties>
</file>