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2" name="Google Shape;22;p2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title"/>
          </p:nvPr>
        </p:nvSpPr>
        <p:spPr>
          <a:xfrm rot="5400000">
            <a:off x="7159401" y="1977801"/>
            <a:ext cx="575989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body" idx="1"/>
          </p:nvPr>
        </p:nvSpPr>
        <p:spPr>
          <a:xfrm rot="5400000">
            <a:off x="1825401" y="-574899"/>
            <a:ext cx="575989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4" name="Google Shape;94;p1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 b="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2" name="Google Shape;52;p6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1"/>
          </p:nvPr>
        </p:nvSpPr>
        <p:spPr>
          <a:xfrm>
            <a:off x="1097278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9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0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0"/>
          <p:cNvSpPr>
            <a:spLocks noGrp="1"/>
          </p:cNvSpPr>
          <p:nvPr>
            <p:ph type="pic" idx="2"/>
          </p:nvPr>
        </p:nvSpPr>
        <p:spPr>
          <a:xfrm>
            <a:off x="15" y="0"/>
            <a:ext cx="12191985" cy="4915076"/>
          </a:xfrm>
          <a:prstGeom prst="rect">
            <a:avLst/>
          </a:prstGeom>
          <a:solidFill>
            <a:srgbClr val="D7D0C0"/>
          </a:solidFill>
          <a:ln>
            <a:noFill/>
          </a:ln>
        </p:spPr>
      </p:sp>
      <p:sp>
        <p:nvSpPr>
          <p:cNvPr id="79" name="Google Shape;79;p10"/>
          <p:cNvSpPr txBox="1">
            <a:spLocks noGrp="1"/>
          </p:cNvSpPr>
          <p:nvPr>
            <p:ph type="body" idx="1"/>
          </p:nvPr>
        </p:nvSpPr>
        <p:spPr>
          <a:xfrm>
            <a:off x="1097280" y="5907024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" name="Google Shape;13;p1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>
            <a:spLocks noGrp="1"/>
          </p:cNvSpPr>
          <p:nvPr>
            <p:ph type="ctrTitle"/>
          </p:nvPr>
        </p:nvSpPr>
        <p:spPr>
          <a:xfrm>
            <a:off x="1220183" y="-3048"/>
            <a:ext cx="10058400" cy="4143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Times New Roman"/>
              <a:buNone/>
            </a:pPr>
            <a:r>
              <a:rPr lang="en-US" sz="3600" b="1">
                <a:latin typeface="Times New Roman"/>
                <a:ea typeface="Times New Roman"/>
                <a:cs typeface="Times New Roman"/>
                <a:sym typeface="Times New Roman"/>
              </a:rPr>
              <a:t>Вдосконалення інклюзивного інформаційного простору: впровадження чат-ботів в роботу академічних бібліотек</a:t>
            </a:r>
            <a:endParaRPr sz="36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Google Shape;102;p13"/>
          <p:cNvSpPr txBox="1"/>
          <p:nvPr/>
        </p:nvSpPr>
        <p:spPr>
          <a:xfrm>
            <a:off x="7730413" y="4859526"/>
            <a:ext cx="485108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Шевчук Олександр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Салтикова Анастасія</a:t>
            </a:r>
            <a:endParaRPr/>
          </a:p>
        </p:txBody>
      </p:sp>
      <p:pic>
        <p:nvPicPr>
          <p:cNvPr id="103" name="Google Shape;103;p13" descr="Науково-технічна бiблiотека ім. Г. І. Денисенк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26" y="-3841"/>
            <a:ext cx="1628775" cy="280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1"/>
          <p:cNvSpPr txBox="1">
            <a:spLocks noGrp="1"/>
          </p:cNvSpPr>
          <p:nvPr>
            <p:ph type="title"/>
          </p:nvPr>
        </p:nvSpPr>
        <p:spPr>
          <a:xfrm>
            <a:off x="1066800" y="658850"/>
            <a:ext cx="10058400" cy="8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</a:pPr>
            <a:r>
              <a:rPr lang="en-US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Програмне забезпечення</a:t>
            </a:r>
            <a:endParaRPr b="1"/>
          </a:p>
        </p:txBody>
      </p:sp>
      <p:sp>
        <p:nvSpPr>
          <p:cNvPr id="179" name="Google Shape;179;p21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9144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Безкоштовне</a:t>
            </a:r>
            <a:endParaRPr/>
          </a:p>
          <a:p>
            <a:pPr marL="91440" lvl="0" indent="-1524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Гнучке налаштування</a:t>
            </a:r>
            <a:endParaRPr/>
          </a:p>
          <a:p>
            <a:pPr marL="91440" lvl="0" indent="-1524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Потреба у додатковому матеріально-технічному забезпеченні</a:t>
            </a:r>
            <a:endParaRPr/>
          </a:p>
          <a:p>
            <a:pPr marL="91440" lvl="0" indent="-1524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Потреба у залученні ІТ фахівців</a:t>
            </a:r>
            <a:endParaRPr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21"/>
          <p:cNvSpPr txBox="1">
            <a:spLocks noGrp="1"/>
          </p:cNvSpPr>
          <p:nvPr>
            <p:ph type="body" idx="4"/>
          </p:nvPr>
        </p:nvSpPr>
        <p:spPr>
          <a:xfrm>
            <a:off x="6214400" y="2582275"/>
            <a:ext cx="5360400" cy="3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9144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Умовно просте у навчанні, розгортанні та інтеграції зі сторонніми сервісами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-1524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Мінімальна залежність від матеріально-технічному забезпечення бібліотеки</a:t>
            </a:r>
            <a:endParaRPr/>
          </a:p>
          <a:p>
            <a:pPr marL="91440" lvl="0" indent="-1524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Необхідність щомісячних платежів(~15$)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Font typeface="Arial"/>
              <a:buNone/>
            </a:pP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1137848" y="1863225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 відкритим кодом:</a:t>
            </a:r>
            <a:endParaRPr sz="28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6214400" y="1847150"/>
            <a:ext cx="2439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Комерційне: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2"/>
          <p:cNvSpPr txBox="1"/>
          <p:nvPr/>
        </p:nvSpPr>
        <p:spPr>
          <a:xfrm>
            <a:off x="3079375" y="2572821"/>
            <a:ext cx="58488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>
                <a:solidFill>
                  <a:srgbClr val="00222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ДЯКУЄМО ЗА УВАГУ!</a:t>
            </a:r>
            <a:r>
              <a:rPr lang="en-US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​</a:t>
            </a:r>
            <a:endParaRPr sz="50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​</a:t>
            </a:r>
            <a:endParaRPr/>
          </a:p>
        </p:txBody>
      </p:sp>
      <p:pic>
        <p:nvPicPr>
          <p:cNvPr id="188" name="Google Shape;188;p22" descr="Науково-технічна бiблiотека ім. Г. І. Денисенк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26" y="-3841"/>
            <a:ext cx="1628775" cy="280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861001" y="132450"/>
            <a:ext cx="10470000" cy="14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</a:pPr>
            <a:r>
              <a:rPr lang="en-US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Україні чат-боти створені на базі :</a:t>
            </a:r>
            <a:endParaRPr b="1"/>
          </a:p>
        </p:txBody>
      </p:sp>
      <p:sp>
        <p:nvSpPr>
          <p:cNvPr id="109" name="Google Shape;109;p14"/>
          <p:cNvSpPr txBox="1"/>
          <p:nvPr/>
        </p:nvSpPr>
        <p:spPr>
          <a:xfrm>
            <a:off x="940300" y="4864356"/>
            <a:ext cx="48039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Бібліотека Національної музичної академії України.</a:t>
            </a:r>
            <a:endParaRPr sz="2800">
              <a:solidFill>
                <a:srgbClr val="3F3F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2076975" y="1857750"/>
            <a:ext cx="2772600" cy="27780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14" descr="Бібліотека Національної музичної академії України ім. П. І. Чайковського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276025" y="2069138"/>
            <a:ext cx="2367600" cy="2367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12" name="Google Shape;112;p14"/>
          <p:cNvSpPr/>
          <p:nvPr/>
        </p:nvSpPr>
        <p:spPr>
          <a:xfrm>
            <a:off x="7258575" y="1857750"/>
            <a:ext cx="2772600" cy="27780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14" descr="Науково-технічна бiблiотека ім. Г. І. Денисенка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14467" y="1985925"/>
            <a:ext cx="1489333" cy="25340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14" name="Google Shape;114;p14"/>
          <p:cNvSpPr txBox="1"/>
          <p:nvPr/>
        </p:nvSpPr>
        <p:spPr>
          <a:xfrm>
            <a:off x="6010425" y="4824600"/>
            <a:ext cx="5297400" cy="10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marR="0" lvl="0" indent="0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Бібліотека ім. Г. І. Денисенка КПІ ім. Ігоря Сікорського. </a:t>
            </a:r>
            <a:endParaRPr sz="2800">
              <a:solidFill>
                <a:srgbClr val="3F3F3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/>
          <p:nvPr/>
        </p:nvSpPr>
        <p:spPr>
          <a:xfrm>
            <a:off x="0" y="261900"/>
            <a:ext cx="12192000" cy="633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5"/>
          <p:cNvSpPr/>
          <p:nvPr/>
        </p:nvSpPr>
        <p:spPr>
          <a:xfrm>
            <a:off x="5128875" y="398875"/>
            <a:ext cx="6561000" cy="55335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534875" y="1806000"/>
            <a:ext cx="4716900" cy="26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Простий чат-бот бібліотеки Університету Вуллонгонга </a:t>
            </a:r>
            <a:endParaRPr sz="4300"/>
          </a:p>
        </p:txBody>
      </p:sp>
      <p:pic>
        <p:nvPicPr>
          <p:cNvPr id="124" name="Google Shape;124;p15" descr="Зображення, що містить текст, знімок екрана, Шрифт, число&#10;&#10;Опис створено автоматично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6318" y="597122"/>
            <a:ext cx="6146103" cy="50541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" name="Google Shape;125;p15"/>
          <p:cNvCxnSpPr/>
          <p:nvPr/>
        </p:nvCxnSpPr>
        <p:spPr>
          <a:xfrm>
            <a:off x="1207655" y="4572000"/>
            <a:ext cx="3200400" cy="0"/>
          </a:xfrm>
          <a:prstGeom prst="straightConnector1">
            <a:avLst/>
          </a:prstGeom>
          <a:noFill/>
          <a:ln w="9525" cap="flat" cmpd="sng">
            <a:solidFill>
              <a:schemeClr val="dk2">
                <a:alpha val="898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6" name="Google Shape;126;p15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8" name="Google Shape;128;p15"/>
          <p:cNvCxnSpPr/>
          <p:nvPr/>
        </p:nvCxnSpPr>
        <p:spPr>
          <a:xfrm>
            <a:off x="1207655" y="1981200"/>
            <a:ext cx="3200400" cy="0"/>
          </a:xfrm>
          <a:prstGeom prst="straightConnector1">
            <a:avLst/>
          </a:prstGeom>
          <a:noFill/>
          <a:ln w="9525" cap="flat" cmpd="sng">
            <a:solidFill>
              <a:schemeClr val="dk2">
                <a:alpha val="898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"/>
          <p:cNvSpPr txBox="1">
            <a:spLocks noGrp="1"/>
          </p:cNvSpPr>
          <p:nvPr>
            <p:ph type="title"/>
          </p:nvPr>
        </p:nvSpPr>
        <p:spPr>
          <a:xfrm>
            <a:off x="3357300" y="720725"/>
            <a:ext cx="5477400" cy="8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lang="en-US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"Відкриті" чат-боти</a:t>
            </a:r>
            <a:endParaRPr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1227050" y="2622275"/>
            <a:ext cx="5298600" cy="27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Програмне забезпечення з відкритим кодом для створення чат-бота:</a:t>
            </a:r>
            <a:endParaRPr sz="2000">
              <a:solidFill>
                <a:schemeClr val="dk1"/>
              </a:solidFill>
            </a:endParaRPr>
          </a:p>
          <a:p>
            <a:pPr marL="457200" marR="0" lvl="0" indent="-495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</a:pPr>
            <a:r>
              <a:rPr lang="en-US" sz="3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Tock</a:t>
            </a:r>
            <a:endParaRPr sz="3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95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Char char="•"/>
            </a:pPr>
            <a:r>
              <a:rPr lang="en-US" sz="3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Botonic</a:t>
            </a:r>
            <a:endParaRPr sz="3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16"/>
          <p:cNvSpPr/>
          <p:nvPr/>
        </p:nvSpPr>
        <p:spPr>
          <a:xfrm>
            <a:off x="7492150" y="2017625"/>
            <a:ext cx="3680100" cy="36873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6"/>
          <p:cNvSpPr/>
          <p:nvPr/>
        </p:nvSpPr>
        <p:spPr>
          <a:xfrm>
            <a:off x="7601650" y="2127425"/>
            <a:ext cx="3461100" cy="346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16" descr="Tock · GitHub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733502" y="2288050"/>
            <a:ext cx="3197400" cy="319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 txBox="1">
            <a:spLocks noGrp="1"/>
          </p:cNvSpPr>
          <p:nvPr>
            <p:ph type="title" idx="4294967295"/>
          </p:nvPr>
        </p:nvSpPr>
        <p:spPr>
          <a:xfrm>
            <a:off x="368550" y="376096"/>
            <a:ext cx="110934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</a:pPr>
            <a:r>
              <a:rPr lang="en-US" sz="43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Представлення статистичних даних у Tock</a:t>
            </a:r>
            <a:endParaRPr sz="4300" b="1"/>
          </a:p>
        </p:txBody>
      </p:sp>
      <p:sp>
        <p:nvSpPr>
          <p:cNvPr id="143" name="Google Shape;143;p17"/>
          <p:cNvSpPr/>
          <p:nvPr/>
        </p:nvSpPr>
        <p:spPr>
          <a:xfrm>
            <a:off x="152400" y="1421150"/>
            <a:ext cx="5665800" cy="46209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p17" descr="Зображення, що містить текст, знімок екрана, схема, коло&#10;&#10;Опис створено автоматично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655" y="1617863"/>
            <a:ext cx="5395302" cy="422748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/>
          <p:nvPr/>
        </p:nvSpPr>
        <p:spPr>
          <a:xfrm>
            <a:off x="5872675" y="1421150"/>
            <a:ext cx="6243000" cy="46209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17" descr="Зображення, що містить текст, знімок екрана, Шрифт, число&#10;&#10;Опис створено автоматично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2945" y="1544129"/>
            <a:ext cx="5902804" cy="4402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8"/>
          <p:cNvSpPr txBox="1">
            <a:spLocks noGrp="1"/>
          </p:cNvSpPr>
          <p:nvPr>
            <p:ph type="title"/>
          </p:nvPr>
        </p:nvSpPr>
        <p:spPr>
          <a:xfrm>
            <a:off x="1066800" y="708375"/>
            <a:ext cx="10058400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</a:pPr>
            <a:r>
              <a:rPr lang="en-US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Приклади комерційних чат-ботів</a:t>
            </a:r>
            <a:endParaRPr b="1"/>
          </a:p>
        </p:txBody>
      </p:sp>
      <p:sp>
        <p:nvSpPr>
          <p:cNvPr id="152" name="Google Shape;152;p18"/>
          <p:cNvSpPr/>
          <p:nvPr/>
        </p:nvSpPr>
        <p:spPr>
          <a:xfrm>
            <a:off x="6230000" y="1996675"/>
            <a:ext cx="4081200" cy="40893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8"/>
          <p:cNvSpPr/>
          <p:nvPr/>
        </p:nvSpPr>
        <p:spPr>
          <a:xfrm>
            <a:off x="6351435" y="2118443"/>
            <a:ext cx="3838500" cy="3845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18" descr="Botpress Pricing, Alternatives &amp; More 2024 | Capterra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395743" y="2166459"/>
            <a:ext cx="3749700" cy="374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8"/>
          <p:cNvSpPr txBox="1"/>
          <p:nvPr/>
        </p:nvSpPr>
        <p:spPr>
          <a:xfrm>
            <a:off x="1527509" y="3206975"/>
            <a:ext cx="3895800" cy="16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596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Char char="•"/>
            </a:pPr>
            <a:r>
              <a:rPr lang="en-US" sz="5000">
                <a:latin typeface="Times New Roman"/>
                <a:ea typeface="Times New Roman"/>
                <a:cs typeface="Times New Roman"/>
                <a:sym typeface="Times New Roman"/>
              </a:rPr>
              <a:t>Botpress</a:t>
            </a:r>
            <a:endParaRPr sz="5000"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596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Char char="•"/>
            </a:pPr>
            <a:r>
              <a:rPr lang="en-US" sz="5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Chatling</a:t>
            </a:r>
            <a:endParaRPr sz="5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9"/>
          <p:cNvSpPr txBox="1">
            <a:spLocks noGrp="1"/>
          </p:cNvSpPr>
          <p:nvPr>
            <p:ph type="title"/>
          </p:nvPr>
        </p:nvSpPr>
        <p:spPr>
          <a:xfrm>
            <a:off x="1066800" y="794995"/>
            <a:ext cx="10058400" cy="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7462"/>
              <a:buFont typeface="Times New Roman"/>
              <a:buNone/>
            </a:pPr>
            <a:r>
              <a:rPr lang="en-US" sz="402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Конструктор</a:t>
            </a:r>
            <a:r>
              <a:rPr lang="en-US" sz="402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02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чат-бота</a:t>
            </a:r>
            <a:r>
              <a:rPr lang="en-US" sz="402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402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2862767" y="1857742"/>
            <a:ext cx="6032400" cy="42846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19" descr="Зображення, що містить текст, знімок екрана, Шрифт, схема&#10;&#10;Опис створено автоматично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019367" y="2519092"/>
            <a:ext cx="5719200" cy="29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302FE2-4373-BF6B-57DC-8D479D4CB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4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</a:t>
            </a:r>
            <a:r>
              <a:rPr lang="en-US" sz="480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риклад</a:t>
            </a:r>
            <a:r>
              <a:rPr lang="en-US" sz="4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800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відповіді</a:t>
            </a:r>
            <a:r>
              <a:rPr lang="uk-UA" sz="4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чат-бота</a:t>
            </a:r>
            <a:endParaRPr lang="ru-RU" dirty="0"/>
          </a:p>
        </p:txBody>
      </p:sp>
      <p:sp>
        <p:nvSpPr>
          <p:cNvPr id="4" name="Google Shape;161;p19">
            <a:extLst>
              <a:ext uri="{FF2B5EF4-FFF2-40B4-BE49-F238E27FC236}">
                <a16:creationId xmlns:a16="http://schemas.microsoft.com/office/drawing/2014/main" id="{20C01E61-B9CB-15A3-4AAF-C7D95EB79E4C}"/>
              </a:ext>
            </a:extLst>
          </p:cNvPr>
          <p:cNvSpPr/>
          <p:nvPr/>
        </p:nvSpPr>
        <p:spPr>
          <a:xfrm>
            <a:off x="3141625" y="1857749"/>
            <a:ext cx="5642400" cy="42846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62;p19" descr="Зображення, що містить текст, знімок екрана, Шрифт, число&#10;&#10;Опис створено автоматично">
            <a:extLst>
              <a:ext uri="{FF2B5EF4-FFF2-40B4-BE49-F238E27FC236}">
                <a16:creationId xmlns:a16="http://schemas.microsoft.com/office/drawing/2014/main" id="{958A1F74-E689-7655-8581-F7E43F352C5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42779" y="2103449"/>
            <a:ext cx="5040092" cy="379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557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0"/>
          <p:cNvSpPr/>
          <p:nvPr/>
        </p:nvSpPr>
        <p:spPr>
          <a:xfrm>
            <a:off x="34900" y="1857800"/>
            <a:ext cx="6032400" cy="42846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20" descr="Зображення, що містить текст, знімок екрана, Шрифт, коло&#10;&#10;Опис створено автоматично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338" y="2125637"/>
            <a:ext cx="5411525" cy="36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0"/>
          <p:cNvSpPr/>
          <p:nvPr/>
        </p:nvSpPr>
        <p:spPr>
          <a:xfrm>
            <a:off x="6143500" y="1857800"/>
            <a:ext cx="6032400" cy="4284600"/>
          </a:xfrm>
          <a:prstGeom prst="rect">
            <a:avLst/>
          </a:prstGeom>
          <a:solidFill>
            <a:srgbClr val="07376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20" descr="Зображення, що містить текст, знімок екрана, коло, Шрифт&#10;&#10;Опис створено автоматично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454000" y="2121926"/>
            <a:ext cx="5411400" cy="370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0"/>
          <p:cNvSpPr txBox="1"/>
          <p:nvPr/>
        </p:nvSpPr>
        <p:spPr>
          <a:xfrm>
            <a:off x="1366956" y="697392"/>
            <a:ext cx="925920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Приблизні витрати на чат-бот 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Office PowerPoint</Application>
  <PresentationFormat>Широкоэкранный</PresentationFormat>
  <Paragraphs>30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Retrospect</vt:lpstr>
      <vt:lpstr>Вдосконалення інклюзивного інформаційного простору: впровадження чат-ботів в роботу академічних бібліотек</vt:lpstr>
      <vt:lpstr>В Україні чат-боти створені на базі :</vt:lpstr>
      <vt:lpstr>Презентация PowerPoint</vt:lpstr>
      <vt:lpstr>"Відкриті" чат-боти</vt:lpstr>
      <vt:lpstr>Представлення статистичних даних у Tock</vt:lpstr>
      <vt:lpstr>Приклади комерційних чат-ботів</vt:lpstr>
      <vt:lpstr>Конструктор чат-бота </vt:lpstr>
      <vt:lpstr>Приклад відповіді чат-бота</vt:lpstr>
      <vt:lpstr>Презентация PowerPoint</vt:lpstr>
      <vt:lpstr>Програмне забезпечення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123</dc:creator>
  <cp:lastModifiedBy>Dmitriy S</cp:lastModifiedBy>
  <cp:revision>1</cp:revision>
  <dcterms:modified xsi:type="dcterms:W3CDTF">2024-09-22T20:40:33Z</dcterms:modified>
</cp:coreProperties>
</file>