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  <p:sldId id="264" r:id="rId11"/>
    <p:sldId id="265" r:id="rId1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74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2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Calibri"/>
              <a:buNone/>
              <a:defRPr sz="8000">
                <a:solidFill>
                  <a:srgbClr val="26262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  <a:defRPr sz="2400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22" name="Google Shape;22;p2"/>
          <p:cNvCxnSpPr/>
          <p:nvPr/>
        </p:nvCxnSpPr>
        <p:spPr>
          <a:xfrm>
            <a:off x="1207658" y="4343400"/>
            <a:ext cx="987552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1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1"/>
          <p:cNvSpPr txBox="1">
            <a:spLocks noGrp="1"/>
          </p:cNvSpPr>
          <p:nvPr>
            <p:ph type="body" idx="1"/>
          </p:nvPr>
        </p:nvSpPr>
        <p:spPr>
          <a:xfrm rot="5400000">
            <a:off x="4114800" y="-1171786"/>
            <a:ext cx="4023360" cy="1005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86" name="Google Shape;86;p11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1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1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Vertical Title and Text" type="vertTitleAndTx">
  <p:cSld name="VERTICAL_TITLE_AND_VERTICAL_TEXT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2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" name="Google Shape;91;p12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12"/>
          <p:cNvSpPr txBox="1">
            <a:spLocks noGrp="1"/>
          </p:cNvSpPr>
          <p:nvPr>
            <p:ph type="title"/>
          </p:nvPr>
        </p:nvSpPr>
        <p:spPr>
          <a:xfrm rot="5400000">
            <a:off x="7159401" y="1977801"/>
            <a:ext cx="575989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2"/>
          <p:cNvSpPr txBox="1">
            <a:spLocks noGrp="1"/>
          </p:cNvSpPr>
          <p:nvPr>
            <p:ph type="body" idx="1"/>
          </p:nvPr>
        </p:nvSpPr>
        <p:spPr>
          <a:xfrm rot="5400000">
            <a:off x="1825401" y="-574899"/>
            <a:ext cx="575989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94" name="Google Shape;94;p12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12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12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 type="blank">
  <p:cSld name="BLANK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Google Shape;31;p4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4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  <a:defRPr sz="2000" b="0" cap="none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body" idx="2"/>
          </p:nvPr>
        </p:nvSpPr>
        <p:spPr>
          <a:xfrm>
            <a:off x="1097280" y="2582334"/>
            <a:ext cx="4937760" cy="33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body" idx="3"/>
          </p:nvPr>
        </p:nvSpPr>
        <p:spPr>
          <a:xfrm>
            <a:off x="6217920" y="1846052"/>
            <a:ext cx="4937760" cy="736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  <a:defRPr sz="2000" b="0" cap="none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body" idx="4"/>
          </p:nvPr>
        </p:nvSpPr>
        <p:spPr>
          <a:xfrm>
            <a:off x="6217920" y="2582334"/>
            <a:ext cx="4937760" cy="33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5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 type="secHead">
  <p:cSld name="SECTION_HEADER">
    <p:bg>
      <p:bgPr>
        <a:solidFill>
          <a:schemeClr val="lt1"/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" name="Google Shape;46;p6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Calibri"/>
              <a:buNone/>
              <a:defRPr sz="8000" b="0">
                <a:solidFill>
                  <a:srgbClr val="26262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  <a:defRPr sz="2400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9" name="Google Shape;49;p6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6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52" name="Google Shape;52;p6"/>
          <p:cNvCxnSpPr/>
          <p:nvPr/>
        </p:nvCxnSpPr>
        <p:spPr>
          <a:xfrm>
            <a:off x="1207658" y="4343400"/>
            <a:ext cx="987552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7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7"/>
          <p:cNvSpPr txBox="1">
            <a:spLocks noGrp="1"/>
          </p:cNvSpPr>
          <p:nvPr>
            <p:ph type="body" idx="1"/>
          </p:nvPr>
        </p:nvSpPr>
        <p:spPr>
          <a:xfrm>
            <a:off x="1097278" y="1845734"/>
            <a:ext cx="493776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56" name="Google Shape;56;p7"/>
          <p:cNvSpPr txBox="1">
            <a:spLocks noGrp="1"/>
          </p:cNvSpPr>
          <p:nvPr>
            <p:ph type="body" idx="2"/>
          </p:nvPr>
        </p:nvSpPr>
        <p:spPr>
          <a:xfrm>
            <a:off x="6217920" y="1845735"/>
            <a:ext cx="493776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57" name="Google Shape;57;p7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7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7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8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8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8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8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9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7;p9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68;p9"/>
          <p:cNvSpPr txBox="1"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alibri"/>
              <a:buNone/>
              <a:defRPr sz="3600" b="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9"/>
          <p:cNvSpPr txBox="1">
            <a:spLocks noGrp="1"/>
          </p:cNvSpPr>
          <p:nvPr>
            <p:ph type="body" idx="1"/>
          </p:nvPr>
        </p:nvSpPr>
        <p:spPr>
          <a:xfrm>
            <a:off x="4800600" y="731520"/>
            <a:ext cx="6492240" cy="52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70" name="Google Shape;70;p9"/>
          <p:cNvSpPr txBox="1">
            <a:spLocks noGrp="1"/>
          </p:cNvSpPr>
          <p:nvPr>
            <p:ph type="body" idx="2"/>
          </p:nvPr>
        </p:nvSpPr>
        <p:spPr>
          <a:xfrm>
            <a:off x="457200" y="2926080"/>
            <a:ext cx="3200400" cy="33791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FFFFFF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71" name="Google Shape;71;p9"/>
          <p:cNvSpPr txBox="1">
            <a:spLocks noGrp="1"/>
          </p:cNvSpPr>
          <p:nvPr>
            <p:ph type="dt" idx="10"/>
          </p:nvPr>
        </p:nvSpPr>
        <p:spPr>
          <a:xfrm>
            <a:off x="465512" y="6459785"/>
            <a:ext cx="26185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9"/>
          <p:cNvSpPr txBox="1">
            <a:spLocks noGrp="1"/>
          </p:cNvSpPr>
          <p:nvPr>
            <p:ph type="ftr" idx="11"/>
          </p:nvPr>
        </p:nvSpPr>
        <p:spPr>
          <a:xfrm>
            <a:off x="4800600" y="6459785"/>
            <a:ext cx="4648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9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icture with Caption" type="picTx">
  <p:cSld name="PICTURE_WITH_CAPTION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0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76;p10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10"/>
          <p:cNvSpPr txBox="1"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alibri"/>
              <a:buNone/>
              <a:defRPr sz="3600" b="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0"/>
          <p:cNvSpPr>
            <a:spLocks noGrp="1"/>
          </p:cNvSpPr>
          <p:nvPr>
            <p:ph type="pic" idx="2"/>
          </p:nvPr>
        </p:nvSpPr>
        <p:spPr>
          <a:xfrm>
            <a:off x="15" y="0"/>
            <a:ext cx="12191985" cy="4915076"/>
          </a:xfrm>
          <a:prstGeom prst="rect">
            <a:avLst/>
          </a:prstGeom>
          <a:solidFill>
            <a:srgbClr val="D7D0C0"/>
          </a:solidFill>
          <a:ln>
            <a:noFill/>
          </a:ln>
        </p:spPr>
      </p:sp>
      <p:sp>
        <p:nvSpPr>
          <p:cNvPr id="79" name="Google Shape;79;p10"/>
          <p:cNvSpPr txBox="1">
            <a:spLocks noGrp="1"/>
          </p:cNvSpPr>
          <p:nvPr>
            <p:ph type="body" idx="1"/>
          </p:nvPr>
        </p:nvSpPr>
        <p:spPr>
          <a:xfrm>
            <a:off x="1097280" y="5907024"/>
            <a:ext cx="10113264" cy="594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FFFFFF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80" name="Google Shape;80;p10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0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0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7;p1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  <a:defRPr sz="4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marR="0" lvl="0" indent="-3556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Char char=" 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13" name="Google Shape;13;p1"/>
          <p:cNvCxnSpPr/>
          <p:nvPr/>
        </p:nvCxnSpPr>
        <p:spPr>
          <a:xfrm>
            <a:off x="1193532" y="1737845"/>
            <a:ext cx="996696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3"/>
          <p:cNvSpPr txBox="1">
            <a:spLocks noGrp="1"/>
          </p:cNvSpPr>
          <p:nvPr>
            <p:ph type="ctrTitle"/>
          </p:nvPr>
        </p:nvSpPr>
        <p:spPr>
          <a:xfrm>
            <a:off x="1220183" y="-3048"/>
            <a:ext cx="10058400" cy="41438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600"/>
              <a:buFont typeface="Times New Roman"/>
              <a:buNone/>
            </a:pPr>
            <a:r>
              <a:rPr lang="en-US" sz="3600" b="1">
                <a:latin typeface="Times New Roman"/>
                <a:ea typeface="Times New Roman"/>
                <a:cs typeface="Times New Roman"/>
                <a:sym typeface="Times New Roman"/>
              </a:rPr>
              <a:t>Вдосконалення інклюзивного інформаційного простору: впровадження чат-ботів в роботу академічних бібліотек</a:t>
            </a:r>
            <a:endParaRPr sz="3600"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2" name="Google Shape;102;p13"/>
          <p:cNvSpPr txBox="1"/>
          <p:nvPr/>
        </p:nvSpPr>
        <p:spPr>
          <a:xfrm>
            <a:off x="7730413" y="4859526"/>
            <a:ext cx="4851081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Шевчук Олександр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Салтикова Анастасія</a:t>
            </a:r>
            <a:endParaRPr/>
          </a:p>
        </p:txBody>
      </p:sp>
      <p:pic>
        <p:nvPicPr>
          <p:cNvPr id="103" name="Google Shape;103;p13" descr="Науково-технічна бiблiотека ім. Г. І. Денисенка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226" y="-3841"/>
            <a:ext cx="1628775" cy="2809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1"/>
          <p:cNvSpPr txBox="1">
            <a:spLocks noGrp="1"/>
          </p:cNvSpPr>
          <p:nvPr>
            <p:ph type="title"/>
          </p:nvPr>
        </p:nvSpPr>
        <p:spPr>
          <a:xfrm>
            <a:off x="1066800" y="658850"/>
            <a:ext cx="10058400" cy="82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Times New Roman"/>
              <a:buNone/>
            </a:pPr>
            <a:r>
              <a:rPr lang="en-US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Програмне забезпечення</a:t>
            </a:r>
            <a:endParaRPr b="1"/>
          </a:p>
        </p:txBody>
      </p:sp>
      <p:sp>
        <p:nvSpPr>
          <p:cNvPr id="179" name="Google Shape;179;p21"/>
          <p:cNvSpPr txBox="1">
            <a:spLocks noGrp="1"/>
          </p:cNvSpPr>
          <p:nvPr>
            <p:ph type="body" idx="2"/>
          </p:nvPr>
        </p:nvSpPr>
        <p:spPr>
          <a:xfrm>
            <a:off x="1097280" y="2582334"/>
            <a:ext cx="4937760" cy="33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/>
          <a:p>
            <a:pPr marL="91440" lvl="0" indent="-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Безкоштовне</a:t>
            </a:r>
            <a:endParaRPr/>
          </a:p>
          <a:p>
            <a:pPr marL="91440" lvl="0" indent="-152400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Гнучке налаштування</a:t>
            </a:r>
            <a:endParaRPr/>
          </a:p>
          <a:p>
            <a:pPr marL="91440" lvl="0" indent="-152400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Потреба у додатковому матеріально-технічному забезпеченні</a:t>
            </a:r>
            <a:endParaRPr/>
          </a:p>
          <a:p>
            <a:pPr marL="91440" lvl="0" indent="-152400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Потреба у залученні ІТ фахівців</a:t>
            </a:r>
            <a:endParaRPr/>
          </a:p>
          <a:p>
            <a:pPr marL="91440" lvl="0" indent="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400"/>
              <a:buFont typeface="Arial"/>
              <a:buNone/>
            </a:pP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0" name="Google Shape;180;p21"/>
          <p:cNvSpPr txBox="1">
            <a:spLocks noGrp="1"/>
          </p:cNvSpPr>
          <p:nvPr>
            <p:ph type="body" idx="4"/>
          </p:nvPr>
        </p:nvSpPr>
        <p:spPr>
          <a:xfrm>
            <a:off x="6214400" y="2582275"/>
            <a:ext cx="5360400" cy="337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/>
          <a:p>
            <a:pPr marL="91440" lvl="0" indent="-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Умовно просте у навчанні, розгортанні та інтеграції зі сторонніми сервісами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" lvl="0" indent="-152400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Мінімальна залежність від матеріально-технічному забезпечення бібліотеки</a:t>
            </a:r>
            <a:endParaRPr/>
          </a:p>
          <a:p>
            <a:pPr marL="91440" lvl="0" indent="-152400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Необхідність щомісячних платежів(~15$)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" lvl="0" indent="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400"/>
              <a:buFont typeface="Arial"/>
              <a:buNone/>
            </a:pP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1" name="Google Shape;181;p21"/>
          <p:cNvSpPr txBox="1"/>
          <p:nvPr/>
        </p:nvSpPr>
        <p:spPr>
          <a:xfrm>
            <a:off x="1137848" y="1863225"/>
            <a:ext cx="34437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 відкритим кодом:</a:t>
            </a:r>
            <a:endParaRPr sz="2800"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2" name="Google Shape;182;p21"/>
          <p:cNvSpPr txBox="1"/>
          <p:nvPr/>
        </p:nvSpPr>
        <p:spPr>
          <a:xfrm>
            <a:off x="6214400" y="1847150"/>
            <a:ext cx="24399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Комерційне:</a:t>
            </a: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2"/>
          <p:cNvSpPr txBox="1"/>
          <p:nvPr/>
        </p:nvSpPr>
        <p:spPr>
          <a:xfrm>
            <a:off x="3079375" y="2572821"/>
            <a:ext cx="5848800" cy="21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000" b="1">
                <a:solidFill>
                  <a:srgbClr val="00222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ДЯКУЄМО ЗА УВАГУ!</a:t>
            </a:r>
            <a:r>
              <a:rPr lang="en-US" sz="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​</a:t>
            </a:r>
            <a:endParaRPr sz="500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​</a:t>
            </a:r>
            <a:endParaRPr/>
          </a:p>
        </p:txBody>
      </p:sp>
      <p:pic>
        <p:nvPicPr>
          <p:cNvPr id="188" name="Google Shape;188;p22" descr="Науково-технічна бiблiотека ім. Г. І. Денисенка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226" y="-3841"/>
            <a:ext cx="1628775" cy="2809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4"/>
          <p:cNvSpPr txBox="1">
            <a:spLocks noGrp="1"/>
          </p:cNvSpPr>
          <p:nvPr>
            <p:ph type="title"/>
          </p:nvPr>
        </p:nvSpPr>
        <p:spPr>
          <a:xfrm>
            <a:off x="861001" y="132450"/>
            <a:ext cx="10470000" cy="145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Times New Roman"/>
              <a:buNone/>
            </a:pPr>
            <a:r>
              <a:rPr lang="en-US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 Україні чат-боти створені на базі :</a:t>
            </a:r>
            <a:endParaRPr b="1"/>
          </a:p>
        </p:txBody>
      </p:sp>
      <p:sp>
        <p:nvSpPr>
          <p:cNvPr id="109" name="Google Shape;109;p14"/>
          <p:cNvSpPr txBox="1"/>
          <p:nvPr/>
        </p:nvSpPr>
        <p:spPr>
          <a:xfrm>
            <a:off x="940300" y="4864356"/>
            <a:ext cx="4803900" cy="9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/>
          <a:p>
            <a:pPr marL="45720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Бібліотека Національної музичної академії України.</a:t>
            </a:r>
            <a:endParaRPr sz="2800">
              <a:solidFill>
                <a:srgbClr val="3F3F3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0" name="Google Shape;110;p14"/>
          <p:cNvSpPr/>
          <p:nvPr/>
        </p:nvSpPr>
        <p:spPr>
          <a:xfrm>
            <a:off x="2076975" y="1857750"/>
            <a:ext cx="2772600" cy="2778000"/>
          </a:xfrm>
          <a:prstGeom prst="rect">
            <a:avLst/>
          </a:prstGeom>
          <a:solidFill>
            <a:srgbClr val="07376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1" name="Google Shape;111;p14" descr="Бібліотека Національної музичної академії України ім. П. І. Чайковського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2276025" y="2069138"/>
            <a:ext cx="2367600" cy="23676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112" name="Google Shape;112;p14"/>
          <p:cNvSpPr/>
          <p:nvPr/>
        </p:nvSpPr>
        <p:spPr>
          <a:xfrm>
            <a:off x="7258575" y="1857750"/>
            <a:ext cx="2772600" cy="2778000"/>
          </a:xfrm>
          <a:prstGeom prst="rect">
            <a:avLst/>
          </a:prstGeom>
          <a:solidFill>
            <a:srgbClr val="07376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3" name="Google Shape;113;p14" descr="Науково-технічна бiблiотека ім. Г. І. Денисенка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914467" y="1985925"/>
            <a:ext cx="1489333" cy="2534025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114" name="Google Shape;114;p14"/>
          <p:cNvSpPr txBox="1"/>
          <p:nvPr/>
        </p:nvSpPr>
        <p:spPr>
          <a:xfrm>
            <a:off x="6010425" y="4824600"/>
            <a:ext cx="5297400" cy="101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/>
          <a:p>
            <a:pPr marL="457200" marR="0" lvl="0" indent="0" algn="ctr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Бібліотека ім. Г. І. Денисенка КПІ ім. Ігоря Сікорського. </a:t>
            </a:r>
            <a:endParaRPr sz="2800">
              <a:solidFill>
                <a:srgbClr val="3F3F3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5"/>
          <p:cNvSpPr/>
          <p:nvPr/>
        </p:nvSpPr>
        <p:spPr>
          <a:xfrm>
            <a:off x="0" y="261900"/>
            <a:ext cx="12192000" cy="6334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p15"/>
          <p:cNvSpPr/>
          <p:nvPr/>
        </p:nvSpPr>
        <p:spPr>
          <a:xfrm>
            <a:off x="5128875" y="398875"/>
            <a:ext cx="6561000" cy="5533500"/>
          </a:xfrm>
          <a:prstGeom prst="rect">
            <a:avLst/>
          </a:prstGeom>
          <a:solidFill>
            <a:srgbClr val="07376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p15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p1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15"/>
          <p:cNvSpPr txBox="1"/>
          <p:nvPr/>
        </p:nvSpPr>
        <p:spPr>
          <a:xfrm>
            <a:off x="534875" y="1806000"/>
            <a:ext cx="4716900" cy="26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300">
                <a:solidFill>
                  <a:srgbClr val="26262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Простий чат-бот бібліотеки Університету Вуллонгонга </a:t>
            </a:r>
            <a:endParaRPr sz="4300"/>
          </a:p>
        </p:txBody>
      </p:sp>
      <p:pic>
        <p:nvPicPr>
          <p:cNvPr id="124" name="Google Shape;124;p15" descr="Зображення, що містить текст, знімок екрана, Шрифт, число&#10;&#10;Опис створено автоматично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36318" y="597122"/>
            <a:ext cx="6146103" cy="505415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5" name="Google Shape;125;p15"/>
          <p:cNvCxnSpPr/>
          <p:nvPr/>
        </p:nvCxnSpPr>
        <p:spPr>
          <a:xfrm>
            <a:off x="1207655" y="4572000"/>
            <a:ext cx="3200400" cy="0"/>
          </a:xfrm>
          <a:prstGeom prst="straightConnector1">
            <a:avLst/>
          </a:prstGeom>
          <a:noFill/>
          <a:ln w="9525" cap="flat" cmpd="sng">
            <a:solidFill>
              <a:schemeClr val="dk2">
                <a:alpha val="89800"/>
              </a:schemeClr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6" name="Google Shape;126;p15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15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28" name="Google Shape;128;p15"/>
          <p:cNvCxnSpPr/>
          <p:nvPr/>
        </p:nvCxnSpPr>
        <p:spPr>
          <a:xfrm>
            <a:off x="1207655" y="1981200"/>
            <a:ext cx="3200400" cy="0"/>
          </a:xfrm>
          <a:prstGeom prst="straightConnector1">
            <a:avLst/>
          </a:prstGeom>
          <a:noFill/>
          <a:ln w="9525" cap="flat" cmpd="sng">
            <a:solidFill>
              <a:schemeClr val="dk2">
                <a:alpha val="89800"/>
              </a:schemeClr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6"/>
          <p:cNvSpPr txBox="1">
            <a:spLocks noGrp="1"/>
          </p:cNvSpPr>
          <p:nvPr>
            <p:ph type="title"/>
          </p:nvPr>
        </p:nvSpPr>
        <p:spPr>
          <a:xfrm>
            <a:off x="3357300" y="720725"/>
            <a:ext cx="5477400" cy="8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rPr lang="en-US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"Відкриті" чат-боти</a:t>
            </a:r>
            <a:endParaRPr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4" name="Google Shape;134;p16"/>
          <p:cNvSpPr txBox="1"/>
          <p:nvPr/>
        </p:nvSpPr>
        <p:spPr>
          <a:xfrm>
            <a:off x="1227050" y="2622275"/>
            <a:ext cx="5298600" cy="270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Програмне забезпечення з відкритим кодом для створення чат-бота:</a:t>
            </a:r>
            <a:endParaRPr sz="2000">
              <a:solidFill>
                <a:schemeClr val="dk1"/>
              </a:solidFill>
            </a:endParaRPr>
          </a:p>
          <a:p>
            <a:pPr marL="457200" marR="0" lvl="0" indent="-495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Char char="•"/>
            </a:pPr>
            <a:r>
              <a:rPr lang="en-US" sz="34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Tock</a:t>
            </a:r>
            <a:endParaRPr sz="3400"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marR="0" lvl="0" indent="-495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Char char="•"/>
            </a:pPr>
            <a:r>
              <a:rPr lang="en-US" sz="34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Botonic</a:t>
            </a:r>
            <a:endParaRPr sz="3400"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5" name="Google Shape;135;p16"/>
          <p:cNvSpPr/>
          <p:nvPr/>
        </p:nvSpPr>
        <p:spPr>
          <a:xfrm>
            <a:off x="7492150" y="2017625"/>
            <a:ext cx="3680100" cy="3687300"/>
          </a:xfrm>
          <a:prstGeom prst="rect">
            <a:avLst/>
          </a:prstGeom>
          <a:solidFill>
            <a:srgbClr val="07376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Google Shape;136;p16"/>
          <p:cNvSpPr/>
          <p:nvPr/>
        </p:nvSpPr>
        <p:spPr>
          <a:xfrm>
            <a:off x="7601650" y="2127425"/>
            <a:ext cx="3461100" cy="34677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7" name="Google Shape;137;p16" descr="Tock · GitHub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7733502" y="2288050"/>
            <a:ext cx="3197400" cy="3197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7"/>
          <p:cNvSpPr txBox="1">
            <a:spLocks noGrp="1"/>
          </p:cNvSpPr>
          <p:nvPr>
            <p:ph type="title" idx="4294967295"/>
          </p:nvPr>
        </p:nvSpPr>
        <p:spPr>
          <a:xfrm>
            <a:off x="368550" y="376096"/>
            <a:ext cx="11093400" cy="7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Times New Roman"/>
              <a:buNone/>
            </a:pPr>
            <a:r>
              <a:rPr lang="en-US" sz="43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Представлення статистичних даних у Tock</a:t>
            </a:r>
            <a:endParaRPr sz="4300" b="1"/>
          </a:p>
        </p:txBody>
      </p:sp>
      <p:sp>
        <p:nvSpPr>
          <p:cNvPr id="143" name="Google Shape;143;p17"/>
          <p:cNvSpPr/>
          <p:nvPr/>
        </p:nvSpPr>
        <p:spPr>
          <a:xfrm>
            <a:off x="152400" y="1421150"/>
            <a:ext cx="5665800" cy="4620900"/>
          </a:xfrm>
          <a:prstGeom prst="rect">
            <a:avLst/>
          </a:prstGeom>
          <a:solidFill>
            <a:srgbClr val="07376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4" name="Google Shape;144;p17" descr="Зображення, що містить текст, знімок екрана, схема, коло&#10;&#10;Опис створено автоматично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87655" y="1617863"/>
            <a:ext cx="5395302" cy="4227481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17"/>
          <p:cNvSpPr/>
          <p:nvPr/>
        </p:nvSpPr>
        <p:spPr>
          <a:xfrm>
            <a:off x="5872675" y="1421150"/>
            <a:ext cx="6243000" cy="4620900"/>
          </a:xfrm>
          <a:prstGeom prst="rect">
            <a:avLst/>
          </a:prstGeom>
          <a:solidFill>
            <a:srgbClr val="07376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6" name="Google Shape;146;p17" descr="Зображення, що містить текст, знімок екрана, Шрифт, число&#10;&#10;Опис створено автоматично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22945" y="1544129"/>
            <a:ext cx="5902804" cy="44023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8"/>
          <p:cNvSpPr txBox="1">
            <a:spLocks noGrp="1"/>
          </p:cNvSpPr>
          <p:nvPr>
            <p:ph type="title"/>
          </p:nvPr>
        </p:nvSpPr>
        <p:spPr>
          <a:xfrm>
            <a:off x="1066800" y="708375"/>
            <a:ext cx="10058400" cy="85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Times New Roman"/>
              <a:buNone/>
            </a:pPr>
            <a:r>
              <a:rPr lang="en-US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Приклади комерційних чат-ботів</a:t>
            </a:r>
            <a:endParaRPr b="1"/>
          </a:p>
        </p:txBody>
      </p:sp>
      <p:sp>
        <p:nvSpPr>
          <p:cNvPr id="152" name="Google Shape;152;p18"/>
          <p:cNvSpPr/>
          <p:nvPr/>
        </p:nvSpPr>
        <p:spPr>
          <a:xfrm>
            <a:off x="6230000" y="1996675"/>
            <a:ext cx="4081200" cy="4089300"/>
          </a:xfrm>
          <a:prstGeom prst="rect">
            <a:avLst/>
          </a:prstGeom>
          <a:solidFill>
            <a:srgbClr val="07376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p18"/>
          <p:cNvSpPr/>
          <p:nvPr/>
        </p:nvSpPr>
        <p:spPr>
          <a:xfrm>
            <a:off x="6351435" y="2118443"/>
            <a:ext cx="3838500" cy="38457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4" name="Google Shape;154;p18" descr="Botpress Pricing, Alternatives &amp; More 2024 | Capterra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6395743" y="2166459"/>
            <a:ext cx="3749700" cy="3749700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18"/>
          <p:cNvSpPr txBox="1"/>
          <p:nvPr/>
        </p:nvSpPr>
        <p:spPr>
          <a:xfrm>
            <a:off x="1527509" y="3206975"/>
            <a:ext cx="3895800" cy="163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-596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Char char="•"/>
            </a:pPr>
            <a:r>
              <a:rPr lang="en-US" sz="5000">
                <a:latin typeface="Times New Roman"/>
                <a:ea typeface="Times New Roman"/>
                <a:cs typeface="Times New Roman"/>
                <a:sym typeface="Times New Roman"/>
              </a:rPr>
              <a:t>Botpress</a:t>
            </a:r>
            <a:endParaRPr sz="5000">
              <a:solidFill>
                <a:srgbClr val="07376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marR="0" lvl="0" indent="-596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Char char="•"/>
            </a:pPr>
            <a:r>
              <a:rPr lang="en-US" sz="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Chatling</a:t>
            </a:r>
            <a:endParaRPr sz="5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9"/>
          <p:cNvSpPr txBox="1">
            <a:spLocks noGrp="1"/>
          </p:cNvSpPr>
          <p:nvPr>
            <p:ph type="title"/>
          </p:nvPr>
        </p:nvSpPr>
        <p:spPr>
          <a:xfrm>
            <a:off x="1066800" y="794995"/>
            <a:ext cx="10058400" cy="64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7462"/>
              <a:buFont typeface="Times New Roman"/>
              <a:buNone/>
            </a:pPr>
            <a:r>
              <a:rPr lang="en-US" sz="4020" b="1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Конструктор</a:t>
            </a:r>
            <a:r>
              <a:rPr lang="en-US" sz="402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020" b="1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чат-бота</a:t>
            </a:r>
            <a:r>
              <a:rPr lang="en-US" sz="402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endParaRPr sz="4020" b="1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3" name="Google Shape;163;p19"/>
          <p:cNvSpPr/>
          <p:nvPr/>
        </p:nvSpPr>
        <p:spPr>
          <a:xfrm>
            <a:off x="2862767" y="1857742"/>
            <a:ext cx="6032400" cy="4284600"/>
          </a:xfrm>
          <a:prstGeom prst="rect">
            <a:avLst/>
          </a:prstGeom>
          <a:solidFill>
            <a:srgbClr val="07376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4" name="Google Shape;164;p19" descr="Зображення, що містить текст, знімок екрана, Шрифт, схема&#10;&#10;Опис створено автоматично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3019367" y="2519092"/>
            <a:ext cx="5719200" cy="2961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302FE2-4373-BF6B-57DC-8D479D4CB6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sz="48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</a:t>
            </a:r>
            <a:r>
              <a:rPr lang="en-US" sz="4800" b="1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риклад</a:t>
            </a:r>
            <a:r>
              <a:rPr lang="en-US" sz="48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800" b="1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відповіді</a:t>
            </a:r>
            <a:r>
              <a:rPr lang="uk-UA" sz="48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чат-бота</a:t>
            </a:r>
            <a:endParaRPr lang="ru-RU" dirty="0"/>
          </a:p>
        </p:txBody>
      </p:sp>
      <p:sp>
        <p:nvSpPr>
          <p:cNvPr id="4" name="Google Shape;161;p19">
            <a:extLst>
              <a:ext uri="{FF2B5EF4-FFF2-40B4-BE49-F238E27FC236}">
                <a16:creationId xmlns:a16="http://schemas.microsoft.com/office/drawing/2014/main" id="{20C01E61-B9CB-15A3-4AAF-C7D95EB79E4C}"/>
              </a:ext>
            </a:extLst>
          </p:cNvPr>
          <p:cNvSpPr/>
          <p:nvPr/>
        </p:nvSpPr>
        <p:spPr>
          <a:xfrm>
            <a:off x="3141625" y="1857749"/>
            <a:ext cx="5642400" cy="4284600"/>
          </a:xfrm>
          <a:prstGeom prst="rect">
            <a:avLst/>
          </a:prstGeom>
          <a:solidFill>
            <a:srgbClr val="07376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" name="Google Shape;162;p19" descr="Зображення, що містить текст, знімок екрана, Шрифт, число&#10;&#10;Опис створено автоматично">
            <a:extLst>
              <a:ext uri="{FF2B5EF4-FFF2-40B4-BE49-F238E27FC236}">
                <a16:creationId xmlns:a16="http://schemas.microsoft.com/office/drawing/2014/main" id="{958A1F74-E689-7655-8581-F7E43F352C53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42779" y="2103449"/>
            <a:ext cx="5040092" cy="3793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55579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0"/>
          <p:cNvSpPr/>
          <p:nvPr/>
        </p:nvSpPr>
        <p:spPr>
          <a:xfrm>
            <a:off x="34900" y="1857800"/>
            <a:ext cx="6032400" cy="4284600"/>
          </a:xfrm>
          <a:prstGeom prst="rect">
            <a:avLst/>
          </a:prstGeom>
          <a:solidFill>
            <a:srgbClr val="07376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0" name="Google Shape;170;p20" descr="Зображення, що містить текст, знімок екрана, Шрифт, коло&#10;&#10;Опис створено автоматично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5338" y="2125637"/>
            <a:ext cx="5411525" cy="369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20"/>
          <p:cNvSpPr/>
          <p:nvPr/>
        </p:nvSpPr>
        <p:spPr>
          <a:xfrm>
            <a:off x="6143500" y="1857800"/>
            <a:ext cx="6032400" cy="4284600"/>
          </a:xfrm>
          <a:prstGeom prst="rect">
            <a:avLst/>
          </a:prstGeom>
          <a:solidFill>
            <a:srgbClr val="07376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2" name="Google Shape;172;p20" descr="Зображення, що містить текст, знімок екрана, коло, Шрифт&#10;&#10;Опис створено автоматично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4">
            <a:alphaModFix/>
          </a:blip>
          <a:srcRect/>
          <a:stretch/>
        </p:blipFill>
        <p:spPr>
          <a:xfrm>
            <a:off x="6454000" y="2121926"/>
            <a:ext cx="5411400" cy="3701400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20"/>
          <p:cNvSpPr txBox="1"/>
          <p:nvPr/>
        </p:nvSpPr>
        <p:spPr>
          <a:xfrm>
            <a:off x="1366956" y="697392"/>
            <a:ext cx="9259204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Приблизні витрати на чат-бот </a:t>
            </a:r>
            <a:endParaRPr b="1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rgbClr val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132</Words>
  <Application>Microsoft Office PowerPoint</Application>
  <PresentationFormat>Широкоэкранный</PresentationFormat>
  <Paragraphs>30</Paragraphs>
  <Slides>11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Retrospect</vt:lpstr>
      <vt:lpstr>Вдосконалення інклюзивного інформаційного простору: впровадження чат-ботів в роботу академічних бібліотек</vt:lpstr>
      <vt:lpstr>В Україні чат-боти створені на базі :</vt:lpstr>
      <vt:lpstr>Презентация PowerPoint</vt:lpstr>
      <vt:lpstr>"Відкриті" чат-боти</vt:lpstr>
      <vt:lpstr>Представлення статистичних даних у Tock</vt:lpstr>
      <vt:lpstr>Приклади комерційних чат-ботів</vt:lpstr>
      <vt:lpstr>Конструктор чат-бота </vt:lpstr>
      <vt:lpstr>Приклад відповіді чат-бота</vt:lpstr>
      <vt:lpstr>Презентация PowerPoint</vt:lpstr>
      <vt:lpstr>Програмне забезпечення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123</dc:creator>
  <cp:lastModifiedBy>Dmitriy S</cp:lastModifiedBy>
  <cp:revision>1</cp:revision>
  <dcterms:modified xsi:type="dcterms:W3CDTF">2024-09-22T20:40:33Z</dcterms:modified>
</cp:coreProperties>
</file>