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Lst>
  <p:sldSz cy="5143500" cx="9144000"/>
  <p:notesSz cx="6858000" cy="9144000"/>
  <p:embeddedFontLst>
    <p:embeddedFont>
      <p:font typeface="Roboto"/>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6274BE8-1E0E-4074-878C-4F34C3206285}">
  <a:tblStyle styleId="{56274BE8-1E0E-4074-878C-4F34C320628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Roboto-bold.fntdata"/><Relationship Id="rId25" Type="http://schemas.openxmlformats.org/officeDocument/2006/relationships/font" Target="fonts/Roboto-regular.fntdata"/><Relationship Id="rId28" Type="http://schemas.openxmlformats.org/officeDocument/2006/relationships/font" Target="fonts/Roboto-boldItalic.fntdata"/><Relationship Id="rId27" Type="http://schemas.openxmlformats.org/officeDocument/2006/relationships/font" Target="fonts/Roboto-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287023b83b9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287023b83b9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287f1b2b06e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287f1b2b06e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87f1b2b06e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87f1b2b06e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287f1b2b06e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287f1b2b06e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287f1b2b06e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287f1b2b06e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287f1b2b06e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287f1b2b06e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287023b83b9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287023b83b9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287023b83b9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287023b83b9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287f1b2b06e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287f1b2b06e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86ab41159e_0_12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86ab41159e_0_12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87023b83b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87023b83b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87023b83b9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287023b83b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287023b83b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287023b83b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287023b83b9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287023b83b9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287023b83b9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287023b83b9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87f1b2b06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87f1b2b06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287023b83b9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287023b83b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598100" y="1775222"/>
            <a:ext cx="8222100" cy="838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17" name="Google Shape;17;p2"/>
          <p:cNvSpPr txBox="1"/>
          <p:nvPr>
            <p:ph idx="1" type="subTitle"/>
          </p:nvPr>
        </p:nvSpPr>
        <p:spPr>
          <a:xfrm>
            <a:off x="598088" y="2715913"/>
            <a:ext cx="8222100" cy="4329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p:txBody>
      </p:sp>
      <p:sp>
        <p:nvSpPr>
          <p:cNvPr id="18" name="Google Shape;18;p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69"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1"/>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6" name="Google Shape;76;p11"/>
          <p:cNvSpPr txBox="1"/>
          <p:nvPr>
            <p:ph hasCustomPrompt="1" type="title"/>
          </p:nvPr>
        </p:nvSpPr>
        <p:spPr>
          <a:xfrm>
            <a:off x="311700" y="1256050"/>
            <a:ext cx="8520600" cy="20307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p:nvPr>
            <p:ph idx="1" type="body"/>
          </p:nvPr>
        </p:nvSpPr>
        <p:spPr>
          <a:xfrm>
            <a:off x="311700" y="3369225"/>
            <a:ext cx="8520600" cy="12819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Clr>
                <a:schemeClr val="lt1"/>
              </a:buClr>
              <a:buSzPts val="1800"/>
              <a:buChar char="●"/>
              <a:defRPr>
                <a:solidFill>
                  <a:schemeClr val="lt1"/>
                </a:solidFill>
              </a:defRPr>
            </a:lvl1pPr>
            <a:lvl2pPr indent="-317500" lvl="1" marL="914400" algn="ctr">
              <a:spcBef>
                <a:spcPts val="0"/>
              </a:spcBef>
              <a:spcAft>
                <a:spcPts val="0"/>
              </a:spcAft>
              <a:buClr>
                <a:schemeClr val="lt1"/>
              </a:buClr>
              <a:buSzPts val="1400"/>
              <a:buChar char="○"/>
              <a:defRPr>
                <a:solidFill>
                  <a:schemeClr val="lt1"/>
                </a:solidFill>
              </a:defRPr>
            </a:lvl2pPr>
            <a:lvl3pPr indent="-317500" lvl="2" marL="1371600" algn="ctr">
              <a:spcBef>
                <a:spcPts val="0"/>
              </a:spcBef>
              <a:spcAft>
                <a:spcPts val="0"/>
              </a:spcAft>
              <a:buClr>
                <a:schemeClr val="lt1"/>
              </a:buClr>
              <a:buSzPts val="1400"/>
              <a:buChar char="■"/>
              <a:defRPr>
                <a:solidFill>
                  <a:schemeClr val="lt1"/>
                </a:solidFill>
              </a:defRPr>
            </a:lvl3pPr>
            <a:lvl4pPr indent="-317500" lvl="3" marL="1828800" algn="ctr">
              <a:spcBef>
                <a:spcPts val="0"/>
              </a:spcBef>
              <a:spcAft>
                <a:spcPts val="0"/>
              </a:spcAft>
              <a:buClr>
                <a:schemeClr val="lt1"/>
              </a:buClr>
              <a:buSzPts val="1400"/>
              <a:buChar char="●"/>
              <a:defRPr>
                <a:solidFill>
                  <a:schemeClr val="lt1"/>
                </a:solidFill>
              </a:defRPr>
            </a:lvl4pPr>
            <a:lvl5pPr indent="-317500" lvl="4" marL="2286000" algn="ctr">
              <a:spcBef>
                <a:spcPts val="0"/>
              </a:spcBef>
              <a:spcAft>
                <a:spcPts val="0"/>
              </a:spcAft>
              <a:buClr>
                <a:schemeClr val="lt1"/>
              </a:buClr>
              <a:buSzPts val="1400"/>
              <a:buChar char="○"/>
              <a:defRPr>
                <a:solidFill>
                  <a:schemeClr val="lt1"/>
                </a:solidFill>
              </a:defRPr>
            </a:lvl5pPr>
            <a:lvl6pPr indent="-317500" lvl="5" marL="2743200" algn="ctr">
              <a:spcBef>
                <a:spcPts val="0"/>
              </a:spcBef>
              <a:spcAft>
                <a:spcPts val="0"/>
              </a:spcAft>
              <a:buClr>
                <a:schemeClr val="lt1"/>
              </a:buClr>
              <a:buSzPts val="1400"/>
              <a:buChar char="■"/>
              <a:defRPr>
                <a:solidFill>
                  <a:schemeClr val="lt1"/>
                </a:solidFill>
              </a:defRPr>
            </a:lvl6pPr>
            <a:lvl7pPr indent="-317500" lvl="6" marL="3200400" algn="ctr">
              <a:spcBef>
                <a:spcPts val="0"/>
              </a:spcBef>
              <a:spcAft>
                <a:spcPts val="0"/>
              </a:spcAft>
              <a:buClr>
                <a:schemeClr val="lt1"/>
              </a:buClr>
              <a:buSzPts val="1400"/>
              <a:buChar char="●"/>
              <a:defRPr>
                <a:solidFill>
                  <a:schemeClr val="lt1"/>
                </a:solidFill>
              </a:defRPr>
            </a:lvl7pPr>
            <a:lvl8pPr indent="-317500" lvl="7" marL="3657600" algn="ctr">
              <a:spcBef>
                <a:spcPts val="0"/>
              </a:spcBef>
              <a:spcAft>
                <a:spcPts val="0"/>
              </a:spcAft>
              <a:buClr>
                <a:schemeClr val="lt1"/>
              </a:buClr>
              <a:buSzPts val="1400"/>
              <a:buChar char="○"/>
              <a:defRPr>
                <a:solidFill>
                  <a:schemeClr val="lt1"/>
                </a:solidFill>
              </a:defRPr>
            </a:lvl8pPr>
            <a:lvl9pPr indent="-317500" lvl="8" marL="4114800" algn="ctr">
              <a:spcBef>
                <a:spcPts val="0"/>
              </a:spcBef>
              <a:spcAft>
                <a:spcPts val="0"/>
              </a:spcAft>
              <a:buClr>
                <a:schemeClr val="lt1"/>
              </a:buClr>
              <a:buSzPts val="1400"/>
              <a:buChar char="■"/>
              <a:defRPr>
                <a:solidFill>
                  <a:schemeClr val="lt1"/>
                </a:solidFill>
              </a:defRPr>
            </a:lvl9pPr>
          </a:lstStyle>
          <a:p/>
        </p:txBody>
      </p:sp>
      <p:sp>
        <p:nvSpPr>
          <p:cNvPr id="78" name="Google Shape;78;p11"/>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9" name="Shape 79"/>
        <p:cNvGrpSpPr/>
        <p:nvPr/>
      </p:nvGrpSpPr>
      <p:grpSpPr>
        <a:xfrm>
          <a:off x="0" y="0"/>
          <a:ext cx="0" cy="0"/>
          <a:chOff x="0" y="0"/>
          <a:chExt cx="0" cy="0"/>
        </a:xfrm>
      </p:grpSpPr>
      <p:sp>
        <p:nvSpPr>
          <p:cNvPr id="80" name="Google Shape;80;p1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9"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 name="Google Shape;26;p3"/>
          <p:cNvSpPr txBox="1"/>
          <p:nvPr>
            <p:ph type="title"/>
          </p:nvPr>
        </p:nvSpPr>
        <p:spPr>
          <a:xfrm>
            <a:off x="598100" y="2152347"/>
            <a:ext cx="8222100" cy="838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27" name="Google Shape;27;p3"/>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8"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4"/>
            <p:cNvSpPr/>
            <p:nvPr/>
          </p:nvSpPr>
          <p:spPr>
            <a:xfrm>
              <a:off x="7170274" y="3903669"/>
              <a:ext cx="989100" cy="987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4"/>
            <p:cNvSpPr/>
            <p:nvPr/>
          </p:nvSpPr>
          <p:spPr>
            <a:xfrm>
              <a:off x="0" y="4891594"/>
              <a:ext cx="9144000" cy="2520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 name="Google Shape;35;p4"/>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6" name="Google Shape;36;p4"/>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37" name="Google Shape;37;p4"/>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 name="Shape 38"/>
        <p:cNvGrpSpPr/>
        <p:nvPr/>
      </p:nvGrpSpPr>
      <p:grpSpPr>
        <a:xfrm>
          <a:off x="0" y="0"/>
          <a:ext cx="0" cy="0"/>
          <a:chOff x="0" y="0"/>
          <a:chExt cx="0" cy="0"/>
        </a:xfrm>
      </p:grpSpPr>
      <p:sp>
        <p:nvSpPr>
          <p:cNvPr id="39" name="Google Shape;39;p5"/>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0" name="Google Shape;40;p5"/>
          <p:cNvSpPr txBox="1"/>
          <p:nvPr>
            <p:ph idx="1" type="body"/>
          </p:nvPr>
        </p:nvSpPr>
        <p:spPr>
          <a:xfrm>
            <a:off x="3117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5"/>
          <p:cNvSpPr txBox="1"/>
          <p:nvPr>
            <p:ph idx="2" type="body"/>
          </p:nvPr>
        </p:nvSpPr>
        <p:spPr>
          <a:xfrm>
            <a:off x="48324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2" name="Google Shape;42;p5"/>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 name="Shape 43"/>
        <p:cNvGrpSpPr/>
        <p:nvPr/>
      </p:nvGrpSpPr>
      <p:grpSpPr>
        <a:xfrm>
          <a:off x="0" y="0"/>
          <a:ext cx="0" cy="0"/>
          <a:chOff x="0" y="0"/>
          <a:chExt cx="0" cy="0"/>
        </a:xfrm>
      </p:grpSpPr>
      <p:sp>
        <p:nvSpPr>
          <p:cNvPr id="44" name="Google Shape;44;p6"/>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5" name="Google Shape;45;p6"/>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6" name="Shape 46"/>
        <p:cNvGrpSpPr/>
        <p:nvPr/>
      </p:nvGrpSpPr>
      <p:grpSpPr>
        <a:xfrm>
          <a:off x="0" y="0"/>
          <a:ext cx="0" cy="0"/>
          <a:chOff x="0" y="0"/>
          <a:chExt cx="0" cy="0"/>
        </a:xfrm>
      </p:grpSpPr>
      <p:sp>
        <p:nvSpPr>
          <p:cNvPr id="47" name="Google Shape;47;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8" name="Google Shape;48;p7"/>
          <p:cNvSpPr txBox="1"/>
          <p:nvPr>
            <p:ph idx="1" type="body"/>
          </p:nvPr>
        </p:nvSpPr>
        <p:spPr>
          <a:xfrm>
            <a:off x="311700" y="1465804"/>
            <a:ext cx="2808000" cy="31032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9" name="Google Shape;49;p7"/>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4"/>
        </a:solidFill>
      </p:bgPr>
    </p:bg>
    <p:spTree>
      <p:nvGrpSpPr>
        <p:cNvPr id="50"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p:nvPr/>
          </p:nvSpPr>
          <p:spPr>
            <a:xfrm flipH="1" rot="10800000">
              <a:off x="7113588" y="107"/>
              <a:ext cx="1015200" cy="10152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7" name="Google Shape;57;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58" name="Google Shape;58;p8"/>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9"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1" name="Google Shape;6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62" name="Google Shape;62;p9"/>
          <p:cNvSpPr txBox="1"/>
          <p:nvPr>
            <p:ph type="title"/>
          </p:nvPr>
        </p:nvSpPr>
        <p:spPr>
          <a:xfrm>
            <a:off x="265500" y="1151100"/>
            <a:ext cx="4045200" cy="1564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63" name="Google Shape;63;p9"/>
          <p:cNvSpPr txBox="1"/>
          <p:nvPr>
            <p:ph idx="1" type="subTitle"/>
          </p:nvPr>
        </p:nvSpPr>
        <p:spPr>
          <a:xfrm>
            <a:off x="265500" y="2769001"/>
            <a:ext cx="4045200" cy="1269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64" name="Google Shape;6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65" name="Google Shape;65;p9"/>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6" name="Shape 66"/>
        <p:cNvGrpSpPr/>
        <p:nvPr/>
      </p:nvGrpSpPr>
      <p:grpSpPr>
        <a:xfrm>
          <a:off x="0" y="0"/>
          <a:ext cx="0" cy="0"/>
          <a:chOff x="0" y="0"/>
          <a:chExt cx="0" cy="0"/>
        </a:xfrm>
      </p:grpSpPr>
      <p:sp>
        <p:nvSpPr>
          <p:cNvPr id="67" name="Google Shape;67;p10"/>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68" name="Google Shape;68;p10"/>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eometr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p:txBody>
      </p:sp>
      <p:sp>
        <p:nvSpPr>
          <p:cNvPr id="7" name="Google Shape;7;p1"/>
          <p:cNvSpPr txBox="1"/>
          <p:nvPr>
            <p:ph idx="1" type="body"/>
          </p:nvPr>
        </p:nvSpPr>
        <p:spPr>
          <a:xfrm>
            <a:off x="311700" y="1229875"/>
            <a:ext cx="8520600" cy="3339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indent="-317500" lvl="1" marL="914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1" Type="http://schemas.openxmlformats.org/officeDocument/2006/relationships/hyperlink" Target="https://www.emerald.com/insight/search?q=Anna%20Visvizi" TargetMode="External"/><Relationship Id="rId10" Type="http://schemas.openxmlformats.org/officeDocument/2006/relationships/hyperlink" Target="https://www.emerald.com/insight/search?q=Antoni%20Meseguer-Artola" TargetMode="External"/><Relationship Id="rId13" Type="http://schemas.openxmlformats.org/officeDocument/2006/relationships/hyperlink" Target="https://www.emerald.com/insight/search?q=Linda%20Daniela" TargetMode="External"/><Relationship Id="rId12" Type="http://schemas.openxmlformats.org/officeDocument/2006/relationships/hyperlink" Target="https://www.emerald.com/insight/search?q=Miltiadis%20D.%20Lytras" TargetMode="External"/><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iopscience.iop.org/article/10.1088/1742-6596/1835/1/012013" TargetMode="External"/><Relationship Id="rId4" Type="http://schemas.openxmlformats.org/officeDocument/2006/relationships/hyperlink" Target="https://doi.org/10.1108/ET-12-2020-0363" TargetMode="External"/><Relationship Id="rId9" Type="http://schemas.openxmlformats.org/officeDocument/2006/relationships/hyperlink" Target="https://www.emerald.com/insight/search?q=Inma%20Rodr%C3%ADguez-Ardura" TargetMode="External"/><Relationship Id="rId15" Type="http://schemas.openxmlformats.org/officeDocument/2006/relationships/hyperlink" Target="https://www.scirp.org/journal/paperinformation.aspx?paperid=80496" TargetMode="External"/><Relationship Id="rId14" Type="http://schemas.openxmlformats.org/officeDocument/2006/relationships/hyperlink" Target="https://doi.org/10.1108/978-1-78756-555-520181014" TargetMode="External"/><Relationship Id="rId16" Type="http://schemas.openxmlformats.org/officeDocument/2006/relationships/hyperlink" Target="https://doi.org/10.4236/ce.2017.814155" TargetMode="External"/><Relationship Id="rId5" Type="http://schemas.openxmlformats.org/officeDocument/2006/relationships/hyperlink" Target="https://files.eric.ed.gov/fulltext/ED613639.pdf" TargetMode="External"/><Relationship Id="rId6" Type="http://schemas.openxmlformats.org/officeDocument/2006/relationships/hyperlink" Target="https://www.studocu.com/ph/document/gordon-college-philippines/science-technology-and-society/effects-of-having-slow-internet-connection-to-the-trainee-during-work-immersion/15429693" TargetMode="External"/><Relationship Id="rId7" Type="http://schemas.openxmlformats.org/officeDocument/2006/relationships/hyperlink" Target="https://www.deped.gov.ph/wp-content/uploads/2015/08/DO_s2015_40.pdf" TargetMode="External"/><Relationship Id="rId8" Type="http://schemas.openxmlformats.org/officeDocument/2006/relationships/hyperlink" Target="https://puissant.stepacademic.net/puissant/article/view/54/18"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FA8DC"/>
        </a:solidFill>
      </p:bgPr>
    </p:bg>
    <p:spTree>
      <p:nvGrpSpPr>
        <p:cNvPr id="84" name="Shape 84"/>
        <p:cNvGrpSpPr/>
        <p:nvPr/>
      </p:nvGrpSpPr>
      <p:grpSpPr>
        <a:xfrm>
          <a:off x="0" y="0"/>
          <a:ext cx="0" cy="0"/>
          <a:chOff x="0" y="0"/>
          <a:chExt cx="0" cy="0"/>
        </a:xfrm>
      </p:grpSpPr>
      <p:sp>
        <p:nvSpPr>
          <p:cNvPr id="85" name="Google Shape;85;p13"/>
          <p:cNvSpPr txBox="1"/>
          <p:nvPr>
            <p:ph type="ctrTitle"/>
          </p:nvPr>
        </p:nvSpPr>
        <p:spPr>
          <a:xfrm>
            <a:off x="598100" y="1775225"/>
            <a:ext cx="5608500" cy="838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2400">
                <a:latin typeface="Georgia"/>
                <a:ea typeface="Georgia"/>
                <a:cs typeface="Georgia"/>
                <a:sym typeface="Georgia"/>
              </a:rPr>
              <a:t>Impractical Practicum? Analyzing the Impact of Online Work Immersion among the Bachelor of Library and Information Science (BLIS) Students amidst the Pandemic</a:t>
            </a:r>
            <a:endParaRPr sz="2400">
              <a:latin typeface="Georgia"/>
              <a:ea typeface="Georgia"/>
              <a:cs typeface="Georgia"/>
              <a:sym typeface="Georgia"/>
            </a:endParaRPr>
          </a:p>
        </p:txBody>
      </p:sp>
      <p:sp>
        <p:nvSpPr>
          <p:cNvPr id="86" name="Google Shape;86;p13"/>
          <p:cNvSpPr txBox="1"/>
          <p:nvPr>
            <p:ph idx="1" type="subTitle"/>
          </p:nvPr>
        </p:nvSpPr>
        <p:spPr>
          <a:xfrm>
            <a:off x="598088" y="2715913"/>
            <a:ext cx="8222100" cy="432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300">
                <a:latin typeface="Georgia"/>
                <a:ea typeface="Georgia"/>
                <a:cs typeface="Georgia"/>
                <a:sym typeface="Georgia"/>
              </a:rPr>
              <a:t>Catherine Joy B. Calvo</a:t>
            </a:r>
            <a:r>
              <a:rPr b="1" baseline="30000" lang="en" sz="1300">
                <a:latin typeface="Georgia"/>
                <a:ea typeface="Georgia"/>
                <a:cs typeface="Georgia"/>
                <a:sym typeface="Georgia"/>
              </a:rPr>
              <a:t>1</a:t>
            </a:r>
            <a:r>
              <a:rPr b="1" lang="en" sz="1300">
                <a:latin typeface="Georgia"/>
                <a:ea typeface="Georgia"/>
                <a:cs typeface="Georgia"/>
                <a:sym typeface="Georgia"/>
              </a:rPr>
              <a:t>, Valiant Andrew P. Marcelo</a:t>
            </a:r>
            <a:r>
              <a:rPr b="1" baseline="30000" lang="en" sz="1300">
                <a:latin typeface="Georgia"/>
                <a:ea typeface="Georgia"/>
                <a:cs typeface="Georgia"/>
                <a:sym typeface="Georgia"/>
              </a:rPr>
              <a:t>1</a:t>
            </a:r>
            <a:r>
              <a:rPr b="1" lang="en" sz="1300">
                <a:latin typeface="Georgia"/>
                <a:ea typeface="Georgia"/>
                <a:cs typeface="Georgia"/>
                <a:sym typeface="Georgia"/>
              </a:rPr>
              <a:t>, Paolo D. Pariñas</a:t>
            </a:r>
            <a:r>
              <a:rPr b="1" baseline="30000" lang="en" sz="1300">
                <a:latin typeface="Georgia"/>
                <a:ea typeface="Georgia"/>
                <a:cs typeface="Georgia"/>
                <a:sym typeface="Georgia"/>
              </a:rPr>
              <a:t>1</a:t>
            </a:r>
            <a:r>
              <a:rPr b="1" lang="en" sz="1300">
                <a:latin typeface="Georgia"/>
                <a:ea typeface="Georgia"/>
                <a:cs typeface="Georgia"/>
                <a:sym typeface="Georgia"/>
              </a:rPr>
              <a:t>, Michal Rose G. Regala</a:t>
            </a:r>
            <a:r>
              <a:rPr b="1" baseline="30000" lang="en" sz="1300">
                <a:latin typeface="Georgia"/>
                <a:ea typeface="Georgia"/>
                <a:cs typeface="Georgia"/>
                <a:sym typeface="Georgia"/>
              </a:rPr>
              <a:t>1</a:t>
            </a:r>
            <a:r>
              <a:rPr b="1" lang="en" sz="1300">
                <a:latin typeface="Georgia"/>
                <a:ea typeface="Georgia"/>
                <a:cs typeface="Georgia"/>
                <a:sym typeface="Georgia"/>
              </a:rPr>
              <a:t>,  Cj M. Telemban</a:t>
            </a:r>
            <a:r>
              <a:rPr b="1" baseline="30000" lang="en" sz="1300">
                <a:latin typeface="Georgia"/>
                <a:ea typeface="Georgia"/>
                <a:cs typeface="Georgia"/>
                <a:sym typeface="Georgia"/>
              </a:rPr>
              <a:t>1</a:t>
            </a:r>
            <a:r>
              <a:rPr b="1" lang="en" sz="1300">
                <a:latin typeface="Georgia"/>
                <a:ea typeface="Georgia"/>
                <a:cs typeface="Georgia"/>
                <a:sym typeface="Georgia"/>
              </a:rPr>
              <a:t>,  Mickey D. Villaflor</a:t>
            </a:r>
            <a:r>
              <a:rPr b="1" baseline="30000" lang="en" sz="1300">
                <a:latin typeface="Georgia"/>
                <a:ea typeface="Georgia"/>
                <a:cs typeface="Georgia"/>
                <a:sym typeface="Georgia"/>
              </a:rPr>
              <a:t>1</a:t>
            </a:r>
            <a:r>
              <a:rPr b="1" lang="en" sz="1300">
                <a:latin typeface="Georgia"/>
                <a:ea typeface="Georgia"/>
                <a:cs typeface="Georgia"/>
                <a:sym typeface="Georgia"/>
              </a:rPr>
              <a:t>, April Manabat, MLIS </a:t>
            </a:r>
            <a:r>
              <a:rPr b="1" baseline="30000" lang="en" sz="1300">
                <a:latin typeface="Georgia"/>
                <a:ea typeface="Georgia"/>
                <a:cs typeface="Georgia"/>
                <a:sym typeface="Georgia"/>
              </a:rPr>
              <a:t>1,2,a</a:t>
            </a:r>
            <a:r>
              <a:rPr b="1" lang="en" sz="1300">
                <a:latin typeface="Georgia"/>
                <a:ea typeface="Georgia"/>
                <a:cs typeface="Georgia"/>
                <a:sym typeface="Georgia"/>
              </a:rPr>
              <a:t>, Vivian Lirio, MLIS </a:t>
            </a:r>
            <a:r>
              <a:rPr b="1" baseline="30000" lang="en" sz="1300">
                <a:latin typeface="Georgia"/>
                <a:ea typeface="Georgia"/>
                <a:cs typeface="Georgia"/>
                <a:sym typeface="Georgia"/>
              </a:rPr>
              <a:t>1,3 </a:t>
            </a:r>
            <a:r>
              <a:rPr b="1" lang="en" sz="1300">
                <a:latin typeface="Georgia"/>
                <a:ea typeface="Georgia"/>
                <a:cs typeface="Georgia"/>
                <a:sym typeface="Georgia"/>
              </a:rPr>
              <a:t>and Rhodora Julian, DPA</a:t>
            </a:r>
            <a:r>
              <a:rPr b="1" baseline="30000" lang="en" sz="1300">
                <a:latin typeface="Georgia"/>
                <a:ea typeface="Georgia"/>
                <a:cs typeface="Georgia"/>
                <a:sym typeface="Georgia"/>
              </a:rPr>
              <a:t>1</a:t>
            </a:r>
            <a:endParaRPr b="1" sz="1300">
              <a:latin typeface="Georgia"/>
              <a:ea typeface="Georgia"/>
              <a:cs typeface="Georgia"/>
              <a:sym typeface="Georgia"/>
            </a:endParaRPr>
          </a:p>
          <a:p>
            <a:pPr indent="0" lvl="0" marL="0" rtl="0" algn="l">
              <a:spcBef>
                <a:spcPts val="0"/>
              </a:spcBef>
              <a:spcAft>
                <a:spcPts val="0"/>
              </a:spcAft>
              <a:buClr>
                <a:schemeClr val="dk1"/>
              </a:buClr>
              <a:buSzPts val="1100"/>
              <a:buFont typeface="Arial"/>
              <a:buNone/>
            </a:pPr>
            <a:r>
              <a:rPr baseline="30000" i="1" lang="en" sz="1200">
                <a:latin typeface="Georgia"/>
                <a:ea typeface="Georgia"/>
                <a:cs typeface="Georgia"/>
                <a:sym typeface="Georgia"/>
              </a:rPr>
              <a:t>1</a:t>
            </a:r>
            <a:r>
              <a:rPr i="1" lang="en" sz="1200">
                <a:latin typeface="Georgia"/>
                <a:ea typeface="Georgia"/>
                <a:cs typeface="Georgia"/>
                <a:sym typeface="Georgia"/>
              </a:rPr>
              <a:t>Polytechnic University of the Philippines, Manila, Philippines, </a:t>
            </a:r>
            <a:r>
              <a:rPr baseline="30000" i="1" lang="en" sz="1200">
                <a:latin typeface="Georgia"/>
                <a:ea typeface="Georgia"/>
                <a:cs typeface="Georgia"/>
                <a:sym typeface="Georgia"/>
              </a:rPr>
              <a:t>2</a:t>
            </a:r>
            <a:r>
              <a:rPr i="1" lang="en" sz="1200">
                <a:latin typeface="Georgia"/>
                <a:ea typeface="Georgia"/>
                <a:cs typeface="Georgia"/>
                <a:sym typeface="Georgia"/>
              </a:rPr>
              <a:t>Nazarbayev University, Astana, Kazakhstan, </a:t>
            </a:r>
            <a:r>
              <a:rPr baseline="30000" i="1" lang="en" sz="1200">
                <a:latin typeface="Georgia"/>
                <a:ea typeface="Georgia"/>
                <a:cs typeface="Georgia"/>
                <a:sym typeface="Georgia"/>
              </a:rPr>
              <a:t>3</a:t>
            </a:r>
            <a:r>
              <a:rPr i="1" lang="en" sz="1200">
                <a:latin typeface="Georgia"/>
                <a:ea typeface="Georgia"/>
                <a:cs typeface="Georgia"/>
                <a:sym typeface="Georgia"/>
              </a:rPr>
              <a:t>University of Rizal System, Binangonan, Rizal</a:t>
            </a:r>
            <a:endParaRPr i="1" sz="1200">
              <a:latin typeface="Georgia"/>
              <a:ea typeface="Georgia"/>
              <a:cs typeface="Georgia"/>
              <a:sym typeface="Georgia"/>
            </a:endParaRPr>
          </a:p>
          <a:p>
            <a:pPr indent="0" lvl="0" marL="0" rtl="0" algn="l">
              <a:spcBef>
                <a:spcPts val="0"/>
              </a:spcBef>
              <a:spcAft>
                <a:spcPts val="0"/>
              </a:spcAft>
              <a:buNone/>
            </a:pPr>
            <a:r>
              <a:t/>
            </a:r>
            <a:endParaRPr sz="1300">
              <a:latin typeface="Georgia"/>
              <a:ea typeface="Georgia"/>
              <a:cs typeface="Georgia"/>
              <a:sym typeface="Georgia"/>
            </a:endParaRPr>
          </a:p>
        </p:txBody>
      </p:sp>
      <p:pic>
        <p:nvPicPr>
          <p:cNvPr id="87" name="Google Shape;87;p13"/>
          <p:cNvPicPr preferRelativeResize="0"/>
          <p:nvPr/>
        </p:nvPicPr>
        <p:blipFill rotWithShape="1">
          <a:blip r:embed="rId3">
            <a:alphaModFix/>
          </a:blip>
          <a:srcRect b="0" l="0" r="0" t="0"/>
          <a:stretch/>
        </p:blipFill>
        <p:spPr>
          <a:xfrm>
            <a:off x="6470218" y="578750"/>
            <a:ext cx="1009550" cy="1020068"/>
          </a:xfrm>
          <a:prstGeom prst="rect">
            <a:avLst/>
          </a:prstGeom>
          <a:noFill/>
          <a:ln>
            <a:noFill/>
          </a:ln>
        </p:spPr>
      </p:pic>
      <p:pic>
        <p:nvPicPr>
          <p:cNvPr id="88" name="Google Shape;88;p13"/>
          <p:cNvPicPr preferRelativeResize="0"/>
          <p:nvPr/>
        </p:nvPicPr>
        <p:blipFill rotWithShape="1">
          <a:blip r:embed="rId4">
            <a:alphaModFix/>
          </a:blip>
          <a:srcRect b="0" l="0" r="0" t="0"/>
          <a:stretch/>
        </p:blipFill>
        <p:spPr>
          <a:xfrm>
            <a:off x="7706880" y="595234"/>
            <a:ext cx="987100" cy="987100"/>
          </a:xfrm>
          <a:prstGeom prst="rect">
            <a:avLst/>
          </a:prstGeom>
          <a:noFill/>
          <a:ln>
            <a:noFill/>
          </a:ln>
        </p:spPr>
      </p:pic>
      <p:sp>
        <p:nvSpPr>
          <p:cNvPr id="89" name="Google Shape;89;p13"/>
          <p:cNvSpPr txBox="1"/>
          <p:nvPr>
            <p:ph idx="1" type="subTitle"/>
          </p:nvPr>
        </p:nvSpPr>
        <p:spPr>
          <a:xfrm>
            <a:off x="674813" y="4041263"/>
            <a:ext cx="8222100" cy="432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Georgia"/>
                <a:ea typeface="Georgia"/>
                <a:cs typeface="Georgia"/>
                <a:sym typeface="Georgia"/>
              </a:rPr>
              <a:t>UNIVERSITY LIBRARY AT A NEW STAGE OF SOCIAL COMMUNICATIONS DEVELOPMENT 2023 “LIBRARY AND KNOWLEDGE MANAGEMENT IN TIMES OF CRISIS”</a:t>
            </a:r>
            <a:endParaRPr sz="1200">
              <a:latin typeface="Georgia"/>
              <a:ea typeface="Georgia"/>
              <a:cs typeface="Georgia"/>
              <a:sym typeface="Georgia"/>
            </a:endParaRPr>
          </a:p>
          <a:p>
            <a:pPr indent="0" lvl="0" marL="0" rtl="0" algn="l">
              <a:spcBef>
                <a:spcPts val="0"/>
              </a:spcBef>
              <a:spcAft>
                <a:spcPts val="0"/>
              </a:spcAft>
              <a:buNone/>
            </a:pPr>
            <a:r>
              <a:rPr lang="en" sz="1200">
                <a:latin typeface="Georgia"/>
                <a:ea typeface="Georgia"/>
                <a:cs typeface="Georgia"/>
                <a:sym typeface="Georgia"/>
              </a:rPr>
              <a:t>5-6 October 2023</a:t>
            </a:r>
            <a:endParaRPr sz="1200">
              <a:latin typeface="Georgia"/>
              <a:ea typeface="Georgia"/>
              <a:cs typeface="Georgia"/>
              <a:sym typeface="Georgia"/>
            </a:endParaRPr>
          </a:p>
          <a:p>
            <a:pPr indent="0" lvl="0" marL="0" rtl="0" algn="l">
              <a:spcBef>
                <a:spcPts val="0"/>
              </a:spcBef>
              <a:spcAft>
                <a:spcPts val="0"/>
              </a:spcAft>
              <a:buNone/>
            </a:pPr>
            <a:r>
              <a:rPr lang="en" sz="1200">
                <a:latin typeface="Georgia"/>
                <a:ea typeface="Georgia"/>
                <a:cs typeface="Georgia"/>
                <a:sym typeface="Georgia"/>
              </a:rPr>
              <a:t>Dnipro, Ukraine</a:t>
            </a:r>
            <a:endParaRPr sz="1200">
              <a:latin typeface="Georgia"/>
              <a:ea typeface="Georgia"/>
              <a:cs typeface="Georgia"/>
              <a:sym typeface="Georgi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2"/>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Results and Discussions</a:t>
            </a:r>
            <a:endParaRPr b="1"/>
          </a:p>
        </p:txBody>
      </p:sp>
      <p:sp>
        <p:nvSpPr>
          <p:cNvPr id="144" name="Google Shape;144;p22"/>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0" lvl="0" marL="0" rtl="0" algn="just">
              <a:lnSpc>
                <a:spcPct val="100000"/>
              </a:lnSpc>
              <a:spcBef>
                <a:spcPts val="300"/>
              </a:spcBef>
              <a:spcAft>
                <a:spcPts val="0"/>
              </a:spcAft>
              <a:buNone/>
            </a:pPr>
            <a:r>
              <a:rPr i="1" lang="en">
                <a:solidFill>
                  <a:srgbClr val="000000"/>
                </a:solidFill>
                <a:latin typeface="Times New Roman"/>
                <a:ea typeface="Times New Roman"/>
                <a:cs typeface="Times New Roman"/>
                <a:sym typeface="Times New Roman"/>
              </a:rPr>
              <a:t>Profile of the Respondents</a:t>
            </a:r>
            <a:endParaRPr i="1">
              <a:solidFill>
                <a:srgbClr val="000000"/>
              </a:solidFill>
              <a:latin typeface="Times New Roman"/>
              <a:ea typeface="Times New Roman"/>
              <a:cs typeface="Times New Roman"/>
              <a:sym typeface="Times New Roman"/>
            </a:endParaRPr>
          </a:p>
          <a:p>
            <a:pPr indent="0" lvl="0" marL="0" rtl="0" algn="just">
              <a:lnSpc>
                <a:spcPct val="100000"/>
              </a:lnSpc>
              <a:spcBef>
                <a:spcPts val="300"/>
              </a:spcBef>
              <a:spcAft>
                <a:spcPts val="0"/>
              </a:spcAft>
              <a:buNone/>
            </a:pPr>
            <a:r>
              <a:t/>
            </a:r>
            <a:endParaRPr b="1">
              <a:solidFill>
                <a:srgbClr val="000000"/>
              </a:solidFill>
              <a:latin typeface="Times New Roman"/>
              <a:ea typeface="Times New Roman"/>
              <a:cs typeface="Times New Roman"/>
              <a:sym typeface="Times New Roman"/>
            </a:endParaRPr>
          </a:p>
          <a:p>
            <a:pPr indent="0" lvl="0" marL="0" rtl="0" algn="just">
              <a:lnSpc>
                <a:spcPct val="107916"/>
              </a:lnSpc>
              <a:spcBef>
                <a:spcPts val="600"/>
              </a:spcBef>
              <a:spcAft>
                <a:spcPts val="0"/>
              </a:spcAft>
              <a:buNone/>
            </a:pPr>
            <a:r>
              <a:rPr lang="en">
                <a:solidFill>
                  <a:srgbClr val="000000"/>
                </a:solidFill>
                <a:latin typeface="Times New Roman"/>
                <a:ea typeface="Times New Roman"/>
                <a:cs typeface="Times New Roman"/>
                <a:sym typeface="Times New Roman"/>
              </a:rPr>
              <a:t>The respondents of the study were the two sections of 4th year BLIS students and were enrolled in the subject Library Practice subjects during the pandemic. A total of 63 respondents participated in the study with age ranges from 21 to 25 years old and with females (74.6%) dominating the group.</a:t>
            </a:r>
            <a:endParaRPr>
              <a:solidFill>
                <a:srgbClr val="000000"/>
              </a:solidFill>
              <a:latin typeface="Times New Roman"/>
              <a:ea typeface="Times New Roman"/>
              <a:cs typeface="Times New Roman"/>
              <a:sym typeface="Times New Roman"/>
            </a:endParaRPr>
          </a:p>
          <a:p>
            <a:pPr indent="0" lvl="0" marL="0" rtl="0" algn="l">
              <a:spcBef>
                <a:spcPts val="600"/>
              </a:spcBef>
              <a:spcAft>
                <a:spcPts val="120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3"/>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300"/>
              <a:t>Connectivity and Distance Issues During Online Work Immersion</a:t>
            </a:r>
            <a:endParaRPr sz="2300"/>
          </a:p>
        </p:txBody>
      </p:sp>
      <p:graphicFrame>
        <p:nvGraphicFramePr>
          <p:cNvPr id="150" name="Google Shape;150;p23"/>
          <p:cNvGraphicFramePr/>
          <p:nvPr/>
        </p:nvGraphicFramePr>
        <p:xfrm>
          <a:off x="952500" y="1047750"/>
          <a:ext cx="3000000" cy="3000000"/>
        </p:xfrm>
        <a:graphic>
          <a:graphicData uri="http://schemas.openxmlformats.org/drawingml/2006/table">
            <a:tbl>
              <a:tblPr>
                <a:noFill/>
                <a:tableStyleId>{56274BE8-1E0E-4074-878C-4F34C3206285}</a:tableStyleId>
              </a:tblPr>
              <a:tblGrid>
                <a:gridCol w="3994175"/>
                <a:gridCol w="986700"/>
                <a:gridCol w="1099125"/>
                <a:gridCol w="564125"/>
                <a:gridCol w="726075"/>
              </a:tblGrid>
              <a:tr h="577675">
                <a:tc>
                  <a:txBody>
                    <a:bodyPr/>
                    <a:lstStyle/>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Statements</a:t>
                      </a:r>
                      <a:endParaRPr b="1"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Weighted Mean</a:t>
                      </a:r>
                      <a:endParaRPr b="1"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0"/>
                        </a:spcAft>
                        <a:buNone/>
                      </a:pPr>
                      <a:r>
                        <a:rPr b="1" lang="en" sz="1200">
                          <a:latin typeface="Times New Roman"/>
                          <a:ea typeface="Times New Roman"/>
                          <a:cs typeface="Times New Roman"/>
                          <a:sym typeface="Times New Roman"/>
                        </a:rPr>
                        <a:t>Standard</a:t>
                      </a:r>
                      <a:endParaRPr b="1" sz="1200">
                        <a:latin typeface="Times New Roman"/>
                        <a:ea typeface="Times New Roman"/>
                        <a:cs typeface="Times New Roman"/>
                        <a:sym typeface="Times New Roman"/>
                      </a:endParaRPr>
                    </a:p>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Deviation</a:t>
                      </a:r>
                      <a:endParaRPr b="1"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Rank</a:t>
                      </a:r>
                      <a:endParaRPr b="1"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Interpretation</a:t>
                      </a:r>
                      <a:endParaRPr b="1"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288575">
                <a:tc>
                  <a:txBody>
                    <a:bodyPr/>
                    <a:lstStyle/>
                    <a:p>
                      <a:pPr indent="0" lvl="0" marL="0" rtl="0" algn="just">
                        <a:lnSpc>
                          <a:spcPct val="107916"/>
                        </a:lnSpc>
                        <a:spcBef>
                          <a:spcPts val="600"/>
                        </a:spcBef>
                        <a:spcAft>
                          <a:spcPts val="600"/>
                        </a:spcAft>
                        <a:buNone/>
                      </a:pPr>
                      <a:r>
                        <a:rPr lang="en" sz="1200">
                          <a:latin typeface="Times New Roman"/>
                          <a:ea typeface="Times New Roman"/>
                          <a:cs typeface="Times New Roman"/>
                          <a:sym typeface="Times New Roman"/>
                        </a:rPr>
                        <a:t>I was able to finish tasks without interruptions due to bad internet connections.</a:t>
                      </a:r>
                      <a:endParaRPr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3.75</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0.84</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6</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lnSpc>
                          <a:spcPct val="107916"/>
                        </a:lnSpc>
                        <a:spcBef>
                          <a:spcPts val="600"/>
                        </a:spcBef>
                        <a:spcAft>
                          <a:spcPts val="600"/>
                        </a:spcAft>
                        <a:buNone/>
                      </a:pPr>
                      <a:r>
                        <a:rPr lang="en" sz="1200">
                          <a:latin typeface="Times New Roman"/>
                          <a:ea typeface="Times New Roman"/>
                          <a:cs typeface="Times New Roman"/>
                          <a:sym typeface="Times New Roman"/>
                        </a:rPr>
                        <a:t>I was able to go to work on time without getting late.</a:t>
                      </a:r>
                      <a:endParaRPr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3.97</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0.86</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2</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88575">
                <a:tc>
                  <a:txBody>
                    <a:bodyPr/>
                    <a:lstStyle/>
                    <a:p>
                      <a:pPr indent="0" lvl="0" marL="0" rtl="0" algn="just">
                        <a:lnSpc>
                          <a:spcPct val="107916"/>
                        </a:lnSpc>
                        <a:spcBef>
                          <a:spcPts val="600"/>
                        </a:spcBef>
                        <a:spcAft>
                          <a:spcPts val="600"/>
                        </a:spcAft>
                        <a:buNone/>
                      </a:pPr>
                      <a:r>
                        <a:rPr lang="en" sz="1200">
                          <a:highlight>
                            <a:srgbClr val="FFFF00"/>
                          </a:highlight>
                          <a:latin typeface="Times New Roman"/>
                          <a:ea typeface="Times New Roman"/>
                          <a:cs typeface="Times New Roman"/>
                          <a:sym typeface="Times New Roman"/>
                        </a:rPr>
                        <a:t>I am worth connecting with others in online discussion forums and meetings.</a:t>
                      </a:r>
                      <a:endParaRPr sz="1200">
                        <a:highlight>
                          <a:srgbClr val="FFFF00"/>
                        </a:highlight>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highlight>
                            <a:srgbClr val="FFFF00"/>
                          </a:highlight>
                          <a:latin typeface="Times New Roman"/>
                          <a:ea typeface="Times New Roman"/>
                          <a:cs typeface="Times New Roman"/>
                          <a:sym typeface="Times New Roman"/>
                        </a:rPr>
                        <a:t>4.05</a:t>
                      </a:r>
                      <a:endParaRPr sz="1200">
                        <a:highlight>
                          <a:srgbClr val="FFFF00"/>
                        </a:highlight>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highlight>
                            <a:srgbClr val="FFFF00"/>
                          </a:highlight>
                          <a:latin typeface="Times New Roman"/>
                          <a:ea typeface="Times New Roman"/>
                          <a:cs typeface="Times New Roman"/>
                          <a:sym typeface="Times New Roman"/>
                        </a:rPr>
                        <a:t>0.81</a:t>
                      </a:r>
                      <a:endParaRPr sz="1200">
                        <a:highlight>
                          <a:srgbClr val="FFFF00"/>
                        </a:highlight>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highlight>
                            <a:srgbClr val="FFFF00"/>
                          </a:highlight>
                          <a:latin typeface="Times New Roman"/>
                          <a:ea typeface="Times New Roman"/>
                          <a:cs typeface="Times New Roman"/>
                          <a:sym typeface="Times New Roman"/>
                        </a:rPr>
                        <a:t>1</a:t>
                      </a:r>
                      <a:endParaRPr sz="1200">
                        <a:highlight>
                          <a:srgbClr val="FFFF00"/>
                        </a:highlight>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highlight>
                            <a:srgbClr val="FFFF00"/>
                          </a:highlight>
                          <a:latin typeface="Times New Roman"/>
                          <a:ea typeface="Times New Roman"/>
                          <a:cs typeface="Times New Roman"/>
                          <a:sym typeface="Times New Roman"/>
                        </a:rPr>
                        <a:t>Agree</a:t>
                      </a:r>
                      <a:endParaRPr sz="1200">
                        <a:highlight>
                          <a:srgbClr val="FFFF00"/>
                        </a:highlight>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lnSpc>
                          <a:spcPct val="107916"/>
                        </a:lnSpc>
                        <a:spcBef>
                          <a:spcPts val="600"/>
                        </a:spcBef>
                        <a:spcAft>
                          <a:spcPts val="600"/>
                        </a:spcAft>
                        <a:buNone/>
                      </a:pPr>
                      <a:r>
                        <a:rPr lang="en" sz="1200">
                          <a:latin typeface="Times New Roman"/>
                          <a:ea typeface="Times New Roman"/>
                          <a:cs typeface="Times New Roman"/>
                          <a:sym typeface="Times New Roman"/>
                        </a:rPr>
                        <a:t>I was able to perform the task well without any    inconvenience.</a:t>
                      </a:r>
                      <a:endParaRPr b="1"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3.63</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0.87</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7</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lnSpc>
                          <a:spcPct val="107916"/>
                        </a:lnSpc>
                        <a:spcBef>
                          <a:spcPts val="600"/>
                        </a:spcBef>
                        <a:spcAft>
                          <a:spcPts val="600"/>
                        </a:spcAft>
                        <a:buNone/>
                      </a:pPr>
                      <a:r>
                        <a:rPr lang="en" sz="1200">
                          <a:latin typeface="Times New Roman"/>
                          <a:ea typeface="Times New Roman"/>
                          <a:cs typeface="Times New Roman"/>
                          <a:sym typeface="Times New Roman"/>
                        </a:rPr>
                        <a:t>I was able to set </a:t>
                      </a:r>
                      <a:r>
                        <a:rPr lang="en" sz="1200">
                          <a:highlight>
                            <a:srgbClr val="FFFFFF"/>
                          </a:highlight>
                          <a:latin typeface="Times New Roman"/>
                          <a:ea typeface="Times New Roman"/>
                          <a:cs typeface="Times New Roman"/>
                          <a:sym typeface="Times New Roman"/>
                        </a:rPr>
                        <a:t>adjustments to distance learning.</a:t>
                      </a:r>
                      <a:endParaRPr b="1"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3.86</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0.80</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4</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lnSpc>
                          <a:spcPct val="107916"/>
                        </a:lnSpc>
                        <a:spcBef>
                          <a:spcPts val="600"/>
                        </a:spcBef>
                        <a:spcAft>
                          <a:spcPts val="600"/>
                        </a:spcAft>
                        <a:buNone/>
                      </a:pPr>
                      <a:r>
                        <a:rPr lang="en" sz="1200">
                          <a:latin typeface="Times New Roman"/>
                          <a:ea typeface="Times New Roman"/>
                          <a:cs typeface="Times New Roman"/>
                          <a:sym typeface="Times New Roman"/>
                        </a:rPr>
                        <a:t>I found flexibility in doing online-based task.</a:t>
                      </a:r>
                      <a:endParaRPr b="1"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3.86</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0.86</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3</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88575">
                <a:tc>
                  <a:txBody>
                    <a:bodyPr/>
                    <a:lstStyle/>
                    <a:p>
                      <a:pPr indent="0" lvl="0" marL="0" rtl="0" algn="just">
                        <a:lnSpc>
                          <a:spcPct val="107916"/>
                        </a:lnSpc>
                        <a:spcBef>
                          <a:spcPts val="600"/>
                        </a:spcBef>
                        <a:spcAft>
                          <a:spcPts val="600"/>
                        </a:spcAft>
                        <a:buNone/>
                      </a:pPr>
                      <a:r>
                        <a:rPr lang="en" sz="1200">
                          <a:latin typeface="Times New Roman"/>
                          <a:ea typeface="Times New Roman"/>
                          <a:cs typeface="Times New Roman"/>
                          <a:sym typeface="Times New Roman"/>
                        </a:rPr>
                        <a:t>Online work immersion became effective because I used to enhance my computer skills.</a:t>
                      </a:r>
                      <a:endParaRPr b="1"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3.76</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1.00</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5</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lnSpc>
                          <a:spcPct val="107916"/>
                        </a:lnSpc>
                        <a:spcBef>
                          <a:spcPts val="600"/>
                        </a:spcBef>
                        <a:spcAft>
                          <a:spcPts val="600"/>
                        </a:spcAft>
                        <a:buNone/>
                      </a:pPr>
                      <a:r>
                        <a:rPr lang="en" sz="1200">
                          <a:highlight>
                            <a:srgbClr val="00FF00"/>
                          </a:highlight>
                          <a:latin typeface="Times New Roman"/>
                          <a:ea typeface="Times New Roman"/>
                          <a:cs typeface="Times New Roman"/>
                          <a:sym typeface="Times New Roman"/>
                        </a:rPr>
                        <a:t>Distance learning works better than a typical mode of learning.</a:t>
                      </a:r>
                      <a:endParaRPr b="1" sz="1200">
                        <a:highlight>
                          <a:srgbClr val="00FF00"/>
                        </a:highlight>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highlight>
                            <a:srgbClr val="00FF00"/>
                          </a:highlight>
                          <a:latin typeface="Times New Roman"/>
                          <a:ea typeface="Times New Roman"/>
                          <a:cs typeface="Times New Roman"/>
                          <a:sym typeface="Times New Roman"/>
                        </a:rPr>
                        <a:t>3.11</a:t>
                      </a:r>
                      <a:endParaRPr sz="1200">
                        <a:highlight>
                          <a:srgbClr val="00FF00"/>
                        </a:highlight>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highlight>
                            <a:srgbClr val="00FF00"/>
                          </a:highlight>
                          <a:latin typeface="Times New Roman"/>
                          <a:ea typeface="Times New Roman"/>
                          <a:cs typeface="Times New Roman"/>
                          <a:sym typeface="Times New Roman"/>
                        </a:rPr>
                        <a:t>1.25</a:t>
                      </a:r>
                      <a:endParaRPr sz="1200">
                        <a:highlight>
                          <a:srgbClr val="00FF00"/>
                        </a:highlight>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highlight>
                            <a:srgbClr val="00FF00"/>
                          </a:highlight>
                          <a:latin typeface="Times New Roman"/>
                          <a:ea typeface="Times New Roman"/>
                          <a:cs typeface="Times New Roman"/>
                          <a:sym typeface="Times New Roman"/>
                        </a:rPr>
                        <a:t>8</a:t>
                      </a:r>
                      <a:endParaRPr sz="1200">
                        <a:highlight>
                          <a:srgbClr val="00FF00"/>
                        </a:highlight>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highlight>
                            <a:srgbClr val="00FF00"/>
                          </a:highlight>
                          <a:latin typeface="Times New Roman"/>
                          <a:ea typeface="Times New Roman"/>
                          <a:cs typeface="Times New Roman"/>
                          <a:sym typeface="Times New Roman"/>
                        </a:rPr>
                        <a:t>Neutral</a:t>
                      </a:r>
                      <a:endParaRPr sz="1200">
                        <a:highlight>
                          <a:srgbClr val="00FF00"/>
                        </a:highlight>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lnSpc>
                          <a:spcPct val="107916"/>
                        </a:lnSpc>
                        <a:spcBef>
                          <a:spcPts val="600"/>
                        </a:spcBef>
                        <a:spcAft>
                          <a:spcPts val="600"/>
                        </a:spcAft>
                        <a:buNone/>
                      </a:pPr>
                      <a:r>
                        <a:rPr b="1" lang="en" sz="1200">
                          <a:latin typeface="Times New Roman"/>
                          <a:ea typeface="Times New Roman"/>
                          <a:cs typeface="Times New Roman"/>
                          <a:sym typeface="Times New Roman"/>
                        </a:rPr>
                        <a:t>Composite mean</a:t>
                      </a:r>
                      <a:endParaRPr b="1"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3.75</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
        <p:nvSpPr>
          <p:cNvPr id="151" name="Google Shape;151;p23"/>
          <p:cNvSpPr txBox="1"/>
          <p:nvPr/>
        </p:nvSpPr>
        <p:spPr>
          <a:xfrm>
            <a:off x="530225" y="4595350"/>
            <a:ext cx="8096100" cy="243300"/>
          </a:xfrm>
          <a:prstGeom prst="rect">
            <a:avLst/>
          </a:prstGeom>
          <a:noFill/>
          <a:ln>
            <a:noFill/>
          </a:ln>
        </p:spPr>
        <p:txBody>
          <a:bodyPr anchorCtr="0" anchor="t" bIns="91425" lIns="91425" spcFirstLastPara="1" rIns="91425" wrap="square" tIns="91425">
            <a:noAutofit/>
          </a:bodyPr>
          <a:lstStyle/>
          <a:p>
            <a:pPr indent="0" lvl="0" marL="0" rtl="0" algn="just">
              <a:lnSpc>
                <a:spcPct val="107916"/>
              </a:lnSpc>
              <a:spcBef>
                <a:spcPts val="600"/>
              </a:spcBef>
              <a:spcAft>
                <a:spcPts val="600"/>
              </a:spcAft>
              <a:buNone/>
            </a:pPr>
            <a:r>
              <a:rPr i="1" lang="en" sz="900">
                <a:latin typeface="Times New Roman"/>
                <a:ea typeface="Times New Roman"/>
                <a:cs typeface="Times New Roman"/>
                <a:sym typeface="Times New Roman"/>
              </a:rPr>
              <a:t>Legend: 4.21 – 5.00 (Strongly Agree); 3.41 – 4.20 (Agree); 2.61 – 3.40 (Neutral); 1.81 – 2.60 (Disagree); 1.00 – 1.80 (Strongly Disagree) (n=63)</a:t>
            </a:r>
            <a:endParaRPr sz="900">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4"/>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300"/>
              <a:t>Self-Assessment on Performing Online Work Immersion Tasks</a:t>
            </a:r>
            <a:endParaRPr sz="2300"/>
          </a:p>
        </p:txBody>
      </p:sp>
      <p:graphicFrame>
        <p:nvGraphicFramePr>
          <p:cNvPr id="157" name="Google Shape;157;p24"/>
          <p:cNvGraphicFramePr/>
          <p:nvPr/>
        </p:nvGraphicFramePr>
        <p:xfrm>
          <a:off x="952500" y="1047750"/>
          <a:ext cx="3000000" cy="3000000"/>
        </p:xfrm>
        <a:graphic>
          <a:graphicData uri="http://schemas.openxmlformats.org/drawingml/2006/table">
            <a:tbl>
              <a:tblPr>
                <a:noFill/>
                <a:tableStyleId>{56274BE8-1E0E-4074-878C-4F34C3206285}</a:tableStyleId>
              </a:tblPr>
              <a:tblGrid>
                <a:gridCol w="3994175"/>
                <a:gridCol w="986700"/>
                <a:gridCol w="1099125"/>
                <a:gridCol w="564125"/>
                <a:gridCol w="726075"/>
              </a:tblGrid>
              <a:tr h="577675">
                <a:tc>
                  <a:txBody>
                    <a:bodyPr/>
                    <a:lstStyle/>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Statements</a:t>
                      </a:r>
                      <a:endParaRPr b="1"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Weighted Mean</a:t>
                      </a:r>
                      <a:endParaRPr b="1"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0"/>
                        </a:spcAft>
                        <a:buNone/>
                      </a:pPr>
                      <a:r>
                        <a:rPr b="1" lang="en" sz="1200">
                          <a:latin typeface="Times New Roman"/>
                          <a:ea typeface="Times New Roman"/>
                          <a:cs typeface="Times New Roman"/>
                          <a:sym typeface="Times New Roman"/>
                        </a:rPr>
                        <a:t>Standard</a:t>
                      </a:r>
                      <a:endParaRPr b="1" sz="1200">
                        <a:latin typeface="Times New Roman"/>
                        <a:ea typeface="Times New Roman"/>
                        <a:cs typeface="Times New Roman"/>
                        <a:sym typeface="Times New Roman"/>
                      </a:endParaRPr>
                    </a:p>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Deviation</a:t>
                      </a:r>
                      <a:endParaRPr b="1"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Rank</a:t>
                      </a:r>
                      <a:endParaRPr b="1"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Interpretation</a:t>
                      </a:r>
                      <a:endParaRPr b="1"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288575">
                <a:tc>
                  <a:txBody>
                    <a:bodyPr/>
                    <a:lstStyle/>
                    <a:p>
                      <a:pPr indent="0" lvl="0" marL="0" rtl="0" algn="just">
                        <a:spcBef>
                          <a:spcPts val="600"/>
                        </a:spcBef>
                        <a:spcAft>
                          <a:spcPts val="600"/>
                        </a:spcAft>
                        <a:buNone/>
                      </a:pPr>
                      <a:r>
                        <a:rPr lang="en" sz="1100">
                          <a:latin typeface="Times New Roman"/>
                          <a:ea typeface="Times New Roman"/>
                          <a:cs typeface="Times New Roman"/>
                          <a:sym typeface="Times New Roman"/>
                        </a:rPr>
                        <a:t>I demonstrated different abilities/skills to do tasks or operate materials/equipment/applications needed for the job.</a:t>
                      </a:r>
                      <a:endParaRPr sz="11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3.98</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0.77</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4</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Agree</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lang="en" sz="1100">
                          <a:latin typeface="Times New Roman"/>
                          <a:ea typeface="Times New Roman"/>
                          <a:cs typeface="Times New Roman"/>
                          <a:sym typeface="Times New Roman"/>
                        </a:rPr>
                        <a:t>I could handle the details of the work assigned to me without difficulty.</a:t>
                      </a:r>
                      <a:endParaRPr sz="11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3.83</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0.85</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7</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Agree</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88575">
                <a:tc>
                  <a:txBody>
                    <a:bodyPr/>
                    <a:lstStyle/>
                    <a:p>
                      <a:pPr indent="0" lvl="0" marL="0" rtl="0" algn="just">
                        <a:spcBef>
                          <a:spcPts val="600"/>
                        </a:spcBef>
                        <a:spcAft>
                          <a:spcPts val="600"/>
                        </a:spcAft>
                        <a:buNone/>
                      </a:pPr>
                      <a:r>
                        <a:rPr lang="en" sz="1100">
                          <a:highlight>
                            <a:srgbClr val="FFFF00"/>
                          </a:highlight>
                          <a:latin typeface="Times New Roman"/>
                          <a:ea typeface="Times New Roman"/>
                          <a:cs typeface="Times New Roman"/>
                          <a:sym typeface="Times New Roman"/>
                        </a:rPr>
                        <a:t>I learned and showed professional attitude in dealing with different people that I came in contact with.</a:t>
                      </a:r>
                      <a:endParaRPr sz="1100">
                        <a:highlight>
                          <a:srgbClr val="FFFF00"/>
                        </a:highlight>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highlight>
                            <a:srgbClr val="FFFF00"/>
                          </a:highlight>
                          <a:latin typeface="Times New Roman"/>
                          <a:ea typeface="Times New Roman"/>
                          <a:cs typeface="Times New Roman"/>
                          <a:sym typeface="Times New Roman"/>
                        </a:rPr>
                        <a:t>4.29</a:t>
                      </a:r>
                      <a:endParaRPr sz="1100">
                        <a:highlight>
                          <a:srgbClr val="FFFF00"/>
                        </a:highlight>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highlight>
                            <a:srgbClr val="FFFF00"/>
                          </a:highlight>
                          <a:latin typeface="Times New Roman"/>
                          <a:ea typeface="Times New Roman"/>
                          <a:cs typeface="Times New Roman"/>
                          <a:sym typeface="Times New Roman"/>
                        </a:rPr>
                        <a:t>0.73</a:t>
                      </a:r>
                      <a:endParaRPr sz="1100">
                        <a:highlight>
                          <a:srgbClr val="FFFF00"/>
                        </a:highlight>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highlight>
                            <a:srgbClr val="FFFF00"/>
                          </a:highlight>
                          <a:latin typeface="Times New Roman"/>
                          <a:ea typeface="Times New Roman"/>
                          <a:cs typeface="Times New Roman"/>
                          <a:sym typeface="Times New Roman"/>
                        </a:rPr>
                        <a:t>1</a:t>
                      </a:r>
                      <a:endParaRPr sz="1100">
                        <a:highlight>
                          <a:srgbClr val="FFFF00"/>
                        </a:highlight>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highlight>
                            <a:srgbClr val="FFFF00"/>
                          </a:highlight>
                          <a:latin typeface="Times New Roman"/>
                          <a:ea typeface="Times New Roman"/>
                          <a:cs typeface="Times New Roman"/>
                          <a:sym typeface="Times New Roman"/>
                        </a:rPr>
                        <a:t>Strongly Agree</a:t>
                      </a:r>
                      <a:endParaRPr sz="1100">
                        <a:highlight>
                          <a:srgbClr val="FFFF00"/>
                        </a:highlight>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b="1" lang="en" sz="1100">
                          <a:highlight>
                            <a:srgbClr val="00FF00"/>
                          </a:highlight>
                          <a:latin typeface="Times New Roman"/>
                          <a:ea typeface="Times New Roman"/>
                          <a:cs typeface="Times New Roman"/>
                          <a:sym typeface="Times New Roman"/>
                        </a:rPr>
                        <a:t> </a:t>
                      </a:r>
                      <a:r>
                        <a:rPr lang="en" sz="1100">
                          <a:highlight>
                            <a:srgbClr val="00FF00"/>
                          </a:highlight>
                          <a:latin typeface="Times New Roman"/>
                          <a:ea typeface="Times New Roman"/>
                          <a:cs typeface="Times New Roman"/>
                          <a:sym typeface="Times New Roman"/>
                        </a:rPr>
                        <a:t>I was able to give sound suggestions to problems.</a:t>
                      </a:r>
                      <a:endParaRPr b="1" sz="1100">
                        <a:highlight>
                          <a:srgbClr val="00FF00"/>
                        </a:highlight>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highlight>
                            <a:srgbClr val="00FF00"/>
                          </a:highlight>
                          <a:latin typeface="Times New Roman"/>
                          <a:ea typeface="Times New Roman"/>
                          <a:cs typeface="Times New Roman"/>
                          <a:sym typeface="Times New Roman"/>
                        </a:rPr>
                        <a:t>3.76</a:t>
                      </a:r>
                      <a:endParaRPr sz="1100">
                        <a:highlight>
                          <a:srgbClr val="00FF00"/>
                        </a:highlight>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highlight>
                            <a:srgbClr val="00FF00"/>
                          </a:highlight>
                          <a:latin typeface="Times New Roman"/>
                          <a:ea typeface="Times New Roman"/>
                          <a:cs typeface="Times New Roman"/>
                          <a:sym typeface="Times New Roman"/>
                        </a:rPr>
                        <a:t>0.82</a:t>
                      </a:r>
                      <a:endParaRPr sz="1100">
                        <a:highlight>
                          <a:srgbClr val="00FF00"/>
                        </a:highlight>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highlight>
                            <a:srgbClr val="00FF00"/>
                          </a:highlight>
                          <a:latin typeface="Times New Roman"/>
                          <a:ea typeface="Times New Roman"/>
                          <a:cs typeface="Times New Roman"/>
                          <a:sym typeface="Times New Roman"/>
                        </a:rPr>
                        <a:t>8</a:t>
                      </a:r>
                      <a:endParaRPr sz="1100">
                        <a:highlight>
                          <a:srgbClr val="00FF00"/>
                        </a:highlight>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highlight>
                            <a:srgbClr val="00FF00"/>
                          </a:highlight>
                          <a:latin typeface="Times New Roman"/>
                          <a:ea typeface="Times New Roman"/>
                          <a:cs typeface="Times New Roman"/>
                          <a:sym typeface="Times New Roman"/>
                        </a:rPr>
                        <a:t>Agree</a:t>
                      </a:r>
                      <a:endParaRPr sz="1100">
                        <a:highlight>
                          <a:srgbClr val="00FF00"/>
                        </a:highlight>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lang="en" sz="1100">
                          <a:latin typeface="Times New Roman"/>
                          <a:ea typeface="Times New Roman"/>
                          <a:cs typeface="Times New Roman"/>
                          <a:sym typeface="Times New Roman"/>
                        </a:rPr>
                        <a:t>The work immersion program motivated me to pursue high level of learning and career.</a:t>
                      </a:r>
                      <a:endParaRPr b="1" sz="11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3.92</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0.85</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6</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Agree</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lang="en" sz="1100">
                          <a:latin typeface="Times New Roman"/>
                          <a:ea typeface="Times New Roman"/>
                          <a:cs typeface="Times New Roman"/>
                          <a:sym typeface="Times New Roman"/>
                        </a:rPr>
                        <a:t>I could adapt to the changes in my work environment and overcome problems in the work immersion.</a:t>
                      </a:r>
                      <a:endParaRPr b="1" sz="11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3.95</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0.79</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5</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Agree</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88575">
                <a:tc>
                  <a:txBody>
                    <a:bodyPr/>
                    <a:lstStyle/>
                    <a:p>
                      <a:pPr indent="0" lvl="0" marL="0" rtl="0" algn="just">
                        <a:spcBef>
                          <a:spcPts val="600"/>
                        </a:spcBef>
                        <a:spcAft>
                          <a:spcPts val="600"/>
                        </a:spcAft>
                        <a:buNone/>
                      </a:pPr>
                      <a:r>
                        <a:rPr lang="en" sz="1100">
                          <a:latin typeface="Times New Roman"/>
                          <a:ea typeface="Times New Roman"/>
                          <a:cs typeface="Times New Roman"/>
                          <a:sym typeface="Times New Roman"/>
                        </a:rPr>
                        <a:t>The work immersion program allowed me to explore new ideas about the existing knowledge in the field of library science.</a:t>
                      </a:r>
                      <a:endParaRPr b="1" sz="11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4.10</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0.80</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2</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Agree</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lang="en" sz="1100">
                          <a:latin typeface="Times New Roman"/>
                          <a:ea typeface="Times New Roman"/>
                          <a:cs typeface="Times New Roman"/>
                          <a:sym typeface="Times New Roman"/>
                        </a:rPr>
                        <a:t>I was attentive and productive throughout my work immersion.</a:t>
                      </a:r>
                      <a:endParaRPr b="1" sz="11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4.02</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0.81</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3</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Agree</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b="1" lang="en" sz="1100">
                          <a:latin typeface="Times New Roman"/>
                          <a:ea typeface="Times New Roman"/>
                          <a:cs typeface="Times New Roman"/>
                          <a:sym typeface="Times New Roman"/>
                        </a:rPr>
                        <a:t>Composite mean</a:t>
                      </a:r>
                      <a:endParaRPr b="1" sz="11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3.97</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Agree</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
        <p:nvSpPr>
          <p:cNvPr id="158" name="Google Shape;158;p24"/>
          <p:cNvSpPr txBox="1"/>
          <p:nvPr/>
        </p:nvSpPr>
        <p:spPr>
          <a:xfrm>
            <a:off x="530225" y="4595350"/>
            <a:ext cx="8096100" cy="243300"/>
          </a:xfrm>
          <a:prstGeom prst="rect">
            <a:avLst/>
          </a:prstGeom>
          <a:noFill/>
          <a:ln>
            <a:noFill/>
          </a:ln>
        </p:spPr>
        <p:txBody>
          <a:bodyPr anchorCtr="0" anchor="t" bIns="91425" lIns="91425" spcFirstLastPara="1" rIns="91425" wrap="square" tIns="91425">
            <a:noAutofit/>
          </a:bodyPr>
          <a:lstStyle/>
          <a:p>
            <a:pPr indent="0" lvl="0" marL="0" rtl="0" algn="just">
              <a:lnSpc>
                <a:spcPct val="107916"/>
              </a:lnSpc>
              <a:spcBef>
                <a:spcPts val="600"/>
              </a:spcBef>
              <a:spcAft>
                <a:spcPts val="600"/>
              </a:spcAft>
              <a:buNone/>
            </a:pPr>
            <a:r>
              <a:rPr i="1" lang="en" sz="900">
                <a:latin typeface="Times New Roman"/>
                <a:ea typeface="Times New Roman"/>
                <a:cs typeface="Times New Roman"/>
                <a:sym typeface="Times New Roman"/>
              </a:rPr>
              <a:t>Legend: 4.21 – 5.00 (Strongly Agree); 3.41 – 4.20 (Agree); 2.61 – 3.40 (Neutral); 1.81 – 2.60 (Disagree); 1.00 – 1.80 (Strongly Disagree) (n=63)</a:t>
            </a:r>
            <a:endParaRPr sz="900">
              <a:latin typeface="Roboto"/>
              <a:ea typeface="Roboto"/>
              <a:cs typeface="Roboto"/>
              <a:sym typeface="Robo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5"/>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300"/>
              <a:t>Self-Application of Tasks After Online Work Immersion </a:t>
            </a:r>
            <a:endParaRPr sz="2300"/>
          </a:p>
        </p:txBody>
      </p:sp>
      <p:graphicFrame>
        <p:nvGraphicFramePr>
          <p:cNvPr id="164" name="Google Shape;164;p25"/>
          <p:cNvGraphicFramePr/>
          <p:nvPr/>
        </p:nvGraphicFramePr>
        <p:xfrm>
          <a:off x="952500" y="1047750"/>
          <a:ext cx="3000000" cy="3000000"/>
        </p:xfrm>
        <a:graphic>
          <a:graphicData uri="http://schemas.openxmlformats.org/drawingml/2006/table">
            <a:tbl>
              <a:tblPr>
                <a:noFill/>
                <a:tableStyleId>{56274BE8-1E0E-4074-878C-4F34C3206285}</a:tableStyleId>
              </a:tblPr>
              <a:tblGrid>
                <a:gridCol w="3994175"/>
                <a:gridCol w="986700"/>
                <a:gridCol w="1099125"/>
                <a:gridCol w="564125"/>
                <a:gridCol w="726075"/>
              </a:tblGrid>
              <a:tr h="577675">
                <a:tc>
                  <a:txBody>
                    <a:bodyPr/>
                    <a:lstStyle/>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Statements</a:t>
                      </a:r>
                      <a:endParaRPr b="1"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Weighted Mean</a:t>
                      </a:r>
                      <a:endParaRPr b="1"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0"/>
                        </a:spcAft>
                        <a:buNone/>
                      </a:pPr>
                      <a:r>
                        <a:rPr b="1" lang="en" sz="1200">
                          <a:latin typeface="Times New Roman"/>
                          <a:ea typeface="Times New Roman"/>
                          <a:cs typeface="Times New Roman"/>
                          <a:sym typeface="Times New Roman"/>
                        </a:rPr>
                        <a:t>Standard</a:t>
                      </a:r>
                      <a:endParaRPr b="1" sz="1200">
                        <a:latin typeface="Times New Roman"/>
                        <a:ea typeface="Times New Roman"/>
                        <a:cs typeface="Times New Roman"/>
                        <a:sym typeface="Times New Roman"/>
                      </a:endParaRPr>
                    </a:p>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Deviation</a:t>
                      </a:r>
                      <a:endParaRPr b="1"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Rank</a:t>
                      </a:r>
                      <a:endParaRPr b="1"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Interpretation</a:t>
                      </a:r>
                      <a:endParaRPr b="1"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288575">
                <a:tc>
                  <a:txBody>
                    <a:bodyPr/>
                    <a:lstStyle/>
                    <a:p>
                      <a:pPr indent="0" lvl="0" marL="0" rtl="0" algn="just">
                        <a:spcBef>
                          <a:spcPts val="600"/>
                        </a:spcBef>
                        <a:spcAft>
                          <a:spcPts val="600"/>
                        </a:spcAft>
                        <a:buNone/>
                      </a:pPr>
                      <a:r>
                        <a:rPr lang="en" sz="1100">
                          <a:highlight>
                            <a:srgbClr val="FFFF00"/>
                          </a:highlight>
                          <a:latin typeface="Times New Roman"/>
                          <a:ea typeface="Times New Roman"/>
                          <a:cs typeface="Times New Roman"/>
                          <a:sym typeface="Times New Roman"/>
                        </a:rPr>
                        <a:t>I was able to accomplish all assigned tasks on time.</a:t>
                      </a:r>
                      <a:endParaRPr sz="1100">
                        <a:highlight>
                          <a:srgbClr val="FFFF00"/>
                        </a:highlight>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highlight>
                            <a:srgbClr val="FFFF00"/>
                          </a:highlight>
                          <a:latin typeface="Times New Roman"/>
                          <a:ea typeface="Times New Roman"/>
                          <a:cs typeface="Times New Roman"/>
                          <a:sym typeface="Times New Roman"/>
                        </a:rPr>
                        <a:t>4.24</a:t>
                      </a:r>
                      <a:endParaRPr sz="1100">
                        <a:highlight>
                          <a:srgbClr val="FFFF00"/>
                        </a:highlight>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highlight>
                            <a:srgbClr val="FFFF00"/>
                          </a:highlight>
                          <a:latin typeface="Times New Roman"/>
                          <a:ea typeface="Times New Roman"/>
                          <a:cs typeface="Times New Roman"/>
                          <a:sym typeface="Times New Roman"/>
                        </a:rPr>
                        <a:t>0.89</a:t>
                      </a:r>
                      <a:endParaRPr sz="1100">
                        <a:highlight>
                          <a:srgbClr val="FFFF00"/>
                        </a:highlight>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highlight>
                            <a:srgbClr val="FFFF00"/>
                          </a:highlight>
                          <a:latin typeface="Times New Roman"/>
                          <a:ea typeface="Times New Roman"/>
                          <a:cs typeface="Times New Roman"/>
                          <a:sym typeface="Times New Roman"/>
                        </a:rPr>
                        <a:t>1</a:t>
                      </a:r>
                      <a:endParaRPr sz="1100">
                        <a:highlight>
                          <a:srgbClr val="FFFF00"/>
                        </a:highlight>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highlight>
                            <a:srgbClr val="FFFF00"/>
                          </a:highlight>
                          <a:latin typeface="Times New Roman"/>
                          <a:ea typeface="Times New Roman"/>
                          <a:cs typeface="Times New Roman"/>
                          <a:sym typeface="Times New Roman"/>
                        </a:rPr>
                        <a:t>Strongly Agree</a:t>
                      </a:r>
                      <a:endParaRPr sz="1100">
                        <a:highlight>
                          <a:srgbClr val="FFFF00"/>
                        </a:highlight>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lang="en" sz="1100">
                          <a:latin typeface="Times New Roman"/>
                          <a:ea typeface="Times New Roman"/>
                          <a:cs typeface="Times New Roman"/>
                          <a:sym typeface="Times New Roman"/>
                        </a:rPr>
                        <a:t>I was able to communicate well with my superiors.</a:t>
                      </a:r>
                      <a:endParaRPr sz="11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4.10</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0.82</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3</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Agree</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88575">
                <a:tc>
                  <a:txBody>
                    <a:bodyPr/>
                    <a:lstStyle/>
                    <a:p>
                      <a:pPr indent="0" lvl="0" marL="0" rtl="0" algn="just">
                        <a:spcBef>
                          <a:spcPts val="600"/>
                        </a:spcBef>
                        <a:spcAft>
                          <a:spcPts val="600"/>
                        </a:spcAft>
                        <a:buNone/>
                      </a:pPr>
                      <a:r>
                        <a:rPr lang="en" sz="1100">
                          <a:highlight>
                            <a:srgbClr val="00FF00"/>
                          </a:highlight>
                          <a:latin typeface="Times New Roman"/>
                          <a:ea typeface="Times New Roman"/>
                          <a:cs typeface="Times New Roman"/>
                          <a:sym typeface="Times New Roman"/>
                        </a:rPr>
                        <a:t>I am more efficient in doing tasks online than working inside the library.</a:t>
                      </a:r>
                      <a:endParaRPr sz="1100">
                        <a:highlight>
                          <a:srgbClr val="00FF00"/>
                        </a:highlight>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highlight>
                            <a:srgbClr val="00FF00"/>
                          </a:highlight>
                          <a:latin typeface="Times New Roman"/>
                          <a:ea typeface="Times New Roman"/>
                          <a:cs typeface="Times New Roman"/>
                          <a:sym typeface="Times New Roman"/>
                        </a:rPr>
                        <a:t>3.41</a:t>
                      </a:r>
                      <a:endParaRPr sz="1100">
                        <a:highlight>
                          <a:srgbClr val="00FF00"/>
                        </a:highlight>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highlight>
                            <a:srgbClr val="00FF00"/>
                          </a:highlight>
                          <a:latin typeface="Times New Roman"/>
                          <a:ea typeface="Times New Roman"/>
                          <a:cs typeface="Times New Roman"/>
                          <a:sym typeface="Times New Roman"/>
                        </a:rPr>
                        <a:t>1.16</a:t>
                      </a:r>
                      <a:endParaRPr sz="1100">
                        <a:highlight>
                          <a:srgbClr val="00FF00"/>
                        </a:highlight>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highlight>
                            <a:srgbClr val="00FF00"/>
                          </a:highlight>
                          <a:latin typeface="Times New Roman"/>
                          <a:ea typeface="Times New Roman"/>
                          <a:cs typeface="Times New Roman"/>
                          <a:sym typeface="Times New Roman"/>
                        </a:rPr>
                        <a:t>8</a:t>
                      </a:r>
                      <a:endParaRPr sz="1100">
                        <a:highlight>
                          <a:srgbClr val="00FF00"/>
                        </a:highlight>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highlight>
                            <a:srgbClr val="00FF00"/>
                          </a:highlight>
                          <a:latin typeface="Times New Roman"/>
                          <a:ea typeface="Times New Roman"/>
                          <a:cs typeface="Times New Roman"/>
                          <a:sym typeface="Times New Roman"/>
                        </a:rPr>
                        <a:t>Agree</a:t>
                      </a:r>
                      <a:endParaRPr sz="1100">
                        <a:highlight>
                          <a:srgbClr val="00FF00"/>
                        </a:highlight>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lang="en" sz="1100">
                          <a:latin typeface="Times New Roman"/>
                          <a:ea typeface="Times New Roman"/>
                          <a:cs typeface="Times New Roman"/>
                          <a:sym typeface="Times New Roman"/>
                        </a:rPr>
                        <a:t>I was able to manage my time and stay motivated.</a:t>
                      </a:r>
                      <a:endParaRPr b="1" sz="11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3.79</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1.06</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6</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Agree</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lang="en" sz="1100">
                          <a:latin typeface="Times New Roman"/>
                          <a:ea typeface="Times New Roman"/>
                          <a:cs typeface="Times New Roman"/>
                          <a:sym typeface="Times New Roman"/>
                        </a:rPr>
                        <a:t>I am committed to doing more in online working.</a:t>
                      </a:r>
                      <a:endParaRPr b="1" sz="11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3.57</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1.07</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7</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Agree</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lang="en" sz="1100">
                          <a:latin typeface="Times New Roman"/>
                          <a:ea typeface="Times New Roman"/>
                          <a:cs typeface="Times New Roman"/>
                          <a:sym typeface="Times New Roman"/>
                        </a:rPr>
                        <a:t>I was able to focus on achieving goals in work, results in higher productivity</a:t>
                      </a:r>
                      <a:endParaRPr b="1" sz="11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3.86</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1.00</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5</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Agree</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88575">
                <a:tc>
                  <a:txBody>
                    <a:bodyPr/>
                    <a:lstStyle/>
                    <a:p>
                      <a:pPr indent="0" lvl="0" marL="0" rtl="0" algn="just">
                        <a:spcBef>
                          <a:spcPts val="600"/>
                        </a:spcBef>
                        <a:spcAft>
                          <a:spcPts val="600"/>
                        </a:spcAft>
                        <a:buNone/>
                      </a:pPr>
                      <a:r>
                        <a:rPr lang="en" sz="1100">
                          <a:latin typeface="Times New Roman"/>
                          <a:ea typeface="Times New Roman"/>
                          <a:cs typeface="Times New Roman"/>
                          <a:sym typeface="Times New Roman"/>
                        </a:rPr>
                        <a:t>I am well organized and competent to complete and get stuff done.</a:t>
                      </a:r>
                      <a:endParaRPr b="1" sz="11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4.14</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0.90</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2</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Agree</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lang="en" sz="1100">
                          <a:latin typeface="Times New Roman"/>
                          <a:ea typeface="Times New Roman"/>
                          <a:cs typeface="Times New Roman"/>
                          <a:sym typeface="Times New Roman"/>
                        </a:rPr>
                        <a:t>I was able to prioritize the tasks wisely.</a:t>
                      </a:r>
                      <a:endParaRPr b="1" sz="11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4.00</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0.92</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4</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Agree</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b="1" lang="en" sz="1100">
                          <a:latin typeface="Times New Roman"/>
                          <a:ea typeface="Times New Roman"/>
                          <a:cs typeface="Times New Roman"/>
                          <a:sym typeface="Times New Roman"/>
                        </a:rPr>
                        <a:t>Composite mean</a:t>
                      </a:r>
                      <a:endParaRPr b="1" sz="11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3.89</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t/>
                      </a:r>
                      <a:endParaRPr sz="11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100">
                          <a:latin typeface="Times New Roman"/>
                          <a:ea typeface="Times New Roman"/>
                          <a:cs typeface="Times New Roman"/>
                          <a:sym typeface="Times New Roman"/>
                        </a:rPr>
                        <a:t>Agree</a:t>
                      </a:r>
                      <a:endParaRPr sz="11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
        <p:nvSpPr>
          <p:cNvPr id="165" name="Google Shape;165;p25"/>
          <p:cNvSpPr txBox="1"/>
          <p:nvPr/>
        </p:nvSpPr>
        <p:spPr>
          <a:xfrm>
            <a:off x="530225" y="4595350"/>
            <a:ext cx="8096100" cy="243300"/>
          </a:xfrm>
          <a:prstGeom prst="rect">
            <a:avLst/>
          </a:prstGeom>
          <a:noFill/>
          <a:ln>
            <a:noFill/>
          </a:ln>
        </p:spPr>
        <p:txBody>
          <a:bodyPr anchorCtr="0" anchor="t" bIns="91425" lIns="91425" spcFirstLastPara="1" rIns="91425" wrap="square" tIns="91425">
            <a:noAutofit/>
          </a:bodyPr>
          <a:lstStyle/>
          <a:p>
            <a:pPr indent="0" lvl="0" marL="0" rtl="0" algn="just">
              <a:lnSpc>
                <a:spcPct val="107916"/>
              </a:lnSpc>
              <a:spcBef>
                <a:spcPts val="600"/>
              </a:spcBef>
              <a:spcAft>
                <a:spcPts val="600"/>
              </a:spcAft>
              <a:buNone/>
            </a:pPr>
            <a:r>
              <a:rPr i="1" lang="en" sz="900">
                <a:latin typeface="Times New Roman"/>
                <a:ea typeface="Times New Roman"/>
                <a:cs typeface="Times New Roman"/>
                <a:sym typeface="Times New Roman"/>
              </a:rPr>
              <a:t>Legend: 4.21 – 5.00 (Strongly Agree); 3.41 – 4.20 (Agree); 2.61 – 3.40 (Neutral); 1.81 – 2.60 (Disagree); 1.00 – 1.80 (Strongly Disagree) (n=63)</a:t>
            </a:r>
            <a:endParaRPr sz="900">
              <a:latin typeface="Roboto"/>
              <a:ea typeface="Roboto"/>
              <a:cs typeface="Roboto"/>
              <a:sym typeface="Robo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6"/>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1900"/>
              <a:t>Coping Mechanisms to Overcome Difficulties During Online Work Immersion </a:t>
            </a:r>
            <a:endParaRPr sz="1900"/>
          </a:p>
        </p:txBody>
      </p:sp>
      <p:graphicFrame>
        <p:nvGraphicFramePr>
          <p:cNvPr id="171" name="Google Shape;171;p26"/>
          <p:cNvGraphicFramePr/>
          <p:nvPr/>
        </p:nvGraphicFramePr>
        <p:xfrm>
          <a:off x="952500" y="1047750"/>
          <a:ext cx="3000000" cy="3000000"/>
        </p:xfrm>
        <a:graphic>
          <a:graphicData uri="http://schemas.openxmlformats.org/drawingml/2006/table">
            <a:tbl>
              <a:tblPr>
                <a:noFill/>
                <a:tableStyleId>{56274BE8-1E0E-4074-878C-4F34C3206285}</a:tableStyleId>
              </a:tblPr>
              <a:tblGrid>
                <a:gridCol w="3994175"/>
                <a:gridCol w="986700"/>
                <a:gridCol w="1099125"/>
                <a:gridCol w="564125"/>
                <a:gridCol w="726075"/>
              </a:tblGrid>
              <a:tr h="577675">
                <a:tc>
                  <a:txBody>
                    <a:bodyPr/>
                    <a:lstStyle/>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Statements</a:t>
                      </a:r>
                      <a:endParaRPr b="1"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Weighted Mean</a:t>
                      </a:r>
                      <a:endParaRPr b="1"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0"/>
                        </a:spcAft>
                        <a:buNone/>
                      </a:pPr>
                      <a:r>
                        <a:rPr b="1" lang="en" sz="1200">
                          <a:latin typeface="Times New Roman"/>
                          <a:ea typeface="Times New Roman"/>
                          <a:cs typeface="Times New Roman"/>
                          <a:sym typeface="Times New Roman"/>
                        </a:rPr>
                        <a:t>Standard</a:t>
                      </a:r>
                      <a:endParaRPr b="1" sz="1200">
                        <a:latin typeface="Times New Roman"/>
                        <a:ea typeface="Times New Roman"/>
                        <a:cs typeface="Times New Roman"/>
                        <a:sym typeface="Times New Roman"/>
                      </a:endParaRPr>
                    </a:p>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Deviation</a:t>
                      </a:r>
                      <a:endParaRPr b="1"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Rank</a:t>
                      </a:r>
                      <a:endParaRPr b="1"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b="1" lang="en" sz="1200">
                          <a:latin typeface="Times New Roman"/>
                          <a:ea typeface="Times New Roman"/>
                          <a:cs typeface="Times New Roman"/>
                          <a:sym typeface="Times New Roman"/>
                        </a:rPr>
                        <a:t>Interpretation</a:t>
                      </a:r>
                      <a:endParaRPr b="1"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288575">
                <a:tc>
                  <a:txBody>
                    <a:bodyPr/>
                    <a:lstStyle/>
                    <a:p>
                      <a:pPr indent="0" lvl="0" marL="50800" rtl="0" algn="just">
                        <a:spcBef>
                          <a:spcPts val="0"/>
                        </a:spcBef>
                        <a:spcAft>
                          <a:spcPts val="0"/>
                        </a:spcAft>
                        <a:buNone/>
                      </a:pPr>
                      <a:r>
                        <a:rPr lang="en" sz="1200">
                          <a:latin typeface="Times New Roman"/>
                          <a:ea typeface="Times New Roman"/>
                          <a:cs typeface="Times New Roman"/>
                          <a:sym typeface="Times New Roman"/>
                        </a:rPr>
                        <a:t>I was able to ease the stress from work immersion through entertainment materials/medium such as watching television and listening to music.</a:t>
                      </a:r>
                      <a:endParaRPr sz="1200">
                        <a:latin typeface="Times New Roman"/>
                        <a:ea typeface="Times New Roman"/>
                        <a:cs typeface="Times New Roman"/>
                        <a:sym typeface="Times New Roman"/>
                      </a:endParaRPr>
                    </a:p>
                  </a:txBody>
                  <a:tcPr marT="0" marB="0" marR="63500" marL="63500">
                    <a:lnL cap="flat" cmpd="sng" w="86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3.97</a:t>
                      </a:r>
                      <a:endParaRPr sz="1200">
                        <a:latin typeface="Times New Roman"/>
                        <a:ea typeface="Times New Roman"/>
                        <a:cs typeface="Times New Roman"/>
                        <a:sym typeface="Times New Roman"/>
                      </a:endParaRPr>
                    </a:p>
                  </a:txBody>
                  <a:tcPr marT="0" marB="0" marR="63500" marL="63500" anchor="b">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0.86</a:t>
                      </a:r>
                      <a:endParaRPr sz="1200">
                        <a:latin typeface="Times New Roman"/>
                        <a:ea typeface="Times New Roman"/>
                        <a:cs typeface="Times New Roman"/>
                        <a:sym typeface="Times New Roman"/>
                      </a:endParaRPr>
                    </a:p>
                  </a:txBody>
                  <a:tcPr marT="0" marB="0" marR="63500" marL="63500" anchor="b">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6</a:t>
                      </a:r>
                      <a:endParaRPr sz="1200">
                        <a:latin typeface="Times New Roman"/>
                        <a:ea typeface="Times New Roman"/>
                        <a:cs typeface="Times New Roman"/>
                        <a:sym typeface="Times New Roman"/>
                      </a:endParaRPr>
                    </a:p>
                  </a:txBody>
                  <a:tcPr marT="0" marB="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63500" marL="63500">
                    <a:lnL cap="flat" cmpd="sng">
                      <a:solidFill>
                        <a:srgbClr val="000000"/>
                      </a:solidFill>
                      <a:prstDash val="solid"/>
                      <a:round/>
                      <a:headEnd len="sm" w="sm" type="none"/>
                      <a:tailEnd len="sm" w="sm" type="none"/>
                    </a:lnL>
                    <a:lnR cap="flat" cmpd="sng" w="86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271650">
                <a:tc>
                  <a:txBody>
                    <a:bodyPr/>
                    <a:lstStyle/>
                    <a:p>
                      <a:pPr indent="0" lvl="0" marL="50800" rtl="0" algn="just">
                        <a:spcBef>
                          <a:spcPts val="0"/>
                        </a:spcBef>
                        <a:spcAft>
                          <a:spcPts val="0"/>
                        </a:spcAft>
                        <a:buNone/>
                      </a:pPr>
                      <a:r>
                        <a:rPr lang="en" sz="1200">
                          <a:latin typeface="Times New Roman"/>
                          <a:ea typeface="Times New Roman"/>
                          <a:cs typeface="Times New Roman"/>
                          <a:sym typeface="Times New Roman"/>
                        </a:rPr>
                        <a:t>I use social media to relieve work fatigue.</a:t>
                      </a:r>
                      <a:endParaRPr sz="1200">
                        <a:latin typeface="Times New Roman"/>
                        <a:ea typeface="Times New Roman"/>
                        <a:cs typeface="Times New Roman"/>
                        <a:sym typeface="Times New Roman"/>
                      </a:endParaRPr>
                    </a:p>
                  </a:txBody>
                  <a:tcPr marT="0" marB="0" marR="63500" marL="63500">
                    <a:lnL cap="flat" cmpd="sng" w="86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4.02</a:t>
                      </a:r>
                      <a:endParaRPr sz="1200">
                        <a:latin typeface="Times New Roman"/>
                        <a:ea typeface="Times New Roman"/>
                        <a:cs typeface="Times New Roman"/>
                        <a:sym typeface="Times New Roman"/>
                      </a:endParaRPr>
                    </a:p>
                  </a:txBody>
                  <a:tcPr marT="0" marB="0" marR="63500" marL="63500" anchor="b">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0.89</a:t>
                      </a:r>
                      <a:endParaRPr sz="1200">
                        <a:latin typeface="Times New Roman"/>
                        <a:ea typeface="Times New Roman"/>
                        <a:cs typeface="Times New Roman"/>
                        <a:sym typeface="Times New Roman"/>
                      </a:endParaRPr>
                    </a:p>
                  </a:txBody>
                  <a:tcPr marT="0" marB="0" marR="63500" marL="63500" anchor="b">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5</a:t>
                      </a:r>
                      <a:endParaRPr sz="1200">
                        <a:latin typeface="Times New Roman"/>
                        <a:ea typeface="Times New Roman"/>
                        <a:cs typeface="Times New Roman"/>
                        <a:sym typeface="Times New Roman"/>
                      </a:endParaRPr>
                    </a:p>
                  </a:txBody>
                  <a:tcPr marT="0" marB="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63500" marL="63500">
                    <a:lnL cap="flat" cmpd="sng">
                      <a:solidFill>
                        <a:srgbClr val="000000"/>
                      </a:solidFill>
                      <a:prstDash val="solid"/>
                      <a:round/>
                      <a:headEnd len="sm" w="sm" type="none"/>
                      <a:tailEnd len="sm" w="sm" type="none"/>
                    </a:lnL>
                    <a:lnR cap="flat" cmpd="sng" w="86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288575">
                <a:tc>
                  <a:txBody>
                    <a:bodyPr/>
                    <a:lstStyle/>
                    <a:p>
                      <a:pPr indent="0" lvl="0" marL="50800" rtl="0" algn="just">
                        <a:spcBef>
                          <a:spcPts val="0"/>
                        </a:spcBef>
                        <a:spcAft>
                          <a:spcPts val="0"/>
                        </a:spcAft>
                        <a:buNone/>
                      </a:pPr>
                      <a:r>
                        <a:rPr lang="en" sz="1200">
                          <a:latin typeface="Times New Roman"/>
                          <a:ea typeface="Times New Roman"/>
                          <a:cs typeface="Times New Roman"/>
                          <a:sym typeface="Times New Roman"/>
                        </a:rPr>
                        <a:t>Learning and researching advance sustained the gap in my abilities.</a:t>
                      </a:r>
                      <a:endParaRPr sz="1200">
                        <a:latin typeface="Times New Roman"/>
                        <a:ea typeface="Times New Roman"/>
                        <a:cs typeface="Times New Roman"/>
                        <a:sym typeface="Times New Roman"/>
                      </a:endParaRPr>
                    </a:p>
                  </a:txBody>
                  <a:tcPr marT="0" marB="0" marR="63500" marL="63500">
                    <a:lnL cap="flat" cmpd="sng" w="86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4.10</a:t>
                      </a:r>
                      <a:endParaRPr sz="1200">
                        <a:latin typeface="Times New Roman"/>
                        <a:ea typeface="Times New Roman"/>
                        <a:cs typeface="Times New Roman"/>
                        <a:sym typeface="Times New Roman"/>
                      </a:endParaRPr>
                    </a:p>
                  </a:txBody>
                  <a:tcPr marT="0" marB="0" marR="63500" marL="63500" anchor="b">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0.78</a:t>
                      </a:r>
                      <a:endParaRPr sz="1200">
                        <a:latin typeface="Times New Roman"/>
                        <a:ea typeface="Times New Roman"/>
                        <a:cs typeface="Times New Roman"/>
                        <a:sym typeface="Times New Roman"/>
                      </a:endParaRPr>
                    </a:p>
                  </a:txBody>
                  <a:tcPr marT="0" marB="0" marR="63500" marL="63500" anchor="b">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3</a:t>
                      </a:r>
                      <a:endParaRPr sz="1200">
                        <a:latin typeface="Times New Roman"/>
                        <a:ea typeface="Times New Roman"/>
                        <a:cs typeface="Times New Roman"/>
                        <a:sym typeface="Times New Roman"/>
                      </a:endParaRPr>
                    </a:p>
                  </a:txBody>
                  <a:tcPr marT="0" marB="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63500" marL="63500">
                    <a:lnL cap="flat" cmpd="sng">
                      <a:solidFill>
                        <a:srgbClr val="000000"/>
                      </a:solidFill>
                      <a:prstDash val="solid"/>
                      <a:round/>
                      <a:headEnd len="sm" w="sm" type="none"/>
                      <a:tailEnd len="sm" w="sm" type="none"/>
                    </a:lnL>
                    <a:lnR cap="flat" cmpd="sng" w="86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271650">
                <a:tc>
                  <a:txBody>
                    <a:bodyPr/>
                    <a:lstStyle/>
                    <a:p>
                      <a:pPr indent="0" lvl="0" marL="50800" rtl="0" algn="just">
                        <a:spcBef>
                          <a:spcPts val="0"/>
                        </a:spcBef>
                        <a:spcAft>
                          <a:spcPts val="0"/>
                        </a:spcAft>
                        <a:buNone/>
                      </a:pPr>
                      <a:r>
                        <a:rPr lang="en" sz="1200">
                          <a:latin typeface="Times New Roman"/>
                          <a:ea typeface="Times New Roman"/>
                          <a:cs typeface="Times New Roman"/>
                          <a:sym typeface="Times New Roman"/>
                        </a:rPr>
                        <a:t>Asking questions to my instructor right after the work immersion hours will help me to understand the task more.</a:t>
                      </a:r>
                      <a:endParaRPr sz="1200">
                        <a:latin typeface="Times New Roman"/>
                        <a:ea typeface="Times New Roman"/>
                        <a:cs typeface="Times New Roman"/>
                        <a:sym typeface="Times New Roman"/>
                      </a:endParaRPr>
                    </a:p>
                  </a:txBody>
                  <a:tcPr marT="0" marB="0" marR="63500" marL="63500">
                    <a:lnL cap="flat" cmpd="sng" w="86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4.06</a:t>
                      </a:r>
                      <a:endParaRPr sz="1200">
                        <a:latin typeface="Times New Roman"/>
                        <a:ea typeface="Times New Roman"/>
                        <a:cs typeface="Times New Roman"/>
                        <a:sym typeface="Times New Roman"/>
                      </a:endParaRPr>
                    </a:p>
                  </a:txBody>
                  <a:tcPr marT="0" marB="0" marR="63500" marL="63500" anchor="b">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0.80</a:t>
                      </a:r>
                      <a:endParaRPr sz="1200">
                        <a:latin typeface="Times New Roman"/>
                        <a:ea typeface="Times New Roman"/>
                        <a:cs typeface="Times New Roman"/>
                        <a:sym typeface="Times New Roman"/>
                      </a:endParaRPr>
                    </a:p>
                  </a:txBody>
                  <a:tcPr marT="0" marB="0" marR="63500" marL="63500" anchor="b">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4</a:t>
                      </a:r>
                      <a:endParaRPr sz="1200">
                        <a:latin typeface="Times New Roman"/>
                        <a:ea typeface="Times New Roman"/>
                        <a:cs typeface="Times New Roman"/>
                        <a:sym typeface="Times New Roman"/>
                      </a:endParaRPr>
                    </a:p>
                  </a:txBody>
                  <a:tcPr marT="0" marB="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63500" marL="63500">
                    <a:lnL cap="flat" cmpd="sng">
                      <a:solidFill>
                        <a:srgbClr val="000000"/>
                      </a:solidFill>
                      <a:prstDash val="solid"/>
                      <a:round/>
                      <a:headEnd len="sm" w="sm" type="none"/>
                      <a:tailEnd len="sm" w="sm" type="none"/>
                    </a:lnL>
                    <a:lnR cap="flat" cmpd="sng" w="86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271650">
                <a:tc>
                  <a:txBody>
                    <a:bodyPr/>
                    <a:lstStyle/>
                    <a:p>
                      <a:pPr indent="0" lvl="0" marL="50800" rtl="0" algn="just">
                        <a:spcBef>
                          <a:spcPts val="0"/>
                        </a:spcBef>
                        <a:spcAft>
                          <a:spcPts val="0"/>
                        </a:spcAft>
                        <a:buNone/>
                      </a:pPr>
                      <a:r>
                        <a:rPr lang="en" sz="1200">
                          <a:highlight>
                            <a:srgbClr val="00FF00"/>
                          </a:highlight>
                          <a:latin typeface="Times New Roman"/>
                          <a:ea typeface="Times New Roman"/>
                          <a:cs typeface="Times New Roman"/>
                          <a:sym typeface="Times New Roman"/>
                        </a:rPr>
                        <a:t>I sleep throughout the working hours whenever it is possible in order to regain my strength.</a:t>
                      </a:r>
                      <a:endParaRPr sz="1200">
                        <a:highlight>
                          <a:srgbClr val="00FF00"/>
                        </a:highlight>
                        <a:latin typeface="Times New Roman"/>
                        <a:ea typeface="Times New Roman"/>
                        <a:cs typeface="Times New Roman"/>
                        <a:sym typeface="Times New Roman"/>
                      </a:endParaRPr>
                    </a:p>
                  </a:txBody>
                  <a:tcPr marT="0" marB="0" marR="63500" marL="63500">
                    <a:lnL cap="flat" cmpd="sng" w="86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highlight>
                            <a:srgbClr val="00FF00"/>
                          </a:highlight>
                          <a:latin typeface="Times New Roman"/>
                          <a:ea typeface="Times New Roman"/>
                          <a:cs typeface="Times New Roman"/>
                          <a:sym typeface="Times New Roman"/>
                        </a:rPr>
                        <a:t>3.29</a:t>
                      </a:r>
                      <a:endParaRPr sz="1200">
                        <a:highlight>
                          <a:srgbClr val="00FF00"/>
                        </a:highlight>
                        <a:latin typeface="Times New Roman"/>
                        <a:ea typeface="Times New Roman"/>
                        <a:cs typeface="Times New Roman"/>
                        <a:sym typeface="Times New Roman"/>
                      </a:endParaRPr>
                    </a:p>
                  </a:txBody>
                  <a:tcPr marT="0" marB="0" marR="63500" marL="63500" anchor="b">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highlight>
                            <a:srgbClr val="00FF00"/>
                          </a:highlight>
                          <a:latin typeface="Times New Roman"/>
                          <a:ea typeface="Times New Roman"/>
                          <a:cs typeface="Times New Roman"/>
                          <a:sym typeface="Times New Roman"/>
                        </a:rPr>
                        <a:t>1.17</a:t>
                      </a:r>
                      <a:endParaRPr sz="1200">
                        <a:highlight>
                          <a:srgbClr val="00FF00"/>
                        </a:highlight>
                        <a:latin typeface="Times New Roman"/>
                        <a:ea typeface="Times New Roman"/>
                        <a:cs typeface="Times New Roman"/>
                        <a:sym typeface="Times New Roman"/>
                      </a:endParaRPr>
                    </a:p>
                  </a:txBody>
                  <a:tcPr marT="0" marB="0" marR="63500" marL="63500" anchor="b">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highlight>
                            <a:srgbClr val="00FF00"/>
                          </a:highlight>
                          <a:latin typeface="Times New Roman"/>
                          <a:ea typeface="Times New Roman"/>
                          <a:cs typeface="Times New Roman"/>
                          <a:sym typeface="Times New Roman"/>
                        </a:rPr>
                        <a:t>7</a:t>
                      </a:r>
                      <a:endParaRPr sz="1200">
                        <a:highlight>
                          <a:srgbClr val="00FF00"/>
                        </a:highlight>
                        <a:latin typeface="Times New Roman"/>
                        <a:ea typeface="Times New Roman"/>
                        <a:cs typeface="Times New Roman"/>
                        <a:sym typeface="Times New Roman"/>
                      </a:endParaRPr>
                    </a:p>
                  </a:txBody>
                  <a:tcPr marT="0" marB="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highlight>
                            <a:srgbClr val="00FF00"/>
                          </a:highlight>
                          <a:latin typeface="Times New Roman"/>
                          <a:ea typeface="Times New Roman"/>
                          <a:cs typeface="Times New Roman"/>
                          <a:sym typeface="Times New Roman"/>
                        </a:rPr>
                        <a:t>Neutral</a:t>
                      </a:r>
                      <a:endParaRPr sz="1200">
                        <a:highlight>
                          <a:srgbClr val="00FF00"/>
                        </a:highlight>
                        <a:latin typeface="Times New Roman"/>
                        <a:ea typeface="Times New Roman"/>
                        <a:cs typeface="Times New Roman"/>
                        <a:sym typeface="Times New Roman"/>
                      </a:endParaRPr>
                    </a:p>
                  </a:txBody>
                  <a:tcPr marT="0" marB="0" marR="63500" marL="63500">
                    <a:lnL cap="flat" cmpd="sng">
                      <a:solidFill>
                        <a:srgbClr val="000000"/>
                      </a:solidFill>
                      <a:prstDash val="solid"/>
                      <a:round/>
                      <a:headEnd len="sm" w="sm" type="none"/>
                      <a:tailEnd len="sm" w="sm" type="none"/>
                    </a:lnL>
                    <a:lnR cap="flat" cmpd="sng" w="86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271650">
                <a:tc>
                  <a:txBody>
                    <a:bodyPr/>
                    <a:lstStyle/>
                    <a:p>
                      <a:pPr indent="0" lvl="0" marL="50800" rtl="0" algn="just">
                        <a:spcBef>
                          <a:spcPts val="0"/>
                        </a:spcBef>
                        <a:spcAft>
                          <a:spcPts val="0"/>
                        </a:spcAft>
                        <a:buNone/>
                      </a:pPr>
                      <a:r>
                        <a:rPr lang="en" sz="1200">
                          <a:highlight>
                            <a:srgbClr val="FFFF00"/>
                          </a:highlight>
                          <a:latin typeface="Times New Roman"/>
                          <a:ea typeface="Times New Roman"/>
                          <a:cs typeface="Times New Roman"/>
                          <a:sym typeface="Times New Roman"/>
                        </a:rPr>
                        <a:t>Being friend with workmates help me to overcome difficulties in work immersion.</a:t>
                      </a:r>
                      <a:endParaRPr sz="1200">
                        <a:highlight>
                          <a:srgbClr val="FFFF00"/>
                        </a:highlight>
                        <a:latin typeface="Times New Roman"/>
                        <a:ea typeface="Times New Roman"/>
                        <a:cs typeface="Times New Roman"/>
                        <a:sym typeface="Times New Roman"/>
                      </a:endParaRPr>
                    </a:p>
                  </a:txBody>
                  <a:tcPr marT="0" marB="0" marR="63500" marL="63500">
                    <a:lnL cap="flat" cmpd="sng" w="86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highlight>
                            <a:srgbClr val="FFFF00"/>
                          </a:highlight>
                          <a:latin typeface="Times New Roman"/>
                          <a:ea typeface="Times New Roman"/>
                          <a:cs typeface="Times New Roman"/>
                          <a:sym typeface="Times New Roman"/>
                        </a:rPr>
                        <a:t>4.30</a:t>
                      </a:r>
                      <a:endParaRPr sz="1200">
                        <a:highlight>
                          <a:srgbClr val="FFFF00"/>
                        </a:highlight>
                        <a:latin typeface="Times New Roman"/>
                        <a:ea typeface="Times New Roman"/>
                        <a:cs typeface="Times New Roman"/>
                        <a:sym typeface="Times New Roman"/>
                      </a:endParaRPr>
                    </a:p>
                  </a:txBody>
                  <a:tcPr marT="0" marB="0" marR="63500" marL="63500" anchor="b">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highlight>
                            <a:srgbClr val="FFFF00"/>
                          </a:highlight>
                          <a:latin typeface="Times New Roman"/>
                          <a:ea typeface="Times New Roman"/>
                          <a:cs typeface="Times New Roman"/>
                          <a:sym typeface="Times New Roman"/>
                        </a:rPr>
                        <a:t>0.75</a:t>
                      </a:r>
                      <a:endParaRPr sz="1200">
                        <a:highlight>
                          <a:srgbClr val="FFFF00"/>
                        </a:highlight>
                        <a:latin typeface="Times New Roman"/>
                        <a:ea typeface="Times New Roman"/>
                        <a:cs typeface="Times New Roman"/>
                        <a:sym typeface="Times New Roman"/>
                      </a:endParaRPr>
                    </a:p>
                  </a:txBody>
                  <a:tcPr marT="0" marB="0" marR="63500" marL="63500" anchor="b">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highlight>
                            <a:srgbClr val="FFFF00"/>
                          </a:highlight>
                          <a:latin typeface="Times New Roman"/>
                          <a:ea typeface="Times New Roman"/>
                          <a:cs typeface="Times New Roman"/>
                          <a:sym typeface="Times New Roman"/>
                        </a:rPr>
                        <a:t>1</a:t>
                      </a:r>
                      <a:endParaRPr sz="1200">
                        <a:highlight>
                          <a:srgbClr val="FFFF00"/>
                        </a:highlight>
                        <a:latin typeface="Times New Roman"/>
                        <a:ea typeface="Times New Roman"/>
                        <a:cs typeface="Times New Roman"/>
                        <a:sym typeface="Times New Roman"/>
                      </a:endParaRPr>
                    </a:p>
                  </a:txBody>
                  <a:tcPr marT="0" marB="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highlight>
                            <a:srgbClr val="FFFF00"/>
                          </a:highlight>
                          <a:latin typeface="Times New Roman"/>
                          <a:ea typeface="Times New Roman"/>
                          <a:cs typeface="Times New Roman"/>
                          <a:sym typeface="Times New Roman"/>
                        </a:rPr>
                        <a:t>Strongly agree</a:t>
                      </a:r>
                      <a:endParaRPr sz="1200">
                        <a:highlight>
                          <a:srgbClr val="FFFF00"/>
                        </a:highlight>
                        <a:latin typeface="Times New Roman"/>
                        <a:ea typeface="Times New Roman"/>
                        <a:cs typeface="Times New Roman"/>
                        <a:sym typeface="Times New Roman"/>
                      </a:endParaRPr>
                    </a:p>
                  </a:txBody>
                  <a:tcPr marT="0" marB="0" marR="63500" marL="63500">
                    <a:lnL cap="flat" cmpd="sng">
                      <a:solidFill>
                        <a:srgbClr val="000000"/>
                      </a:solidFill>
                      <a:prstDash val="solid"/>
                      <a:round/>
                      <a:headEnd len="sm" w="sm" type="none"/>
                      <a:tailEnd len="sm" w="sm" type="none"/>
                    </a:lnL>
                    <a:lnR cap="flat" cmpd="sng" w="86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288575">
                <a:tc>
                  <a:txBody>
                    <a:bodyPr/>
                    <a:lstStyle/>
                    <a:p>
                      <a:pPr indent="0" lvl="0" marL="50800" rtl="0" algn="just">
                        <a:spcBef>
                          <a:spcPts val="0"/>
                        </a:spcBef>
                        <a:spcAft>
                          <a:spcPts val="0"/>
                        </a:spcAft>
                        <a:buNone/>
                      </a:pPr>
                      <a:r>
                        <a:rPr lang="en" sz="1200">
                          <a:latin typeface="Times New Roman"/>
                          <a:ea typeface="Times New Roman"/>
                          <a:cs typeface="Times New Roman"/>
                          <a:sym typeface="Times New Roman"/>
                        </a:rPr>
                        <a:t>The work institution helped me overcome difficulties by adjusting deadlines and being lenient on workloads.</a:t>
                      </a:r>
                      <a:endParaRPr sz="1200">
                        <a:latin typeface="Times New Roman"/>
                        <a:ea typeface="Times New Roman"/>
                        <a:cs typeface="Times New Roman"/>
                        <a:sym typeface="Times New Roman"/>
                      </a:endParaRPr>
                    </a:p>
                  </a:txBody>
                  <a:tcPr marT="0" marB="0" marR="63500" marL="63500">
                    <a:lnL cap="flat" cmpd="sng" w="86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4.11</a:t>
                      </a:r>
                      <a:endParaRPr sz="1200">
                        <a:latin typeface="Times New Roman"/>
                        <a:ea typeface="Times New Roman"/>
                        <a:cs typeface="Times New Roman"/>
                        <a:sym typeface="Times New Roman"/>
                      </a:endParaRPr>
                    </a:p>
                  </a:txBody>
                  <a:tcPr marT="0" marB="0" marR="63500" marL="63500" anchor="b">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0.88</a:t>
                      </a:r>
                      <a:endParaRPr sz="1200">
                        <a:latin typeface="Times New Roman"/>
                        <a:ea typeface="Times New Roman"/>
                        <a:cs typeface="Times New Roman"/>
                        <a:sym typeface="Times New Roman"/>
                      </a:endParaRPr>
                    </a:p>
                  </a:txBody>
                  <a:tcPr marT="0" marB="0" marR="63500" marL="63500" anchor="b">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2</a:t>
                      </a:r>
                      <a:endParaRPr sz="1200">
                        <a:latin typeface="Times New Roman"/>
                        <a:ea typeface="Times New Roman"/>
                        <a:cs typeface="Times New Roman"/>
                        <a:sym typeface="Times New Roman"/>
                      </a:endParaRPr>
                    </a:p>
                  </a:txBody>
                  <a:tcPr marT="0" marB="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63500" marL="63500">
                    <a:lnL cap="flat" cmpd="sng">
                      <a:solidFill>
                        <a:srgbClr val="000000"/>
                      </a:solidFill>
                      <a:prstDash val="solid"/>
                      <a:round/>
                      <a:headEnd len="sm" w="sm" type="none"/>
                      <a:tailEnd len="sm" w="sm" type="none"/>
                    </a:lnL>
                    <a:lnR cap="flat" cmpd="sng" w="86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271650">
                <a:tc>
                  <a:txBody>
                    <a:bodyPr/>
                    <a:lstStyle/>
                    <a:p>
                      <a:pPr indent="0" lvl="0" marL="50800" rtl="0" algn="just">
                        <a:spcBef>
                          <a:spcPts val="0"/>
                        </a:spcBef>
                        <a:spcAft>
                          <a:spcPts val="0"/>
                        </a:spcAft>
                        <a:buNone/>
                      </a:pPr>
                      <a:r>
                        <a:rPr lang="en" sz="1200">
                          <a:latin typeface="Times New Roman"/>
                          <a:ea typeface="Times New Roman"/>
                          <a:cs typeface="Times New Roman"/>
                          <a:sym typeface="Times New Roman"/>
                        </a:rPr>
                        <a:t>Composite mean</a:t>
                      </a:r>
                      <a:endParaRPr sz="1200">
                        <a:latin typeface="Times New Roman"/>
                        <a:ea typeface="Times New Roman"/>
                        <a:cs typeface="Times New Roman"/>
                        <a:sym typeface="Times New Roman"/>
                      </a:endParaRPr>
                    </a:p>
                  </a:txBody>
                  <a:tcPr marT="0" marB="0" marR="63500" marL="63500">
                    <a:lnL cap="flat" cmpd="sng" w="86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8650">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3.98</a:t>
                      </a:r>
                      <a:endParaRPr sz="1200">
                        <a:latin typeface="Times New Roman"/>
                        <a:ea typeface="Times New Roman"/>
                        <a:cs typeface="Times New Roman"/>
                        <a:sym typeface="Times New Roman"/>
                      </a:endParaRPr>
                    </a:p>
                  </a:txBody>
                  <a:tcPr marT="0" marB="0" marR="63500" marL="63500" anchor="b">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86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sz="1200">
                        <a:latin typeface="Times New Roman"/>
                        <a:ea typeface="Times New Roman"/>
                        <a:cs typeface="Times New Roman"/>
                        <a:sym typeface="Times New Roman"/>
                      </a:endParaRPr>
                    </a:p>
                  </a:txBody>
                  <a:tcPr marT="0" marB="0" marR="63500" marL="63500" anchor="b">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86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sz="1200">
                        <a:latin typeface="Times New Roman"/>
                        <a:ea typeface="Times New Roman"/>
                        <a:cs typeface="Times New Roman"/>
                        <a:sym typeface="Times New Roman"/>
                      </a:endParaRPr>
                    </a:p>
                  </a:txBody>
                  <a:tcPr marT="0" marB="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8650">
                      <a:solidFill>
                        <a:srgbClr val="000000"/>
                      </a:solidFill>
                      <a:prstDash val="solid"/>
                      <a:round/>
                      <a:headEnd len="sm" w="sm" type="none"/>
                      <a:tailEnd len="sm" w="sm" type="none"/>
                    </a:lnB>
                  </a:tcPr>
                </a:tc>
                <a:tc>
                  <a:txBody>
                    <a:bodyPr/>
                    <a:lstStyle/>
                    <a:p>
                      <a:pPr indent="0" lvl="0" marL="50800" rtl="0" algn="ctr">
                        <a:spcBef>
                          <a:spcPts val="0"/>
                        </a:spcBef>
                        <a:spcAft>
                          <a:spcPts val="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63500" marL="63500">
                    <a:lnL cap="flat" cmpd="sng">
                      <a:solidFill>
                        <a:srgbClr val="000000"/>
                      </a:solidFill>
                      <a:prstDash val="solid"/>
                      <a:round/>
                      <a:headEnd len="sm" w="sm" type="none"/>
                      <a:tailEnd len="sm" w="sm" type="none"/>
                    </a:lnL>
                    <a:lnR cap="flat" cmpd="sng" w="86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8650">
                      <a:solidFill>
                        <a:srgbClr val="000000"/>
                      </a:solidFill>
                      <a:prstDash val="solid"/>
                      <a:round/>
                      <a:headEnd len="sm" w="sm" type="none"/>
                      <a:tailEnd len="sm" w="sm" type="none"/>
                    </a:lnB>
                  </a:tcPr>
                </a:tc>
              </a:tr>
            </a:tbl>
          </a:graphicData>
        </a:graphic>
      </p:graphicFrame>
      <p:sp>
        <p:nvSpPr>
          <p:cNvPr id="172" name="Google Shape;172;p26"/>
          <p:cNvSpPr txBox="1"/>
          <p:nvPr/>
        </p:nvSpPr>
        <p:spPr>
          <a:xfrm>
            <a:off x="530225" y="4595350"/>
            <a:ext cx="8096100" cy="243300"/>
          </a:xfrm>
          <a:prstGeom prst="rect">
            <a:avLst/>
          </a:prstGeom>
          <a:noFill/>
          <a:ln>
            <a:noFill/>
          </a:ln>
        </p:spPr>
        <p:txBody>
          <a:bodyPr anchorCtr="0" anchor="t" bIns="91425" lIns="91425" spcFirstLastPara="1" rIns="91425" wrap="square" tIns="91425">
            <a:noAutofit/>
          </a:bodyPr>
          <a:lstStyle/>
          <a:p>
            <a:pPr indent="0" lvl="0" marL="0" rtl="0" algn="just">
              <a:lnSpc>
                <a:spcPct val="107916"/>
              </a:lnSpc>
              <a:spcBef>
                <a:spcPts val="600"/>
              </a:spcBef>
              <a:spcAft>
                <a:spcPts val="600"/>
              </a:spcAft>
              <a:buNone/>
            </a:pPr>
            <a:r>
              <a:rPr i="1" lang="en" sz="900">
                <a:latin typeface="Times New Roman"/>
                <a:ea typeface="Times New Roman"/>
                <a:cs typeface="Times New Roman"/>
                <a:sym typeface="Times New Roman"/>
              </a:rPr>
              <a:t>Legend: 4.21 – 5.00 (Strongly Agree); 3.41 – 4.20 (Agree); 2.61 – 3.40 (Neutral); 1.81 – 2.60 (Disagree); 1.00 – 1.80 (Strongly Disagree) (n=63)</a:t>
            </a:r>
            <a:endParaRPr sz="900">
              <a:latin typeface="Roboto"/>
              <a:ea typeface="Roboto"/>
              <a:cs typeface="Roboto"/>
              <a:sym typeface="Robo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7"/>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300"/>
              <a:t>Level of Readiness to Professional Library Work</a:t>
            </a:r>
            <a:endParaRPr sz="2300"/>
          </a:p>
        </p:txBody>
      </p:sp>
      <p:graphicFrame>
        <p:nvGraphicFramePr>
          <p:cNvPr id="178" name="Google Shape;178;p27"/>
          <p:cNvGraphicFramePr/>
          <p:nvPr/>
        </p:nvGraphicFramePr>
        <p:xfrm>
          <a:off x="952500" y="1047750"/>
          <a:ext cx="3000000" cy="3000000"/>
        </p:xfrm>
        <a:graphic>
          <a:graphicData uri="http://schemas.openxmlformats.org/drawingml/2006/table">
            <a:tbl>
              <a:tblPr>
                <a:noFill/>
                <a:tableStyleId>{56274BE8-1E0E-4074-878C-4F34C3206285}</a:tableStyleId>
              </a:tblPr>
              <a:tblGrid>
                <a:gridCol w="3994175"/>
                <a:gridCol w="986700"/>
                <a:gridCol w="1099125"/>
                <a:gridCol w="564125"/>
                <a:gridCol w="726075"/>
              </a:tblGrid>
              <a:tr h="577675">
                <a:tc>
                  <a:txBody>
                    <a:bodyPr/>
                    <a:lstStyle/>
                    <a:p>
                      <a:pPr indent="0" lvl="0" marL="0" rtl="0" algn="ctr">
                        <a:lnSpc>
                          <a:spcPct val="107916"/>
                        </a:lnSpc>
                        <a:spcBef>
                          <a:spcPts val="600"/>
                        </a:spcBef>
                        <a:spcAft>
                          <a:spcPts val="600"/>
                        </a:spcAft>
                        <a:buNone/>
                      </a:pPr>
                      <a:r>
                        <a:rPr b="1" lang="en" sz="1300">
                          <a:latin typeface="Times New Roman"/>
                          <a:ea typeface="Times New Roman"/>
                          <a:cs typeface="Times New Roman"/>
                          <a:sym typeface="Times New Roman"/>
                        </a:rPr>
                        <a:t>Statements</a:t>
                      </a:r>
                      <a:endParaRPr b="1" sz="13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b="1" lang="en" sz="1300">
                          <a:latin typeface="Times New Roman"/>
                          <a:ea typeface="Times New Roman"/>
                          <a:cs typeface="Times New Roman"/>
                          <a:sym typeface="Times New Roman"/>
                        </a:rPr>
                        <a:t>Weighted Mean</a:t>
                      </a:r>
                      <a:endParaRPr b="1" sz="13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0"/>
                        </a:spcAft>
                        <a:buNone/>
                      </a:pPr>
                      <a:r>
                        <a:rPr b="1" lang="en" sz="1300">
                          <a:latin typeface="Times New Roman"/>
                          <a:ea typeface="Times New Roman"/>
                          <a:cs typeface="Times New Roman"/>
                          <a:sym typeface="Times New Roman"/>
                        </a:rPr>
                        <a:t>Standard</a:t>
                      </a:r>
                      <a:endParaRPr b="1" sz="1300">
                        <a:latin typeface="Times New Roman"/>
                        <a:ea typeface="Times New Roman"/>
                        <a:cs typeface="Times New Roman"/>
                        <a:sym typeface="Times New Roman"/>
                      </a:endParaRPr>
                    </a:p>
                    <a:p>
                      <a:pPr indent="0" lvl="0" marL="0" rtl="0" algn="ctr">
                        <a:lnSpc>
                          <a:spcPct val="107916"/>
                        </a:lnSpc>
                        <a:spcBef>
                          <a:spcPts val="600"/>
                        </a:spcBef>
                        <a:spcAft>
                          <a:spcPts val="600"/>
                        </a:spcAft>
                        <a:buNone/>
                      </a:pPr>
                      <a:r>
                        <a:rPr b="1" lang="en" sz="1300">
                          <a:latin typeface="Times New Roman"/>
                          <a:ea typeface="Times New Roman"/>
                          <a:cs typeface="Times New Roman"/>
                          <a:sym typeface="Times New Roman"/>
                        </a:rPr>
                        <a:t>Deviation</a:t>
                      </a:r>
                      <a:endParaRPr b="1" sz="13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b="1" lang="en" sz="1300">
                          <a:latin typeface="Times New Roman"/>
                          <a:ea typeface="Times New Roman"/>
                          <a:cs typeface="Times New Roman"/>
                          <a:sym typeface="Times New Roman"/>
                        </a:rPr>
                        <a:t>Rank</a:t>
                      </a:r>
                      <a:endParaRPr b="1" sz="13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ctr">
                        <a:lnSpc>
                          <a:spcPct val="107916"/>
                        </a:lnSpc>
                        <a:spcBef>
                          <a:spcPts val="600"/>
                        </a:spcBef>
                        <a:spcAft>
                          <a:spcPts val="600"/>
                        </a:spcAft>
                        <a:buNone/>
                      </a:pPr>
                      <a:r>
                        <a:rPr b="1" lang="en" sz="1300">
                          <a:latin typeface="Times New Roman"/>
                          <a:ea typeface="Times New Roman"/>
                          <a:cs typeface="Times New Roman"/>
                          <a:sym typeface="Times New Roman"/>
                        </a:rPr>
                        <a:t>Interpretation</a:t>
                      </a:r>
                      <a:endParaRPr b="1" sz="13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288575">
                <a:tc>
                  <a:txBody>
                    <a:bodyPr/>
                    <a:lstStyle/>
                    <a:p>
                      <a:pPr indent="0" lvl="0" marL="0" rtl="0" algn="just">
                        <a:spcBef>
                          <a:spcPts val="600"/>
                        </a:spcBef>
                        <a:spcAft>
                          <a:spcPts val="600"/>
                        </a:spcAft>
                        <a:buNone/>
                      </a:pPr>
                      <a:r>
                        <a:rPr lang="en" sz="1200">
                          <a:highlight>
                            <a:srgbClr val="00FF00"/>
                          </a:highlight>
                          <a:latin typeface="Times New Roman"/>
                          <a:ea typeface="Times New Roman"/>
                          <a:cs typeface="Times New Roman"/>
                          <a:sym typeface="Times New Roman"/>
                        </a:rPr>
                        <a:t>This work immersion taught me to be more resourceful and productive.</a:t>
                      </a:r>
                      <a:endParaRPr b="1" sz="1200">
                        <a:highlight>
                          <a:srgbClr val="00FF00"/>
                        </a:highlight>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highlight>
                            <a:srgbClr val="00FF00"/>
                          </a:highlight>
                          <a:latin typeface="Times New Roman"/>
                          <a:ea typeface="Times New Roman"/>
                          <a:cs typeface="Times New Roman"/>
                          <a:sym typeface="Times New Roman"/>
                        </a:rPr>
                        <a:t>3.58</a:t>
                      </a:r>
                      <a:endParaRPr sz="1200">
                        <a:highlight>
                          <a:srgbClr val="00FF00"/>
                        </a:highlight>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highlight>
                            <a:srgbClr val="00FF00"/>
                          </a:highlight>
                          <a:latin typeface="Times New Roman"/>
                          <a:ea typeface="Times New Roman"/>
                          <a:cs typeface="Times New Roman"/>
                          <a:sym typeface="Times New Roman"/>
                        </a:rPr>
                        <a:t>1.17</a:t>
                      </a:r>
                      <a:endParaRPr sz="1200">
                        <a:highlight>
                          <a:srgbClr val="00FF00"/>
                        </a:highlight>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highlight>
                            <a:srgbClr val="00FF00"/>
                          </a:highlight>
                          <a:latin typeface="Times New Roman"/>
                          <a:ea typeface="Times New Roman"/>
                          <a:cs typeface="Times New Roman"/>
                          <a:sym typeface="Times New Roman"/>
                        </a:rPr>
                        <a:t>7</a:t>
                      </a:r>
                      <a:endParaRPr sz="1200">
                        <a:highlight>
                          <a:srgbClr val="00FF00"/>
                        </a:highlight>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highlight>
                            <a:srgbClr val="00FF00"/>
                          </a:highlight>
                          <a:latin typeface="Times New Roman"/>
                          <a:ea typeface="Times New Roman"/>
                          <a:cs typeface="Times New Roman"/>
                          <a:sym typeface="Times New Roman"/>
                        </a:rPr>
                        <a:t>Agree</a:t>
                      </a:r>
                      <a:endParaRPr sz="1200">
                        <a:highlight>
                          <a:srgbClr val="00FF00"/>
                        </a:highlight>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lang="en" sz="1200">
                          <a:latin typeface="Times New Roman"/>
                          <a:ea typeface="Times New Roman"/>
                          <a:cs typeface="Times New Roman"/>
                          <a:sym typeface="Times New Roman"/>
                        </a:rPr>
                        <a:t>In my career, I applied all the knowledge I learned in work immersion.</a:t>
                      </a:r>
                      <a:endParaRPr b="1"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3.89</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0.93</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5</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88575">
                <a:tc>
                  <a:txBody>
                    <a:bodyPr/>
                    <a:lstStyle/>
                    <a:p>
                      <a:pPr indent="0" lvl="0" marL="0" rtl="0" algn="just">
                        <a:spcBef>
                          <a:spcPts val="600"/>
                        </a:spcBef>
                        <a:spcAft>
                          <a:spcPts val="600"/>
                        </a:spcAft>
                        <a:buNone/>
                      </a:pPr>
                      <a:r>
                        <a:rPr lang="en" sz="1200">
                          <a:latin typeface="Times New Roman"/>
                          <a:ea typeface="Times New Roman"/>
                          <a:cs typeface="Times New Roman"/>
                          <a:sym typeface="Times New Roman"/>
                        </a:rPr>
                        <a:t>Work immersion made me gain additional knowledge that we didn’t discussed in classroom. </a:t>
                      </a:r>
                      <a:endParaRPr b="1"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4.03</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0.94</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2</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lang="en" sz="1200">
                          <a:latin typeface="Times New Roman"/>
                          <a:ea typeface="Times New Roman"/>
                          <a:cs typeface="Times New Roman"/>
                          <a:sym typeface="Times New Roman"/>
                        </a:rPr>
                        <a:t>Work immersion allowed me to experience different library works.</a:t>
                      </a:r>
                      <a:endParaRPr b="1"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3.80</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1.01</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6</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lang="en" sz="1200">
                          <a:highlight>
                            <a:srgbClr val="FFFF00"/>
                          </a:highlight>
                          <a:latin typeface="Times New Roman"/>
                          <a:ea typeface="Times New Roman"/>
                          <a:cs typeface="Times New Roman"/>
                          <a:sym typeface="Times New Roman"/>
                        </a:rPr>
                        <a:t>I learned and improved my skills during work immersion.</a:t>
                      </a:r>
                      <a:endParaRPr b="1" sz="1200">
                        <a:highlight>
                          <a:srgbClr val="FFFF00"/>
                        </a:highlight>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highlight>
                            <a:srgbClr val="FFFF00"/>
                          </a:highlight>
                          <a:latin typeface="Times New Roman"/>
                          <a:ea typeface="Times New Roman"/>
                          <a:cs typeface="Times New Roman"/>
                          <a:sym typeface="Times New Roman"/>
                        </a:rPr>
                        <a:t>4.13</a:t>
                      </a:r>
                      <a:endParaRPr sz="1200">
                        <a:highlight>
                          <a:srgbClr val="FFFF00"/>
                        </a:highlight>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highlight>
                            <a:srgbClr val="FFFF00"/>
                          </a:highlight>
                          <a:latin typeface="Times New Roman"/>
                          <a:ea typeface="Times New Roman"/>
                          <a:cs typeface="Times New Roman"/>
                          <a:sym typeface="Times New Roman"/>
                        </a:rPr>
                        <a:t>0.93</a:t>
                      </a:r>
                      <a:endParaRPr sz="1200">
                        <a:highlight>
                          <a:srgbClr val="FFFF00"/>
                        </a:highlight>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highlight>
                            <a:srgbClr val="FFFF00"/>
                          </a:highlight>
                          <a:latin typeface="Times New Roman"/>
                          <a:ea typeface="Times New Roman"/>
                          <a:cs typeface="Times New Roman"/>
                          <a:sym typeface="Times New Roman"/>
                        </a:rPr>
                        <a:t>1</a:t>
                      </a:r>
                      <a:endParaRPr sz="1200">
                        <a:highlight>
                          <a:srgbClr val="FFFF00"/>
                        </a:highlight>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highlight>
                            <a:srgbClr val="FFFF00"/>
                          </a:highlight>
                          <a:latin typeface="Times New Roman"/>
                          <a:ea typeface="Times New Roman"/>
                          <a:cs typeface="Times New Roman"/>
                          <a:sym typeface="Times New Roman"/>
                        </a:rPr>
                        <a:t>Agree</a:t>
                      </a:r>
                      <a:endParaRPr sz="1200">
                        <a:highlight>
                          <a:srgbClr val="FFFF00"/>
                        </a:highlight>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lang="en" sz="1200">
                          <a:latin typeface="Times New Roman"/>
                          <a:ea typeface="Times New Roman"/>
                          <a:cs typeface="Times New Roman"/>
                          <a:sym typeface="Times New Roman"/>
                        </a:rPr>
                        <a:t>I am confident that the work immersion prepared me for my future career.</a:t>
                      </a:r>
                      <a:endParaRPr b="1"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3.91</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0.83</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4</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88575">
                <a:tc>
                  <a:txBody>
                    <a:bodyPr/>
                    <a:lstStyle/>
                    <a:p>
                      <a:pPr indent="0" lvl="0" marL="0" rtl="0" algn="just">
                        <a:spcBef>
                          <a:spcPts val="600"/>
                        </a:spcBef>
                        <a:spcAft>
                          <a:spcPts val="600"/>
                        </a:spcAft>
                        <a:buNone/>
                      </a:pPr>
                      <a:r>
                        <a:rPr lang="en" sz="1200">
                          <a:latin typeface="Times New Roman"/>
                          <a:ea typeface="Times New Roman"/>
                          <a:cs typeface="Times New Roman"/>
                          <a:sym typeface="Times New Roman"/>
                        </a:rPr>
                        <a:t>I understood the connection between tasks given to me in the work immersion to my career.</a:t>
                      </a:r>
                      <a:endParaRPr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3.95</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1.00</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3</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600"/>
                        </a:spcBef>
                        <a:spcAft>
                          <a:spcPts val="60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71650">
                <a:tc>
                  <a:txBody>
                    <a:bodyPr/>
                    <a:lstStyle/>
                    <a:p>
                      <a:pPr indent="0" lvl="0" marL="0" rtl="0" algn="just">
                        <a:spcBef>
                          <a:spcPts val="600"/>
                        </a:spcBef>
                        <a:spcAft>
                          <a:spcPts val="600"/>
                        </a:spcAft>
                        <a:buNone/>
                      </a:pPr>
                      <a:r>
                        <a:rPr b="1" lang="en" sz="1200">
                          <a:latin typeface="Times New Roman"/>
                          <a:ea typeface="Times New Roman"/>
                          <a:cs typeface="Times New Roman"/>
                          <a:sym typeface="Times New Roman"/>
                        </a:rPr>
                        <a:t>Composite Mean</a:t>
                      </a:r>
                      <a:endParaRPr b="1" sz="1200">
                        <a:latin typeface="Times New Roman"/>
                        <a:ea typeface="Times New Roman"/>
                        <a:cs typeface="Times New Roman"/>
                        <a:sym typeface="Times New Roman"/>
                      </a:endParaRPr>
                    </a:p>
                  </a:txBody>
                  <a:tcPr marT="0" marB="0" marR="73025" marL="73025">
                    <a:lnL cap="flat" cmpd="sng">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just">
                        <a:spcBef>
                          <a:spcPts val="600"/>
                        </a:spcBef>
                        <a:spcAft>
                          <a:spcPts val="600"/>
                        </a:spcAft>
                        <a:buNone/>
                      </a:pPr>
                      <a:r>
                        <a:rPr lang="en" sz="1200">
                          <a:latin typeface="Times New Roman"/>
                          <a:ea typeface="Times New Roman"/>
                          <a:cs typeface="Times New Roman"/>
                          <a:sym typeface="Times New Roman"/>
                        </a:rPr>
                        <a:t>3.89</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just">
                        <a:spcBef>
                          <a:spcPts val="600"/>
                        </a:spcBef>
                        <a:spcAft>
                          <a:spcPts val="600"/>
                        </a:spcAft>
                        <a:buNone/>
                      </a:pPr>
                      <a:r>
                        <a:t/>
                      </a:r>
                      <a:endParaRPr sz="1200">
                        <a:latin typeface="Times New Roman"/>
                        <a:ea typeface="Times New Roman"/>
                        <a:cs typeface="Times New Roman"/>
                        <a:sym typeface="Times New Roman"/>
                      </a:endParaRPr>
                    </a:p>
                  </a:txBody>
                  <a:tcPr marT="0" marB="0" marR="73025" marL="730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just">
                        <a:spcBef>
                          <a:spcPts val="600"/>
                        </a:spcBef>
                        <a:spcAft>
                          <a:spcPts val="600"/>
                        </a:spcAft>
                        <a:buNone/>
                      </a:pPr>
                      <a:r>
                        <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just">
                        <a:spcBef>
                          <a:spcPts val="600"/>
                        </a:spcBef>
                        <a:spcAft>
                          <a:spcPts val="600"/>
                        </a:spcAft>
                        <a:buNone/>
                      </a:pPr>
                      <a:r>
                        <a:rPr lang="en" sz="1200">
                          <a:latin typeface="Times New Roman"/>
                          <a:ea typeface="Times New Roman"/>
                          <a:cs typeface="Times New Roman"/>
                          <a:sym typeface="Times New Roman"/>
                        </a:rPr>
                        <a:t>Agree</a:t>
                      </a:r>
                      <a:endParaRPr sz="1200">
                        <a:latin typeface="Times New Roman"/>
                        <a:ea typeface="Times New Roman"/>
                        <a:cs typeface="Times New Roman"/>
                        <a:sym typeface="Times New Roman"/>
                      </a:endParaRPr>
                    </a:p>
                  </a:txBody>
                  <a:tcPr marT="0" marB="0" marR="73025" marL="73025">
                    <a:lnL cap="flat" cmpd="sng" w="635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
        <p:nvSpPr>
          <p:cNvPr id="179" name="Google Shape;179;p27"/>
          <p:cNvSpPr txBox="1"/>
          <p:nvPr/>
        </p:nvSpPr>
        <p:spPr>
          <a:xfrm>
            <a:off x="530225" y="4595350"/>
            <a:ext cx="8096100" cy="243300"/>
          </a:xfrm>
          <a:prstGeom prst="rect">
            <a:avLst/>
          </a:prstGeom>
          <a:noFill/>
          <a:ln>
            <a:noFill/>
          </a:ln>
        </p:spPr>
        <p:txBody>
          <a:bodyPr anchorCtr="0" anchor="t" bIns="91425" lIns="91425" spcFirstLastPara="1" rIns="91425" wrap="square" tIns="91425">
            <a:noAutofit/>
          </a:bodyPr>
          <a:lstStyle/>
          <a:p>
            <a:pPr indent="0" lvl="0" marL="0" rtl="0" algn="just">
              <a:lnSpc>
                <a:spcPct val="107916"/>
              </a:lnSpc>
              <a:spcBef>
                <a:spcPts val="600"/>
              </a:spcBef>
              <a:spcAft>
                <a:spcPts val="600"/>
              </a:spcAft>
              <a:buNone/>
            </a:pPr>
            <a:r>
              <a:rPr i="1" lang="en" sz="900">
                <a:latin typeface="Times New Roman"/>
                <a:ea typeface="Times New Roman"/>
                <a:cs typeface="Times New Roman"/>
                <a:sym typeface="Times New Roman"/>
              </a:rPr>
              <a:t>Legend: 4.21 – 5.00 (Strongly Agree); 3.41 – 4.20 (Agree); 2.61 – 3.40 (Neutral); 1.81 – 2.60 (Disagree); 1.00 – 1.80 (Strongly Disagree) (n=63)</a:t>
            </a:r>
            <a:endParaRPr sz="900">
              <a:latin typeface="Roboto"/>
              <a:ea typeface="Roboto"/>
              <a:cs typeface="Roboto"/>
              <a:sym typeface="Robo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8"/>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Conclusions</a:t>
            </a:r>
            <a:endParaRPr b="1"/>
          </a:p>
        </p:txBody>
      </p:sp>
      <p:sp>
        <p:nvSpPr>
          <p:cNvPr id="185" name="Google Shape;185;p28"/>
          <p:cNvSpPr txBox="1"/>
          <p:nvPr>
            <p:ph idx="1" type="body"/>
          </p:nvPr>
        </p:nvSpPr>
        <p:spPr>
          <a:xfrm>
            <a:off x="311700" y="1017800"/>
            <a:ext cx="8520600" cy="3339000"/>
          </a:xfrm>
          <a:prstGeom prst="rect">
            <a:avLst/>
          </a:prstGeom>
        </p:spPr>
        <p:txBody>
          <a:bodyPr anchorCtr="0" anchor="t" bIns="91425" lIns="91425" spcFirstLastPara="1" rIns="91425" wrap="square" tIns="91425">
            <a:noAutofit/>
          </a:bodyPr>
          <a:lstStyle/>
          <a:p>
            <a:pPr indent="-336550" lvl="0" marL="457200" rtl="0" algn="just">
              <a:lnSpc>
                <a:spcPct val="100000"/>
              </a:lnSpc>
              <a:spcBef>
                <a:spcPts val="300"/>
              </a:spcBef>
              <a:spcAft>
                <a:spcPts val="0"/>
              </a:spcAft>
              <a:buClr>
                <a:srgbClr val="000000"/>
              </a:buClr>
              <a:buSzPts val="1700"/>
              <a:buFont typeface="Times New Roman"/>
              <a:buChar char="●"/>
            </a:pPr>
            <a:r>
              <a:rPr lang="en" sz="1700">
                <a:solidFill>
                  <a:srgbClr val="000000"/>
                </a:solidFill>
                <a:latin typeface="Times New Roman"/>
                <a:ea typeface="Times New Roman"/>
                <a:cs typeface="Times New Roman"/>
                <a:sym typeface="Times New Roman"/>
              </a:rPr>
              <a:t>Work immersion regardless of mode of delivery or learning still plays a vital role to ensure that the teachings inside the walls of classroom is indeed relevant to the actual work environment. </a:t>
            </a:r>
            <a:endParaRPr sz="1700">
              <a:solidFill>
                <a:srgbClr val="000000"/>
              </a:solidFill>
              <a:latin typeface="Times New Roman"/>
              <a:ea typeface="Times New Roman"/>
              <a:cs typeface="Times New Roman"/>
              <a:sym typeface="Times New Roman"/>
            </a:endParaRPr>
          </a:p>
          <a:p>
            <a:pPr indent="-336550" lvl="0" marL="457200" rtl="0" algn="just">
              <a:lnSpc>
                <a:spcPct val="100000"/>
              </a:lnSpc>
              <a:spcBef>
                <a:spcPts val="0"/>
              </a:spcBef>
              <a:spcAft>
                <a:spcPts val="0"/>
              </a:spcAft>
              <a:buClr>
                <a:srgbClr val="000000"/>
              </a:buClr>
              <a:buSzPts val="1700"/>
              <a:buFont typeface="Times New Roman"/>
              <a:buChar char="●"/>
            </a:pPr>
            <a:r>
              <a:rPr lang="en" sz="1700">
                <a:solidFill>
                  <a:srgbClr val="000000"/>
                </a:solidFill>
                <a:latin typeface="Times New Roman"/>
                <a:ea typeface="Times New Roman"/>
                <a:cs typeface="Times New Roman"/>
                <a:sym typeface="Times New Roman"/>
              </a:rPr>
              <a:t>This study revealed that distance and connectivity issues impacted the productivity and performance of the students during the online work immersion as the fulfillment of the task heavily depends on the stable internet connection. </a:t>
            </a:r>
            <a:endParaRPr sz="1700">
              <a:solidFill>
                <a:srgbClr val="000000"/>
              </a:solidFill>
              <a:latin typeface="Times New Roman"/>
              <a:ea typeface="Times New Roman"/>
              <a:cs typeface="Times New Roman"/>
              <a:sym typeface="Times New Roman"/>
            </a:endParaRPr>
          </a:p>
          <a:p>
            <a:pPr indent="-336550" lvl="0" marL="457200" rtl="0" algn="just">
              <a:lnSpc>
                <a:spcPct val="100000"/>
              </a:lnSpc>
              <a:spcBef>
                <a:spcPts val="0"/>
              </a:spcBef>
              <a:spcAft>
                <a:spcPts val="0"/>
              </a:spcAft>
              <a:buClr>
                <a:srgbClr val="000000"/>
              </a:buClr>
              <a:buSzPts val="1700"/>
              <a:buFont typeface="Times New Roman"/>
              <a:buChar char="●"/>
            </a:pPr>
            <a:r>
              <a:rPr lang="en" sz="1700">
                <a:solidFill>
                  <a:srgbClr val="000000"/>
                </a:solidFill>
                <a:latin typeface="Times New Roman"/>
                <a:ea typeface="Times New Roman"/>
                <a:cs typeface="Times New Roman"/>
                <a:sym typeface="Times New Roman"/>
              </a:rPr>
              <a:t>It is also essential to understand how students perceived their overall online work experience and assess how they performed to accomplished the given task. </a:t>
            </a:r>
            <a:endParaRPr sz="1700">
              <a:solidFill>
                <a:srgbClr val="000000"/>
              </a:solidFill>
              <a:latin typeface="Times New Roman"/>
              <a:ea typeface="Times New Roman"/>
              <a:cs typeface="Times New Roman"/>
              <a:sym typeface="Times New Roman"/>
            </a:endParaRPr>
          </a:p>
          <a:p>
            <a:pPr indent="-336550" lvl="0" marL="457200" rtl="0" algn="just">
              <a:lnSpc>
                <a:spcPct val="100000"/>
              </a:lnSpc>
              <a:spcBef>
                <a:spcPts val="0"/>
              </a:spcBef>
              <a:spcAft>
                <a:spcPts val="0"/>
              </a:spcAft>
              <a:buClr>
                <a:srgbClr val="000000"/>
              </a:buClr>
              <a:buSzPts val="1700"/>
              <a:buFont typeface="Times New Roman"/>
              <a:buChar char="●"/>
            </a:pPr>
            <a:r>
              <a:rPr lang="en" sz="1700">
                <a:solidFill>
                  <a:srgbClr val="000000"/>
                </a:solidFill>
                <a:latin typeface="Times New Roman"/>
                <a:ea typeface="Times New Roman"/>
                <a:cs typeface="Times New Roman"/>
                <a:sym typeface="Times New Roman"/>
              </a:rPr>
              <a:t>Students still prefers to have the work immersion done in a physical setting. </a:t>
            </a:r>
            <a:endParaRPr sz="1700">
              <a:solidFill>
                <a:srgbClr val="000000"/>
              </a:solidFill>
              <a:latin typeface="Times New Roman"/>
              <a:ea typeface="Times New Roman"/>
              <a:cs typeface="Times New Roman"/>
              <a:sym typeface="Times New Roman"/>
            </a:endParaRPr>
          </a:p>
          <a:p>
            <a:pPr indent="-336550" lvl="0" marL="457200" rtl="0" algn="just">
              <a:lnSpc>
                <a:spcPct val="100000"/>
              </a:lnSpc>
              <a:spcBef>
                <a:spcPts val="0"/>
              </a:spcBef>
              <a:spcAft>
                <a:spcPts val="0"/>
              </a:spcAft>
              <a:buClr>
                <a:srgbClr val="000000"/>
              </a:buClr>
              <a:buSzPts val="1700"/>
              <a:buFont typeface="Times New Roman"/>
              <a:buChar char="●"/>
            </a:pPr>
            <a:r>
              <a:rPr lang="en" sz="1700">
                <a:solidFill>
                  <a:srgbClr val="000000"/>
                </a:solidFill>
                <a:latin typeface="Times New Roman"/>
                <a:ea typeface="Times New Roman"/>
                <a:cs typeface="Times New Roman"/>
                <a:sym typeface="Times New Roman"/>
              </a:rPr>
              <a:t>Lastly, the outcome of the study can be used to improve any online work immersion in the future which may include virtual library tours, online seminars and information sessions, hybrid work immersions, and virtual team building to name a few. </a:t>
            </a:r>
            <a:endParaRPr sz="1700">
              <a:solidFill>
                <a:srgbClr val="000000"/>
              </a:solidFill>
              <a:latin typeface="Times New Roman"/>
              <a:ea typeface="Times New Roman"/>
              <a:cs typeface="Times New Roman"/>
              <a:sym typeface="Times New Roman"/>
            </a:endParaRPr>
          </a:p>
          <a:p>
            <a:pPr indent="0" lvl="0" marL="0" rtl="0" algn="l">
              <a:spcBef>
                <a:spcPts val="300"/>
              </a:spcBef>
              <a:spcAft>
                <a:spcPts val="1200"/>
              </a:spcAft>
              <a:buNone/>
            </a:pPr>
            <a:r>
              <a:t/>
            </a:r>
            <a:endParaRPr sz="1700">
              <a:latin typeface="Times New Roman"/>
              <a:ea typeface="Times New Roman"/>
              <a:cs typeface="Times New Roman"/>
              <a:sym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29"/>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References</a:t>
            </a:r>
            <a:endParaRPr b="1"/>
          </a:p>
        </p:txBody>
      </p:sp>
      <p:sp>
        <p:nvSpPr>
          <p:cNvPr id="191" name="Google Shape;191;p29"/>
          <p:cNvSpPr txBox="1"/>
          <p:nvPr>
            <p:ph idx="1" type="body"/>
          </p:nvPr>
        </p:nvSpPr>
        <p:spPr>
          <a:xfrm>
            <a:off x="311700" y="1229875"/>
            <a:ext cx="8520600" cy="3339000"/>
          </a:xfrm>
          <a:prstGeom prst="rect">
            <a:avLst/>
          </a:prstGeom>
        </p:spPr>
        <p:txBody>
          <a:bodyPr anchorCtr="0" anchor="t" bIns="91425" lIns="91425" spcFirstLastPara="1" rIns="91425" wrap="square" tIns="91425">
            <a:noAutofit/>
          </a:bodyPr>
          <a:lstStyle/>
          <a:p>
            <a:pPr indent="-514350" lvl="0" marL="514350" rtl="0" algn="l">
              <a:lnSpc>
                <a:spcPct val="107916"/>
              </a:lnSpc>
              <a:spcBef>
                <a:spcPts val="600"/>
              </a:spcBef>
              <a:spcAft>
                <a:spcPts val="0"/>
              </a:spcAft>
              <a:buNone/>
            </a:pPr>
            <a:r>
              <a:rPr lang="en" sz="600">
                <a:solidFill>
                  <a:srgbClr val="000000"/>
                </a:solidFill>
                <a:latin typeface="Times New Roman"/>
                <a:ea typeface="Times New Roman"/>
                <a:cs typeface="Times New Roman"/>
                <a:sym typeface="Times New Roman"/>
              </a:rPr>
              <a:t>Acut, D., Curaraton, E., Latonio, G., &amp; Latonio, R. (2021). Work immersion performance appraisal and evaluation of Grade 12 STEM students in science and technology-based industries. </a:t>
            </a:r>
            <a:r>
              <a:rPr i="1" lang="en" sz="600">
                <a:solidFill>
                  <a:srgbClr val="000000"/>
                </a:solidFill>
                <a:latin typeface="Times New Roman"/>
                <a:ea typeface="Times New Roman"/>
                <a:cs typeface="Times New Roman"/>
                <a:sym typeface="Times New Roman"/>
              </a:rPr>
              <a:t>Journal of Physics: Conference Series 1835</a:t>
            </a:r>
            <a:r>
              <a:rPr lang="en" sz="600">
                <a:solidFill>
                  <a:srgbClr val="000000"/>
                </a:solidFill>
                <a:latin typeface="Times New Roman"/>
                <a:ea typeface="Times New Roman"/>
                <a:cs typeface="Times New Roman"/>
                <a:sym typeface="Times New Roman"/>
              </a:rPr>
              <a:t>. Retrieved Febuary 1, 2023 from </a:t>
            </a:r>
            <a:r>
              <a:rPr lang="en" sz="600">
                <a:solidFill>
                  <a:srgbClr val="000000"/>
                </a:solidFill>
                <a:uFill>
                  <a:noFill/>
                </a:uFill>
                <a:latin typeface="Times New Roman"/>
                <a:ea typeface="Times New Roman"/>
                <a:cs typeface="Times New Roman"/>
                <a:sym typeface="Times New Roman"/>
                <a:hlinkClick r:id="rId3">
                  <a:extLst>
                    <a:ext uri="{A12FA001-AC4F-418D-AE19-62706E023703}">
                      <ahyp:hlinkClr val="tx"/>
                    </a:ext>
                  </a:extLst>
                </a:hlinkClick>
              </a:rPr>
              <a:t>https://iopscience.iop.org/article/10.1088/1742-6596/1835/1/012013</a:t>
            </a:r>
            <a:endParaRPr b="1" sz="600">
              <a:solidFill>
                <a:srgbClr val="000000"/>
              </a:solidFill>
              <a:latin typeface="Times New Roman"/>
              <a:ea typeface="Times New Roman"/>
              <a:cs typeface="Times New Roman"/>
              <a:sym typeface="Times New Roman"/>
            </a:endParaRPr>
          </a:p>
          <a:p>
            <a:pPr indent="-514350" lvl="0" marL="514350" rtl="0" algn="l">
              <a:lnSpc>
                <a:spcPct val="107916"/>
              </a:lnSpc>
              <a:spcBef>
                <a:spcPts val="600"/>
              </a:spcBef>
              <a:spcAft>
                <a:spcPts val="0"/>
              </a:spcAft>
              <a:buNone/>
            </a:pPr>
            <a:r>
              <a:rPr lang="en" sz="600">
                <a:solidFill>
                  <a:srgbClr val="000000"/>
                </a:solidFill>
                <a:latin typeface="Times New Roman"/>
                <a:ea typeface="Times New Roman"/>
                <a:cs typeface="Times New Roman"/>
                <a:sym typeface="Times New Roman"/>
              </a:rPr>
              <a:t>AlGhamdi, R. A. (2020). Virtual internship during the COVID-19 pandemic: Exploring IT students satisfaction. </a:t>
            </a:r>
            <a:r>
              <a:rPr i="1" lang="en" sz="600">
                <a:solidFill>
                  <a:srgbClr val="000000"/>
                </a:solidFill>
                <a:latin typeface="Times New Roman"/>
                <a:ea typeface="Times New Roman"/>
                <a:cs typeface="Times New Roman"/>
                <a:sym typeface="Times New Roman"/>
              </a:rPr>
              <a:t>Education </a:t>
            </a:r>
            <a:r>
              <a:rPr lang="en" sz="600">
                <a:solidFill>
                  <a:srgbClr val="000000"/>
                </a:solidFill>
                <a:latin typeface="Times New Roman"/>
                <a:ea typeface="Times New Roman"/>
                <a:cs typeface="Times New Roman"/>
                <a:sym typeface="Times New Roman"/>
              </a:rPr>
              <a:t>+</a:t>
            </a:r>
            <a:r>
              <a:rPr i="1" lang="en" sz="600">
                <a:solidFill>
                  <a:srgbClr val="000000"/>
                </a:solidFill>
                <a:latin typeface="Times New Roman"/>
                <a:ea typeface="Times New Roman"/>
                <a:cs typeface="Times New Roman"/>
                <a:sym typeface="Times New Roman"/>
              </a:rPr>
              <a:t> Training 64</a:t>
            </a:r>
            <a:r>
              <a:rPr lang="en" sz="600">
                <a:solidFill>
                  <a:srgbClr val="000000"/>
                </a:solidFill>
                <a:latin typeface="Times New Roman"/>
                <a:ea typeface="Times New Roman"/>
                <a:cs typeface="Times New Roman"/>
                <a:sym typeface="Times New Roman"/>
              </a:rPr>
              <a:t>(3). pp. </a:t>
            </a:r>
            <a:r>
              <a:rPr lang="en" sz="600">
                <a:solidFill>
                  <a:srgbClr val="000000"/>
                </a:solidFill>
                <a:highlight>
                  <a:srgbClr val="FFFFFF"/>
                </a:highlight>
                <a:latin typeface="Times New Roman"/>
                <a:ea typeface="Times New Roman"/>
                <a:cs typeface="Times New Roman"/>
                <a:sym typeface="Times New Roman"/>
              </a:rPr>
              <a:t>pp. 329-346. </a:t>
            </a:r>
            <a:r>
              <a:rPr lang="en" sz="600">
                <a:solidFill>
                  <a:srgbClr val="000000"/>
                </a:solidFill>
                <a:highlight>
                  <a:srgbClr val="FFFFFF"/>
                </a:highlight>
                <a:uFill>
                  <a:noFill/>
                </a:uFill>
                <a:latin typeface="Times New Roman"/>
                <a:ea typeface="Times New Roman"/>
                <a:cs typeface="Times New Roman"/>
                <a:sym typeface="Times New Roman"/>
                <a:hlinkClick r:id="rId4">
                  <a:extLst>
                    <a:ext uri="{A12FA001-AC4F-418D-AE19-62706E023703}">
                      <ahyp:hlinkClr val="tx"/>
                    </a:ext>
                  </a:extLst>
                </a:hlinkClick>
              </a:rPr>
              <a:t>https://doi.org/10.1108/ET-12-2020-0363</a:t>
            </a:r>
            <a:endParaRPr b="1" sz="600">
              <a:solidFill>
                <a:srgbClr val="000000"/>
              </a:solidFill>
              <a:latin typeface="Times New Roman"/>
              <a:ea typeface="Times New Roman"/>
              <a:cs typeface="Times New Roman"/>
              <a:sym typeface="Times New Roman"/>
            </a:endParaRPr>
          </a:p>
          <a:p>
            <a:pPr indent="-514350" lvl="0" marL="514350" rtl="0" algn="l">
              <a:lnSpc>
                <a:spcPct val="107916"/>
              </a:lnSpc>
              <a:spcBef>
                <a:spcPts val="600"/>
              </a:spcBef>
              <a:spcAft>
                <a:spcPts val="0"/>
              </a:spcAft>
              <a:buNone/>
            </a:pPr>
            <a:r>
              <a:rPr lang="en" sz="600">
                <a:solidFill>
                  <a:srgbClr val="000000"/>
                </a:solidFill>
                <a:latin typeface="Times New Roman"/>
                <a:ea typeface="Times New Roman"/>
                <a:cs typeface="Times New Roman"/>
                <a:sym typeface="Times New Roman"/>
              </a:rPr>
              <a:t>Asio, J. M. R., Gadia, E. D., Abarintos, E.C. , Paguio, D. P., and Balce, M. (2021). Internet connection and learning device availability of college students: Basis for institutional flexible learning. </a:t>
            </a:r>
            <a:r>
              <a:rPr i="1" lang="en" sz="600">
                <a:solidFill>
                  <a:srgbClr val="000000"/>
                </a:solidFill>
                <a:latin typeface="Times New Roman"/>
                <a:ea typeface="Times New Roman"/>
                <a:cs typeface="Times New Roman"/>
                <a:sym typeface="Times New Roman"/>
              </a:rPr>
              <a:t>Studies in Humanities and Education 2</a:t>
            </a:r>
            <a:r>
              <a:rPr lang="en" sz="600">
                <a:solidFill>
                  <a:srgbClr val="000000"/>
                </a:solidFill>
                <a:latin typeface="Times New Roman"/>
                <a:ea typeface="Times New Roman"/>
                <a:cs typeface="Times New Roman"/>
                <a:sym typeface="Times New Roman"/>
              </a:rPr>
              <a:t>(1). ERIC Database. </a:t>
            </a:r>
            <a:r>
              <a:rPr lang="en" sz="600" u="sng">
                <a:solidFill>
                  <a:srgbClr val="1155CC"/>
                </a:solidFill>
                <a:latin typeface="Times New Roman"/>
                <a:ea typeface="Times New Roman"/>
                <a:cs typeface="Times New Roman"/>
                <a:sym typeface="Times New Roman"/>
                <a:hlinkClick r:id="rId5">
                  <a:extLst>
                    <a:ext uri="{A12FA001-AC4F-418D-AE19-62706E023703}">
                      <ahyp:hlinkClr val="tx"/>
                    </a:ext>
                  </a:extLst>
                </a:hlinkClick>
              </a:rPr>
              <a:t>https://files.eric.ed.gov/fulltext/ED613639.pdf</a:t>
            </a:r>
            <a:endParaRPr sz="600">
              <a:solidFill>
                <a:srgbClr val="000000"/>
              </a:solidFill>
              <a:latin typeface="Times New Roman"/>
              <a:ea typeface="Times New Roman"/>
              <a:cs typeface="Times New Roman"/>
              <a:sym typeface="Times New Roman"/>
            </a:endParaRPr>
          </a:p>
          <a:p>
            <a:pPr indent="-457200" lvl="0" marL="457200" rtl="0" algn="l">
              <a:lnSpc>
                <a:spcPct val="107916"/>
              </a:lnSpc>
              <a:spcBef>
                <a:spcPts val="600"/>
              </a:spcBef>
              <a:spcAft>
                <a:spcPts val="0"/>
              </a:spcAft>
              <a:buNone/>
            </a:pPr>
            <a:r>
              <a:rPr lang="en" sz="600">
                <a:solidFill>
                  <a:srgbClr val="000000"/>
                </a:solidFill>
                <a:latin typeface="Times New Roman"/>
                <a:ea typeface="Times New Roman"/>
                <a:cs typeface="Times New Roman"/>
                <a:sym typeface="Times New Roman"/>
              </a:rPr>
              <a:t>Covita, M., &amp; Torres, B. G. (2017). Problems and coping strategies of SMU-HTM students during their US cultural exchange immersion: Basis for an enhanced preparation of students for international internship program. </a:t>
            </a:r>
            <a:r>
              <a:rPr i="1" lang="en" sz="600">
                <a:solidFill>
                  <a:srgbClr val="000000"/>
                </a:solidFill>
                <a:latin typeface="Times New Roman"/>
                <a:ea typeface="Times New Roman"/>
                <a:cs typeface="Times New Roman"/>
                <a:sym typeface="Times New Roman"/>
              </a:rPr>
              <a:t>National Business and Management Conference</a:t>
            </a:r>
            <a:r>
              <a:rPr lang="en" sz="600">
                <a:solidFill>
                  <a:srgbClr val="000000"/>
                </a:solidFill>
                <a:latin typeface="Times New Roman"/>
                <a:ea typeface="Times New Roman"/>
                <a:cs typeface="Times New Roman"/>
                <a:sym typeface="Times New Roman"/>
              </a:rPr>
              <a:t>. Retrieved July 12, 2022 from: https://nbmconference.files.wordpress.com/2017/03/92-100.pdf</a:t>
            </a:r>
            <a:endParaRPr sz="600">
              <a:solidFill>
                <a:srgbClr val="000000"/>
              </a:solidFill>
              <a:latin typeface="Times New Roman"/>
              <a:ea typeface="Times New Roman"/>
              <a:cs typeface="Times New Roman"/>
              <a:sym typeface="Times New Roman"/>
            </a:endParaRPr>
          </a:p>
          <a:p>
            <a:pPr indent="-457200" lvl="0" marL="457200" rtl="0" algn="l">
              <a:lnSpc>
                <a:spcPct val="107916"/>
              </a:lnSpc>
              <a:spcBef>
                <a:spcPts val="600"/>
              </a:spcBef>
              <a:spcAft>
                <a:spcPts val="0"/>
              </a:spcAft>
              <a:buNone/>
            </a:pPr>
            <a:r>
              <a:rPr lang="en" sz="600">
                <a:solidFill>
                  <a:srgbClr val="000000"/>
                </a:solidFill>
                <a:latin typeface="Times New Roman"/>
                <a:ea typeface="Times New Roman"/>
                <a:cs typeface="Times New Roman"/>
                <a:sym typeface="Times New Roman"/>
              </a:rPr>
              <a:t>Del Rosario, L. A. (2021). Effects of having slow internet connection to the trainees during work immersion. </a:t>
            </a:r>
            <a:r>
              <a:rPr i="1" lang="en" sz="600">
                <a:solidFill>
                  <a:srgbClr val="000000"/>
                </a:solidFill>
                <a:latin typeface="Times New Roman"/>
                <a:ea typeface="Times New Roman"/>
                <a:cs typeface="Times New Roman"/>
                <a:sym typeface="Times New Roman"/>
              </a:rPr>
              <a:t>STUdocu</a:t>
            </a:r>
            <a:r>
              <a:rPr lang="en" sz="600">
                <a:solidFill>
                  <a:srgbClr val="000000"/>
                </a:solidFill>
                <a:latin typeface="Times New Roman"/>
                <a:ea typeface="Times New Roman"/>
                <a:cs typeface="Times New Roman"/>
                <a:sym typeface="Times New Roman"/>
              </a:rPr>
              <a:t>. Retrieved November 29, 2022 from </a:t>
            </a:r>
            <a:r>
              <a:rPr lang="en" sz="600">
                <a:solidFill>
                  <a:srgbClr val="000000"/>
                </a:solidFill>
                <a:uFill>
                  <a:noFill/>
                </a:uFill>
                <a:latin typeface="Times New Roman"/>
                <a:ea typeface="Times New Roman"/>
                <a:cs typeface="Times New Roman"/>
                <a:sym typeface="Times New Roman"/>
                <a:hlinkClick r:id="rId6">
                  <a:extLst>
                    <a:ext uri="{A12FA001-AC4F-418D-AE19-62706E023703}">
                      <ahyp:hlinkClr val="tx"/>
                    </a:ext>
                  </a:extLst>
                </a:hlinkClick>
              </a:rPr>
              <a:t>https://www.studocu.com/ph/document/gordon-college-philippines/science-technology-and-society/effects-of-having-slow-internet-connection-to-the-trainee-during-work-immersion/15429693</a:t>
            </a:r>
            <a:r>
              <a:rPr lang="en" sz="600">
                <a:solidFill>
                  <a:srgbClr val="000000"/>
                </a:solidFill>
                <a:latin typeface="Times New Roman"/>
                <a:ea typeface="Times New Roman"/>
                <a:cs typeface="Times New Roman"/>
                <a:sym typeface="Times New Roman"/>
              </a:rPr>
              <a:t> </a:t>
            </a:r>
            <a:endParaRPr sz="600">
              <a:solidFill>
                <a:srgbClr val="000000"/>
              </a:solidFill>
              <a:latin typeface="Times New Roman"/>
              <a:ea typeface="Times New Roman"/>
              <a:cs typeface="Times New Roman"/>
              <a:sym typeface="Times New Roman"/>
            </a:endParaRPr>
          </a:p>
          <a:p>
            <a:pPr indent="0" lvl="0" marL="0" rtl="0" algn="l">
              <a:lnSpc>
                <a:spcPct val="100000"/>
              </a:lnSpc>
              <a:spcBef>
                <a:spcPts val="600"/>
              </a:spcBef>
              <a:spcAft>
                <a:spcPts val="0"/>
              </a:spcAft>
              <a:buNone/>
            </a:pPr>
            <a:r>
              <a:rPr lang="en" sz="600">
                <a:solidFill>
                  <a:srgbClr val="000000"/>
                </a:solidFill>
                <a:latin typeface="Times New Roman"/>
                <a:ea typeface="Times New Roman"/>
                <a:cs typeface="Times New Roman"/>
                <a:sym typeface="Times New Roman"/>
              </a:rPr>
              <a:t>Guidelines on K to 12 Partnership, DepEd Order 4, Series 2015. (2015). </a:t>
            </a:r>
            <a:r>
              <a:rPr lang="en" sz="600" u="sng">
                <a:solidFill>
                  <a:srgbClr val="1155CC"/>
                </a:solidFill>
                <a:latin typeface="Times New Roman"/>
                <a:ea typeface="Times New Roman"/>
                <a:cs typeface="Times New Roman"/>
                <a:sym typeface="Times New Roman"/>
                <a:hlinkClick r:id="rId7">
                  <a:extLst>
                    <a:ext uri="{A12FA001-AC4F-418D-AE19-62706E023703}">
                      <ahyp:hlinkClr val="tx"/>
                    </a:ext>
                  </a:extLst>
                </a:hlinkClick>
              </a:rPr>
              <a:t>https://www.deped.gov.ph/wp-content/uploads/2015/08/DO_s2015_40.pdf</a:t>
            </a:r>
            <a:endParaRPr b="1" sz="600">
              <a:solidFill>
                <a:srgbClr val="000000"/>
              </a:solidFill>
              <a:latin typeface="Times New Roman"/>
              <a:ea typeface="Times New Roman"/>
              <a:cs typeface="Times New Roman"/>
              <a:sym typeface="Times New Roman"/>
            </a:endParaRPr>
          </a:p>
          <a:p>
            <a:pPr indent="-457200" lvl="0" marL="457200" rtl="0" algn="l">
              <a:lnSpc>
                <a:spcPct val="107916"/>
              </a:lnSpc>
              <a:spcBef>
                <a:spcPts val="600"/>
              </a:spcBef>
              <a:spcAft>
                <a:spcPts val="0"/>
              </a:spcAft>
              <a:buNone/>
            </a:pPr>
            <a:r>
              <a:rPr lang="en" sz="600">
                <a:solidFill>
                  <a:srgbClr val="000000"/>
                </a:solidFill>
                <a:latin typeface="Times New Roman"/>
                <a:ea typeface="Times New Roman"/>
                <a:cs typeface="Times New Roman"/>
                <a:sym typeface="Times New Roman"/>
              </a:rPr>
              <a:t>Insorio, A. O., Manaloto, C. C. &amp; Larena, J. J. (2021). Exploring work immersion at home: Humanities and social sciences students’ compliance, difficulties, and evaluation. </a:t>
            </a:r>
            <a:r>
              <a:rPr i="1" lang="en" sz="600">
                <a:solidFill>
                  <a:srgbClr val="000000"/>
                </a:solidFill>
                <a:latin typeface="Times New Roman"/>
                <a:ea typeface="Times New Roman"/>
                <a:cs typeface="Times New Roman"/>
                <a:sym typeface="Times New Roman"/>
              </a:rPr>
              <a:t>Puissant 2</a:t>
            </a:r>
            <a:r>
              <a:rPr lang="en" sz="600">
                <a:solidFill>
                  <a:srgbClr val="000000"/>
                </a:solidFill>
                <a:latin typeface="Times New Roman"/>
                <a:ea typeface="Times New Roman"/>
                <a:cs typeface="Times New Roman"/>
                <a:sym typeface="Times New Roman"/>
              </a:rPr>
              <a:t>, pp. 197-220.  </a:t>
            </a:r>
            <a:r>
              <a:rPr lang="en" sz="600" u="sng">
                <a:solidFill>
                  <a:srgbClr val="0000FF"/>
                </a:solidFill>
                <a:latin typeface="Times New Roman"/>
                <a:ea typeface="Times New Roman"/>
                <a:cs typeface="Times New Roman"/>
                <a:sym typeface="Times New Roman"/>
                <a:hlinkClick r:id="rId8">
                  <a:extLst>
                    <a:ext uri="{A12FA001-AC4F-418D-AE19-62706E023703}">
                      <ahyp:hlinkClr val="tx"/>
                    </a:ext>
                  </a:extLst>
                </a:hlinkClick>
              </a:rPr>
              <a:t>https://puissant.stepacademic.net/puissant/article/view/54/18</a:t>
            </a:r>
            <a:r>
              <a:rPr lang="en" sz="600" u="sng">
                <a:solidFill>
                  <a:srgbClr val="0000FF"/>
                </a:solidFill>
                <a:latin typeface="Times New Roman"/>
                <a:ea typeface="Times New Roman"/>
                <a:cs typeface="Times New Roman"/>
                <a:sym typeface="Times New Roman"/>
              </a:rPr>
              <a:t> </a:t>
            </a:r>
            <a:endParaRPr sz="600">
              <a:solidFill>
                <a:srgbClr val="000000"/>
              </a:solidFill>
              <a:latin typeface="Times New Roman"/>
              <a:ea typeface="Times New Roman"/>
              <a:cs typeface="Times New Roman"/>
              <a:sym typeface="Times New Roman"/>
            </a:endParaRPr>
          </a:p>
          <a:p>
            <a:pPr indent="0" lvl="0" marL="0" rtl="0" algn="l">
              <a:lnSpc>
                <a:spcPct val="100000"/>
              </a:lnSpc>
              <a:spcBef>
                <a:spcPts val="600"/>
              </a:spcBef>
              <a:spcAft>
                <a:spcPts val="0"/>
              </a:spcAft>
              <a:buNone/>
            </a:pPr>
            <a:r>
              <a:rPr lang="en" sz="600">
                <a:solidFill>
                  <a:srgbClr val="000000"/>
                </a:solidFill>
                <a:latin typeface="Times New Roman"/>
                <a:ea typeface="Times New Roman"/>
                <a:cs typeface="Times New Roman"/>
                <a:sym typeface="Times New Roman"/>
              </a:rPr>
              <a:t>Penaredonda, L. (2023). Work immersion skills of grade 12 TVL students during the pandemic in Santa Cruz North Cluster, Division Of Marinduque: Basis for intervention program. </a:t>
            </a:r>
            <a:r>
              <a:rPr i="1" lang="en" sz="600">
                <a:solidFill>
                  <a:srgbClr val="000000"/>
                </a:solidFill>
                <a:latin typeface="Times New Roman"/>
                <a:ea typeface="Times New Roman"/>
                <a:cs typeface="Times New Roman"/>
                <a:sym typeface="Times New Roman"/>
              </a:rPr>
              <a:t>Psychology and Education: A Multidisciplinary journal 8</a:t>
            </a:r>
            <a:r>
              <a:rPr lang="en" sz="600">
                <a:solidFill>
                  <a:srgbClr val="000000"/>
                </a:solidFill>
                <a:latin typeface="Times New Roman"/>
                <a:ea typeface="Times New Roman"/>
                <a:cs typeface="Times New Roman"/>
                <a:sym typeface="Times New Roman"/>
              </a:rPr>
              <a:t>(5). https://DOI: </a:t>
            </a:r>
            <a:endParaRPr sz="600">
              <a:solidFill>
                <a:srgbClr val="000000"/>
              </a:solidFill>
              <a:latin typeface="Times New Roman"/>
              <a:ea typeface="Times New Roman"/>
              <a:cs typeface="Times New Roman"/>
              <a:sym typeface="Times New Roman"/>
            </a:endParaRPr>
          </a:p>
          <a:p>
            <a:pPr indent="457200" lvl="0" marL="0" rtl="0" algn="l">
              <a:lnSpc>
                <a:spcPct val="100000"/>
              </a:lnSpc>
              <a:spcBef>
                <a:spcPts val="300"/>
              </a:spcBef>
              <a:spcAft>
                <a:spcPts val="0"/>
              </a:spcAft>
              <a:buNone/>
            </a:pPr>
            <a:r>
              <a:rPr lang="en" sz="600">
                <a:solidFill>
                  <a:srgbClr val="000000"/>
                </a:solidFill>
                <a:latin typeface="Times New Roman"/>
                <a:ea typeface="Times New Roman"/>
                <a:cs typeface="Times New Roman"/>
                <a:sym typeface="Times New Roman"/>
              </a:rPr>
              <a:t>10.5281/zenodo.7885160</a:t>
            </a:r>
            <a:endParaRPr sz="600">
              <a:solidFill>
                <a:srgbClr val="000000"/>
              </a:solidFill>
              <a:latin typeface="Times New Roman"/>
              <a:ea typeface="Times New Roman"/>
              <a:cs typeface="Times New Roman"/>
              <a:sym typeface="Times New Roman"/>
            </a:endParaRPr>
          </a:p>
          <a:p>
            <a:pPr indent="0" lvl="0" marL="0" rtl="0" algn="l">
              <a:lnSpc>
                <a:spcPct val="100000"/>
              </a:lnSpc>
              <a:spcBef>
                <a:spcPts val="300"/>
              </a:spcBef>
              <a:spcAft>
                <a:spcPts val="0"/>
              </a:spcAft>
              <a:buNone/>
            </a:pPr>
            <a:r>
              <a:rPr lang="en" sz="600">
                <a:solidFill>
                  <a:srgbClr val="000000"/>
                </a:solidFill>
                <a:latin typeface="Times New Roman"/>
                <a:ea typeface="Times New Roman"/>
                <a:cs typeface="Times New Roman"/>
                <a:sym typeface="Times New Roman"/>
              </a:rPr>
              <a:t>Polyetchnic University of the Philippines. (2021)/ </a:t>
            </a:r>
            <a:r>
              <a:rPr lang="en" sz="600">
                <a:solidFill>
                  <a:srgbClr val="000000"/>
                </a:solidFill>
                <a:latin typeface="Times New Roman"/>
                <a:ea typeface="Times New Roman"/>
                <a:cs typeface="Times New Roman"/>
                <a:sym typeface="Times New Roman"/>
              </a:rPr>
              <a:t>About</a:t>
            </a:r>
            <a:r>
              <a:rPr lang="en" sz="600">
                <a:solidFill>
                  <a:srgbClr val="000000"/>
                </a:solidFill>
                <a:latin typeface="Times New Roman"/>
                <a:ea typeface="Times New Roman"/>
                <a:cs typeface="Times New Roman"/>
                <a:sym typeface="Times New Roman"/>
              </a:rPr>
              <a:t> the PUP. https://www.pup.edu.ph/about/</a:t>
            </a:r>
            <a:endParaRPr sz="600">
              <a:solidFill>
                <a:srgbClr val="000000"/>
              </a:solidFill>
              <a:latin typeface="Times New Roman"/>
              <a:ea typeface="Times New Roman"/>
              <a:cs typeface="Times New Roman"/>
              <a:sym typeface="Times New Roman"/>
            </a:endParaRPr>
          </a:p>
          <a:p>
            <a:pPr indent="-457200" lvl="0" marL="457200" rtl="0" algn="l">
              <a:lnSpc>
                <a:spcPct val="107916"/>
              </a:lnSpc>
              <a:spcBef>
                <a:spcPts val="600"/>
              </a:spcBef>
              <a:spcAft>
                <a:spcPts val="0"/>
              </a:spcAft>
              <a:buNone/>
            </a:pPr>
            <a:r>
              <a:rPr lang="en" sz="600">
                <a:solidFill>
                  <a:srgbClr val="000000"/>
                </a:solidFill>
                <a:highlight>
                  <a:srgbClr val="FFFFFF"/>
                </a:highlight>
                <a:uFill>
                  <a:noFill/>
                </a:uFill>
                <a:latin typeface="Times New Roman"/>
                <a:ea typeface="Times New Roman"/>
                <a:cs typeface="Times New Roman"/>
                <a:sym typeface="Times New Roman"/>
                <a:hlinkClick r:id="rId9">
                  <a:extLst>
                    <a:ext uri="{A12FA001-AC4F-418D-AE19-62706E023703}">
                      <ahyp:hlinkClr val="tx"/>
                    </a:ext>
                  </a:extLst>
                </a:hlinkClick>
              </a:rPr>
              <a:t>Rodríguez-Ardura, I.</a:t>
            </a:r>
            <a:r>
              <a:rPr lang="en" sz="600">
                <a:solidFill>
                  <a:srgbClr val="000000"/>
                </a:solidFill>
                <a:highlight>
                  <a:srgbClr val="FFFFFF"/>
                </a:highlight>
                <a:latin typeface="Times New Roman"/>
                <a:ea typeface="Times New Roman"/>
                <a:cs typeface="Times New Roman"/>
                <a:sym typeface="Times New Roman"/>
              </a:rPr>
              <a:t> and </a:t>
            </a:r>
            <a:r>
              <a:rPr lang="en" sz="600">
                <a:solidFill>
                  <a:srgbClr val="000000"/>
                </a:solidFill>
                <a:highlight>
                  <a:srgbClr val="FFFFFF"/>
                </a:highlight>
                <a:uFill>
                  <a:noFill/>
                </a:uFill>
                <a:latin typeface="Times New Roman"/>
                <a:ea typeface="Times New Roman"/>
                <a:cs typeface="Times New Roman"/>
                <a:sym typeface="Times New Roman"/>
                <a:hlinkClick r:id="rId10">
                  <a:extLst>
                    <a:ext uri="{A12FA001-AC4F-418D-AE19-62706E023703}">
                      <ahyp:hlinkClr val="tx"/>
                    </a:ext>
                  </a:extLst>
                </a:hlinkClick>
              </a:rPr>
              <a:t>Meseguer-Artola, A.</a:t>
            </a:r>
            <a:r>
              <a:rPr lang="en" sz="600">
                <a:solidFill>
                  <a:srgbClr val="000000"/>
                </a:solidFill>
                <a:highlight>
                  <a:srgbClr val="FFFFFF"/>
                </a:highlight>
                <a:latin typeface="Times New Roman"/>
                <a:ea typeface="Times New Roman"/>
                <a:cs typeface="Times New Roman"/>
                <a:sym typeface="Times New Roman"/>
              </a:rPr>
              <a:t> (2018), "Immersive Experiences in Online Higher Education: Virtual Presence and Flow", </a:t>
            </a:r>
            <a:r>
              <a:rPr lang="en" sz="600">
                <a:solidFill>
                  <a:srgbClr val="000000"/>
                </a:solidFill>
                <a:highlight>
                  <a:srgbClr val="FFFFFF"/>
                </a:highlight>
                <a:uFill>
                  <a:noFill/>
                </a:uFill>
                <a:latin typeface="Times New Roman"/>
                <a:ea typeface="Times New Roman"/>
                <a:cs typeface="Times New Roman"/>
                <a:sym typeface="Times New Roman"/>
                <a:hlinkClick r:id="rId11">
                  <a:extLst>
                    <a:ext uri="{A12FA001-AC4F-418D-AE19-62706E023703}">
                      <ahyp:hlinkClr val="tx"/>
                    </a:ext>
                  </a:extLst>
                </a:hlinkClick>
              </a:rPr>
              <a:t>Visvizi, A.</a:t>
            </a:r>
            <a:r>
              <a:rPr lang="en" sz="600">
                <a:solidFill>
                  <a:srgbClr val="000000"/>
                </a:solidFill>
                <a:highlight>
                  <a:srgbClr val="FFFFFF"/>
                </a:highlight>
                <a:latin typeface="Times New Roman"/>
                <a:ea typeface="Times New Roman"/>
                <a:cs typeface="Times New Roman"/>
                <a:sym typeface="Times New Roman"/>
              </a:rPr>
              <a:t>, </a:t>
            </a:r>
            <a:r>
              <a:rPr lang="en" sz="600">
                <a:solidFill>
                  <a:srgbClr val="000000"/>
                </a:solidFill>
                <a:highlight>
                  <a:srgbClr val="FFFFFF"/>
                </a:highlight>
                <a:uFill>
                  <a:noFill/>
                </a:uFill>
                <a:latin typeface="Times New Roman"/>
                <a:ea typeface="Times New Roman"/>
                <a:cs typeface="Times New Roman"/>
                <a:sym typeface="Times New Roman"/>
                <a:hlinkClick r:id="rId12">
                  <a:extLst>
                    <a:ext uri="{A12FA001-AC4F-418D-AE19-62706E023703}">
                      <ahyp:hlinkClr val="tx"/>
                    </a:ext>
                  </a:extLst>
                </a:hlinkClick>
              </a:rPr>
              <a:t>Lytras, M.D.</a:t>
            </a:r>
            <a:r>
              <a:rPr lang="en" sz="600">
                <a:solidFill>
                  <a:srgbClr val="000000"/>
                </a:solidFill>
                <a:highlight>
                  <a:srgbClr val="FFFFFF"/>
                </a:highlight>
                <a:latin typeface="Times New Roman"/>
                <a:ea typeface="Times New Roman"/>
                <a:cs typeface="Times New Roman"/>
                <a:sym typeface="Times New Roman"/>
              </a:rPr>
              <a:t> and </a:t>
            </a:r>
            <a:r>
              <a:rPr lang="en" sz="600">
                <a:solidFill>
                  <a:srgbClr val="000000"/>
                </a:solidFill>
                <a:highlight>
                  <a:srgbClr val="FFFFFF"/>
                </a:highlight>
                <a:uFill>
                  <a:noFill/>
                </a:uFill>
                <a:latin typeface="Times New Roman"/>
                <a:ea typeface="Times New Roman"/>
                <a:cs typeface="Times New Roman"/>
                <a:sym typeface="Times New Roman"/>
                <a:hlinkClick r:id="rId13">
                  <a:extLst>
                    <a:ext uri="{A12FA001-AC4F-418D-AE19-62706E023703}">
                      <ahyp:hlinkClr val="tx"/>
                    </a:ext>
                  </a:extLst>
                </a:hlinkClick>
              </a:rPr>
              <a:t>Daniela, L.</a:t>
            </a:r>
            <a:r>
              <a:rPr lang="en" sz="600">
                <a:solidFill>
                  <a:srgbClr val="000000"/>
                </a:solidFill>
                <a:highlight>
                  <a:srgbClr val="FFFFFF"/>
                </a:highlight>
                <a:latin typeface="Times New Roman"/>
                <a:ea typeface="Times New Roman"/>
                <a:cs typeface="Times New Roman"/>
                <a:sym typeface="Times New Roman"/>
              </a:rPr>
              <a:t> (Ed.) </a:t>
            </a:r>
            <a:r>
              <a:rPr i="1" lang="en" sz="600">
                <a:solidFill>
                  <a:srgbClr val="000000"/>
                </a:solidFill>
                <a:highlight>
                  <a:srgbClr val="FFFFFF"/>
                </a:highlight>
                <a:latin typeface="Times New Roman"/>
                <a:ea typeface="Times New Roman"/>
                <a:cs typeface="Times New Roman"/>
                <a:sym typeface="Times New Roman"/>
              </a:rPr>
              <a:t>The Future of Innovation and Technology in Education: Policies and Practices for Teaching and Learning Excellence</a:t>
            </a:r>
            <a:r>
              <a:rPr lang="en" sz="600">
                <a:solidFill>
                  <a:srgbClr val="000000"/>
                </a:solidFill>
                <a:highlight>
                  <a:srgbClr val="FFFFFF"/>
                </a:highlight>
                <a:latin typeface="Times New Roman"/>
                <a:ea typeface="Times New Roman"/>
                <a:cs typeface="Times New Roman"/>
                <a:sym typeface="Times New Roman"/>
              </a:rPr>
              <a:t> (</a:t>
            </a:r>
            <a:r>
              <a:rPr i="1" lang="en" sz="600">
                <a:solidFill>
                  <a:srgbClr val="000000"/>
                </a:solidFill>
                <a:highlight>
                  <a:srgbClr val="FFFFFF"/>
                </a:highlight>
                <a:latin typeface="Times New Roman"/>
                <a:ea typeface="Times New Roman"/>
                <a:cs typeface="Times New Roman"/>
                <a:sym typeface="Times New Roman"/>
              </a:rPr>
              <a:t>Emerald Studies in Higher Education, Innovation and Technology</a:t>
            </a:r>
            <a:r>
              <a:rPr lang="en" sz="600">
                <a:solidFill>
                  <a:srgbClr val="000000"/>
                </a:solidFill>
                <a:highlight>
                  <a:srgbClr val="FFFFFF"/>
                </a:highlight>
                <a:latin typeface="Times New Roman"/>
                <a:ea typeface="Times New Roman"/>
                <a:cs typeface="Times New Roman"/>
                <a:sym typeface="Times New Roman"/>
              </a:rPr>
              <a:t>), Emerald Publishing Limited, Bingley, pp. 187-202. </a:t>
            </a:r>
            <a:r>
              <a:rPr lang="en" sz="600">
                <a:solidFill>
                  <a:srgbClr val="000000"/>
                </a:solidFill>
                <a:highlight>
                  <a:srgbClr val="FFFFFF"/>
                </a:highlight>
                <a:uFill>
                  <a:noFill/>
                </a:uFill>
                <a:latin typeface="Times New Roman"/>
                <a:ea typeface="Times New Roman"/>
                <a:cs typeface="Times New Roman"/>
                <a:sym typeface="Times New Roman"/>
                <a:hlinkClick r:id="rId14">
                  <a:extLst>
                    <a:ext uri="{A12FA001-AC4F-418D-AE19-62706E023703}">
                      <ahyp:hlinkClr val="tx"/>
                    </a:ext>
                  </a:extLst>
                </a:hlinkClick>
              </a:rPr>
              <a:t>https://doi.org/10.1108/978-1-78756-555-520181014</a:t>
            </a:r>
            <a:endParaRPr sz="600">
              <a:solidFill>
                <a:srgbClr val="000000"/>
              </a:solidFill>
              <a:latin typeface="Times New Roman"/>
              <a:ea typeface="Times New Roman"/>
              <a:cs typeface="Times New Roman"/>
              <a:sym typeface="Times New Roman"/>
            </a:endParaRPr>
          </a:p>
          <a:p>
            <a:pPr indent="-514350" lvl="0" marL="514350" rtl="0" algn="l">
              <a:lnSpc>
                <a:spcPct val="107916"/>
              </a:lnSpc>
              <a:spcBef>
                <a:spcPts val="600"/>
              </a:spcBef>
              <a:spcAft>
                <a:spcPts val="0"/>
              </a:spcAft>
              <a:buNone/>
            </a:pPr>
            <a:r>
              <a:rPr lang="en" sz="600">
                <a:solidFill>
                  <a:srgbClr val="000000"/>
                </a:solidFill>
                <a:latin typeface="Times New Roman"/>
                <a:ea typeface="Times New Roman"/>
                <a:cs typeface="Times New Roman"/>
                <a:sym typeface="Times New Roman"/>
              </a:rPr>
              <a:t>Shaketange, L., Kanyimba, A., and Brown E. (2017). The challenges and measures for internship among fourth-year students in the department of lifelong learning and community education at the University of Namibia. </a:t>
            </a:r>
            <a:r>
              <a:rPr i="1" lang="en" sz="600">
                <a:solidFill>
                  <a:srgbClr val="000000"/>
                </a:solidFill>
                <a:latin typeface="Times New Roman"/>
                <a:ea typeface="Times New Roman"/>
                <a:cs typeface="Times New Roman"/>
                <a:sym typeface="Times New Roman"/>
              </a:rPr>
              <a:t>Creative Education 8</a:t>
            </a:r>
            <a:r>
              <a:rPr lang="en" sz="600">
                <a:solidFill>
                  <a:srgbClr val="000000"/>
                </a:solidFill>
                <a:latin typeface="Times New Roman"/>
                <a:ea typeface="Times New Roman"/>
                <a:cs typeface="Times New Roman"/>
                <a:sym typeface="Times New Roman"/>
              </a:rPr>
              <a:t>(14). Retrieved July 13, 2022 from </a:t>
            </a:r>
            <a:r>
              <a:rPr lang="en" sz="600" u="sng">
                <a:solidFill>
                  <a:srgbClr val="1155CC"/>
                </a:solidFill>
                <a:latin typeface="Times New Roman"/>
                <a:ea typeface="Times New Roman"/>
                <a:cs typeface="Times New Roman"/>
                <a:sym typeface="Times New Roman"/>
                <a:hlinkClick r:id="rId15">
                  <a:extLst>
                    <a:ext uri="{A12FA001-AC4F-418D-AE19-62706E023703}">
                      <ahyp:hlinkClr val="tx"/>
                    </a:ext>
                  </a:extLst>
                </a:hlinkClick>
              </a:rPr>
              <a:t>https://</a:t>
            </a:r>
            <a:r>
              <a:rPr lang="en" sz="600">
                <a:solidFill>
                  <a:srgbClr val="000000"/>
                </a:solidFill>
                <a:latin typeface="Times New Roman"/>
                <a:ea typeface="Times New Roman"/>
                <a:cs typeface="Times New Roman"/>
                <a:sym typeface="Times New Roman"/>
              </a:rPr>
              <a:t>doi.</a:t>
            </a:r>
            <a:r>
              <a:rPr lang="en" sz="600" u="sng">
                <a:solidFill>
                  <a:srgbClr val="0B4FA7"/>
                </a:solidFill>
                <a:highlight>
                  <a:srgbClr val="FFFFFF"/>
                </a:highlight>
                <a:latin typeface="Times New Roman"/>
                <a:ea typeface="Times New Roman"/>
                <a:cs typeface="Times New Roman"/>
                <a:sym typeface="Times New Roman"/>
                <a:hlinkClick r:id="rId16">
                  <a:extLst>
                    <a:ext uri="{A12FA001-AC4F-418D-AE19-62706E023703}">
                      <ahyp:hlinkClr val="tx"/>
                    </a:ext>
                  </a:extLst>
                </a:hlinkClick>
              </a:rPr>
              <a:t>10.4236/ce.2017.814155</a:t>
            </a:r>
            <a:r>
              <a:rPr lang="en" sz="600">
                <a:solidFill>
                  <a:srgbClr val="232323"/>
                </a:solidFill>
                <a:highlight>
                  <a:srgbClr val="FFFFFF"/>
                </a:highlight>
                <a:latin typeface="Times New Roman"/>
                <a:ea typeface="Times New Roman"/>
                <a:cs typeface="Times New Roman"/>
                <a:sym typeface="Times New Roman"/>
              </a:rPr>
              <a:t> </a:t>
            </a:r>
            <a:endParaRPr sz="600">
              <a:solidFill>
                <a:srgbClr val="000000"/>
              </a:solidFill>
              <a:latin typeface="Times New Roman"/>
              <a:ea typeface="Times New Roman"/>
              <a:cs typeface="Times New Roman"/>
              <a:sym typeface="Times New Roman"/>
            </a:endParaRPr>
          </a:p>
          <a:p>
            <a:pPr indent="-514350" lvl="0" marL="514350" rtl="0" algn="l">
              <a:lnSpc>
                <a:spcPct val="107916"/>
              </a:lnSpc>
              <a:spcBef>
                <a:spcPts val="600"/>
              </a:spcBef>
              <a:spcAft>
                <a:spcPts val="0"/>
              </a:spcAft>
              <a:buNone/>
            </a:pPr>
            <a:r>
              <a:rPr lang="en" sz="600">
                <a:solidFill>
                  <a:srgbClr val="000000"/>
                </a:solidFill>
                <a:latin typeface="Times New Roman"/>
                <a:ea typeface="Times New Roman"/>
                <a:cs typeface="Times New Roman"/>
                <a:sym typeface="Times New Roman"/>
              </a:rPr>
              <a:t>Tanaleon, A., Abang, D., Alarcon, J. A., Camino, W. R., Versoza, A., Bernales, G. (2020). Impacts of work immersion subject on knowledge and skills development of Grade 12 general academic strand students of Bestlink College of the Philippines. </a:t>
            </a:r>
            <a:r>
              <a:rPr i="1" lang="en" sz="600">
                <a:solidFill>
                  <a:srgbClr val="000000"/>
                </a:solidFill>
                <a:latin typeface="Times New Roman"/>
                <a:ea typeface="Times New Roman"/>
                <a:cs typeface="Times New Roman"/>
                <a:sym typeface="Times New Roman"/>
              </a:rPr>
              <a:t>Ascendents Asia Singapore - Bestlink College of the Philippines Journal of Multidisciplinary Research</a:t>
            </a:r>
            <a:r>
              <a:rPr lang="en" sz="600">
                <a:solidFill>
                  <a:srgbClr val="000000"/>
                </a:solidFill>
                <a:latin typeface="Times New Roman"/>
                <a:ea typeface="Times New Roman"/>
                <a:cs typeface="Times New Roman"/>
                <a:sym typeface="Times New Roman"/>
              </a:rPr>
              <a:t> </a:t>
            </a:r>
            <a:r>
              <a:rPr i="1" lang="en" sz="600">
                <a:solidFill>
                  <a:srgbClr val="000000"/>
                </a:solidFill>
                <a:latin typeface="Times New Roman"/>
                <a:ea typeface="Times New Roman"/>
                <a:cs typeface="Times New Roman"/>
                <a:sym typeface="Times New Roman"/>
              </a:rPr>
              <a:t>2</a:t>
            </a:r>
            <a:r>
              <a:rPr lang="en" sz="600">
                <a:solidFill>
                  <a:srgbClr val="000000"/>
                </a:solidFill>
                <a:latin typeface="Times New Roman"/>
                <a:ea typeface="Times New Roman"/>
                <a:cs typeface="Times New Roman"/>
                <a:sym typeface="Times New Roman"/>
              </a:rPr>
              <a:t>(1) Retrieve June 26, 2022 from https://ojs.aaresearchindex.com/index.php/aasgbcpjmra/article/view/1709   </a:t>
            </a:r>
            <a:endParaRPr sz="600">
              <a:solidFill>
                <a:srgbClr val="000000"/>
              </a:solidFill>
              <a:latin typeface="Times New Roman"/>
              <a:ea typeface="Times New Roman"/>
              <a:cs typeface="Times New Roman"/>
              <a:sym typeface="Times New Roman"/>
            </a:endParaRPr>
          </a:p>
          <a:p>
            <a:pPr indent="-457200" lvl="0" marL="457200" rtl="0" algn="l">
              <a:lnSpc>
                <a:spcPct val="107916"/>
              </a:lnSpc>
              <a:spcBef>
                <a:spcPts val="600"/>
              </a:spcBef>
              <a:spcAft>
                <a:spcPts val="0"/>
              </a:spcAft>
              <a:buNone/>
            </a:pPr>
            <a:r>
              <a:rPr lang="en" sz="600">
                <a:solidFill>
                  <a:srgbClr val="000000"/>
                </a:solidFill>
                <a:latin typeface="Times New Roman"/>
                <a:ea typeface="Times New Roman"/>
                <a:cs typeface="Times New Roman"/>
                <a:sym typeface="Times New Roman"/>
              </a:rPr>
              <a:t>Walczyk, C., &amp; Schultz-Jones B. (2017). Immersion librarianship: An assessment of transforming LIS students’ professional worldview through a service learning project at an international school library. IFLA WLIC Paper. Retrieved June 20, 2022 from https://digital.library.unt.edu/ark:/67531/metadc1042601/m1/1/</a:t>
            </a:r>
            <a:endParaRPr sz="600">
              <a:solidFill>
                <a:srgbClr val="000000"/>
              </a:solidFill>
              <a:latin typeface="Times New Roman"/>
              <a:ea typeface="Times New Roman"/>
              <a:cs typeface="Times New Roman"/>
              <a:sym typeface="Times New Roman"/>
            </a:endParaRPr>
          </a:p>
          <a:p>
            <a:pPr indent="0" lvl="0" marL="0" rtl="0" algn="l">
              <a:spcBef>
                <a:spcPts val="600"/>
              </a:spcBef>
              <a:spcAft>
                <a:spcPts val="1200"/>
              </a:spcAft>
              <a:buNone/>
            </a:pPr>
            <a:r>
              <a:t/>
            </a:r>
            <a:endParaRPr sz="600">
              <a:latin typeface="Times New Roman"/>
              <a:ea typeface="Times New Roman"/>
              <a:cs typeface="Times New Roman"/>
              <a:sym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30"/>
          <p:cNvSpPr txBox="1"/>
          <p:nvPr>
            <p:ph type="title"/>
          </p:nvPr>
        </p:nvSpPr>
        <p:spPr>
          <a:xfrm>
            <a:off x="2005025" y="1743500"/>
            <a:ext cx="58170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a:t>Thank you for listening!</a:t>
            </a:r>
            <a:endParaRPr b="1"/>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4"/>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Introduction</a:t>
            </a:r>
            <a:endParaRPr b="1"/>
          </a:p>
        </p:txBody>
      </p:sp>
      <p:sp>
        <p:nvSpPr>
          <p:cNvPr id="95" name="Google Shape;95;p14"/>
          <p:cNvSpPr txBox="1"/>
          <p:nvPr>
            <p:ph idx="1" type="body"/>
          </p:nvPr>
        </p:nvSpPr>
        <p:spPr>
          <a:xfrm>
            <a:off x="311700" y="1229875"/>
            <a:ext cx="8520600" cy="3339000"/>
          </a:xfrm>
          <a:prstGeom prst="rect">
            <a:avLst/>
          </a:prstGeom>
        </p:spPr>
        <p:txBody>
          <a:bodyPr anchorCtr="0" anchor="t" bIns="91425" lIns="91425" spcFirstLastPara="1" rIns="91425" wrap="square" tIns="91425">
            <a:noAutofit/>
          </a:bodyPr>
          <a:lstStyle/>
          <a:p>
            <a:pPr indent="0" lvl="0" marL="0" rtl="0" algn="just">
              <a:lnSpc>
                <a:spcPct val="100000"/>
              </a:lnSpc>
              <a:spcBef>
                <a:spcPts val="300"/>
              </a:spcBef>
              <a:spcAft>
                <a:spcPts val="0"/>
              </a:spcAft>
              <a:buNone/>
            </a:pPr>
            <a:r>
              <a:rPr lang="en">
                <a:solidFill>
                  <a:srgbClr val="000000"/>
                </a:solidFill>
                <a:latin typeface="Times New Roman"/>
                <a:ea typeface="Times New Roman"/>
                <a:cs typeface="Times New Roman"/>
                <a:sym typeface="Times New Roman"/>
              </a:rPr>
              <a:t>Connecting theories and knowledge learned inside the four walls of the classroom to the actual real world scenario is the most quintessential way to see the effectiveness of the learning process. </a:t>
            </a:r>
            <a:endParaRPr>
              <a:solidFill>
                <a:srgbClr val="000000"/>
              </a:solidFill>
              <a:latin typeface="Times New Roman"/>
              <a:ea typeface="Times New Roman"/>
              <a:cs typeface="Times New Roman"/>
              <a:sym typeface="Times New Roman"/>
            </a:endParaRPr>
          </a:p>
          <a:p>
            <a:pPr indent="0" lvl="0" marL="0" rtl="0" algn="just">
              <a:lnSpc>
                <a:spcPct val="100000"/>
              </a:lnSpc>
              <a:spcBef>
                <a:spcPts val="300"/>
              </a:spcBef>
              <a:spcAft>
                <a:spcPts val="0"/>
              </a:spcAft>
              <a:buNone/>
            </a:pPr>
            <a:r>
              <a:t/>
            </a:r>
            <a:endParaRPr>
              <a:solidFill>
                <a:srgbClr val="000000"/>
              </a:solidFill>
              <a:latin typeface="Times New Roman"/>
              <a:ea typeface="Times New Roman"/>
              <a:cs typeface="Times New Roman"/>
              <a:sym typeface="Times New Roman"/>
            </a:endParaRPr>
          </a:p>
          <a:p>
            <a:pPr indent="0" lvl="0" marL="0" rtl="0" algn="just">
              <a:lnSpc>
                <a:spcPct val="100000"/>
              </a:lnSpc>
              <a:spcBef>
                <a:spcPts val="300"/>
              </a:spcBef>
              <a:spcAft>
                <a:spcPts val="0"/>
              </a:spcAft>
              <a:buNone/>
            </a:pPr>
            <a:r>
              <a:rPr lang="en">
                <a:solidFill>
                  <a:srgbClr val="000000"/>
                </a:solidFill>
                <a:latin typeface="Times New Roman"/>
                <a:ea typeface="Times New Roman"/>
                <a:cs typeface="Times New Roman"/>
                <a:sym typeface="Times New Roman"/>
              </a:rPr>
              <a:t>Experiential learning allows learners to apply their knowledge and skills to the actual workplace, giving them the glimpse of professional life after completing a degree.</a:t>
            </a:r>
            <a:endParaRPr>
              <a:solidFill>
                <a:srgbClr val="000000"/>
              </a:solidFill>
              <a:latin typeface="Times New Roman"/>
              <a:ea typeface="Times New Roman"/>
              <a:cs typeface="Times New Roman"/>
              <a:sym typeface="Times New Roman"/>
            </a:endParaRPr>
          </a:p>
          <a:p>
            <a:pPr indent="0" lvl="0" marL="0" rtl="0" algn="just">
              <a:lnSpc>
                <a:spcPct val="100000"/>
              </a:lnSpc>
              <a:spcBef>
                <a:spcPts val="300"/>
              </a:spcBef>
              <a:spcAft>
                <a:spcPts val="0"/>
              </a:spcAft>
              <a:buNone/>
            </a:pPr>
            <a:r>
              <a:t/>
            </a:r>
            <a:endParaRPr>
              <a:solidFill>
                <a:srgbClr val="000000"/>
              </a:solidFill>
              <a:latin typeface="Times New Roman"/>
              <a:ea typeface="Times New Roman"/>
              <a:cs typeface="Times New Roman"/>
              <a:sym typeface="Times New Roman"/>
            </a:endParaRPr>
          </a:p>
          <a:p>
            <a:pPr indent="0" lvl="0" marL="0" rtl="0" algn="just">
              <a:lnSpc>
                <a:spcPct val="100000"/>
              </a:lnSpc>
              <a:spcBef>
                <a:spcPts val="300"/>
              </a:spcBef>
              <a:spcAft>
                <a:spcPts val="300"/>
              </a:spcAft>
              <a:buNone/>
            </a:pPr>
            <a:r>
              <a:rPr lang="en">
                <a:solidFill>
                  <a:srgbClr val="000000"/>
                </a:solidFill>
                <a:latin typeface="Times New Roman"/>
                <a:ea typeface="Times New Roman"/>
                <a:cs typeface="Times New Roman"/>
                <a:sym typeface="Times New Roman"/>
              </a:rPr>
              <a:t>One such way to have such experiential learning is through work immersion. Work immersion has been integrated into the curriculum to allow the learners to be familiar with the work environment and apply their skills and competencies in their specific professions (Penaredonda, 2023). </a:t>
            </a:r>
            <a:endParaRPr>
              <a:solidFill>
                <a:srgbClr val="000000"/>
              </a:solidFill>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5"/>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Distance and Connectivity Issues</a:t>
            </a:r>
            <a:endParaRPr b="1"/>
          </a:p>
        </p:txBody>
      </p:sp>
      <p:sp>
        <p:nvSpPr>
          <p:cNvPr id="101" name="Google Shape;101;p15"/>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0" lvl="0" marL="0" rtl="0" algn="just">
              <a:lnSpc>
                <a:spcPct val="100000"/>
              </a:lnSpc>
              <a:spcBef>
                <a:spcPts val="300"/>
              </a:spcBef>
              <a:spcAft>
                <a:spcPts val="0"/>
              </a:spcAft>
              <a:buNone/>
            </a:pPr>
            <a:r>
              <a:rPr lang="en">
                <a:solidFill>
                  <a:srgbClr val="000000"/>
                </a:solidFill>
                <a:latin typeface="Times New Roman"/>
                <a:ea typeface="Times New Roman"/>
                <a:cs typeface="Times New Roman"/>
                <a:sym typeface="Times New Roman"/>
              </a:rPr>
              <a:t>The success of online immersion heavily depends on the internet use. </a:t>
            </a:r>
            <a:endParaRPr>
              <a:solidFill>
                <a:srgbClr val="000000"/>
              </a:solidFill>
              <a:latin typeface="Times New Roman"/>
              <a:ea typeface="Times New Roman"/>
              <a:cs typeface="Times New Roman"/>
              <a:sym typeface="Times New Roman"/>
            </a:endParaRPr>
          </a:p>
          <a:p>
            <a:pPr indent="0" lvl="0" marL="0" rtl="0" algn="just">
              <a:lnSpc>
                <a:spcPct val="100000"/>
              </a:lnSpc>
              <a:spcBef>
                <a:spcPts val="300"/>
              </a:spcBef>
              <a:spcAft>
                <a:spcPts val="0"/>
              </a:spcAft>
              <a:buNone/>
            </a:pPr>
            <a:r>
              <a:t/>
            </a:r>
            <a:endParaRPr>
              <a:solidFill>
                <a:srgbClr val="000000"/>
              </a:solidFill>
              <a:latin typeface="Times New Roman"/>
              <a:ea typeface="Times New Roman"/>
              <a:cs typeface="Times New Roman"/>
              <a:sym typeface="Times New Roman"/>
            </a:endParaRPr>
          </a:p>
          <a:p>
            <a:pPr indent="0" lvl="0" marL="0" rtl="0" algn="just">
              <a:lnSpc>
                <a:spcPct val="100000"/>
              </a:lnSpc>
              <a:spcBef>
                <a:spcPts val="300"/>
              </a:spcBef>
              <a:spcAft>
                <a:spcPts val="0"/>
              </a:spcAft>
              <a:buNone/>
            </a:pPr>
            <a:r>
              <a:rPr lang="en">
                <a:solidFill>
                  <a:srgbClr val="000000"/>
                </a:solidFill>
                <a:latin typeface="Times New Roman"/>
                <a:ea typeface="Times New Roman"/>
                <a:cs typeface="Times New Roman"/>
                <a:sym typeface="Times New Roman"/>
              </a:rPr>
              <a:t>Stable internet connection was essential for trainees in an online work immersion since it impedes productivity and better work performance which further contributes to stress.</a:t>
            </a:r>
            <a:endParaRPr>
              <a:solidFill>
                <a:srgbClr val="000000"/>
              </a:solidFill>
              <a:latin typeface="Times New Roman"/>
              <a:ea typeface="Times New Roman"/>
              <a:cs typeface="Times New Roman"/>
              <a:sym typeface="Times New Roman"/>
            </a:endParaRPr>
          </a:p>
          <a:p>
            <a:pPr indent="0" lvl="0" marL="0" rtl="0" algn="just">
              <a:lnSpc>
                <a:spcPct val="100000"/>
              </a:lnSpc>
              <a:spcBef>
                <a:spcPts val="300"/>
              </a:spcBef>
              <a:spcAft>
                <a:spcPts val="0"/>
              </a:spcAft>
              <a:buNone/>
            </a:pPr>
            <a:r>
              <a:t/>
            </a:r>
            <a:endParaRPr>
              <a:solidFill>
                <a:srgbClr val="000000"/>
              </a:solidFill>
              <a:latin typeface="Times New Roman"/>
              <a:ea typeface="Times New Roman"/>
              <a:cs typeface="Times New Roman"/>
              <a:sym typeface="Times New Roman"/>
            </a:endParaRPr>
          </a:p>
          <a:p>
            <a:pPr indent="0" lvl="0" marL="0" rtl="0" algn="just">
              <a:lnSpc>
                <a:spcPct val="100000"/>
              </a:lnSpc>
              <a:spcBef>
                <a:spcPts val="300"/>
              </a:spcBef>
              <a:spcAft>
                <a:spcPts val="300"/>
              </a:spcAft>
              <a:buNone/>
            </a:pPr>
            <a:r>
              <a:rPr lang="en">
                <a:solidFill>
                  <a:srgbClr val="000000"/>
                </a:solidFill>
                <a:latin typeface="Times New Roman"/>
                <a:ea typeface="Times New Roman"/>
                <a:cs typeface="Times New Roman"/>
                <a:sym typeface="Times New Roman"/>
              </a:rPr>
              <a:t>Connection instability added stress to the students as it would delay the tasks due to unstable internet connection (Asio et al., 2021; Del Rosario, 2021).</a:t>
            </a:r>
            <a:endParaRPr>
              <a:solidFill>
                <a:srgbClr val="000000"/>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6"/>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Self-Assessments and Applications </a:t>
            </a:r>
            <a:endParaRPr b="1"/>
          </a:p>
        </p:txBody>
      </p:sp>
      <p:sp>
        <p:nvSpPr>
          <p:cNvPr id="107" name="Google Shape;107;p16"/>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0" lvl="0" marL="0" rtl="0" algn="just">
              <a:lnSpc>
                <a:spcPct val="107916"/>
              </a:lnSpc>
              <a:spcBef>
                <a:spcPts val="600"/>
              </a:spcBef>
              <a:spcAft>
                <a:spcPts val="0"/>
              </a:spcAft>
              <a:buNone/>
            </a:pPr>
            <a:r>
              <a:rPr lang="en">
                <a:solidFill>
                  <a:srgbClr val="000000"/>
                </a:solidFill>
                <a:latin typeface="Times New Roman"/>
                <a:ea typeface="Times New Roman"/>
                <a:cs typeface="Times New Roman"/>
                <a:sym typeface="Times New Roman"/>
              </a:rPr>
              <a:t>Given that distance and connectivity issues were considered an integral part in the realization of online work immersion during the pandemic, it is understandable and valid if students would feel unsatisfied, unsure, or unconfident with what their were doing. </a:t>
            </a:r>
            <a:endParaRPr>
              <a:solidFill>
                <a:srgbClr val="000000"/>
              </a:solidFill>
              <a:latin typeface="Times New Roman"/>
              <a:ea typeface="Times New Roman"/>
              <a:cs typeface="Times New Roman"/>
              <a:sym typeface="Times New Roman"/>
            </a:endParaRPr>
          </a:p>
          <a:p>
            <a:pPr indent="0" lvl="0" marL="0" rtl="0" algn="just">
              <a:lnSpc>
                <a:spcPct val="107916"/>
              </a:lnSpc>
              <a:spcBef>
                <a:spcPts val="600"/>
              </a:spcBef>
              <a:spcAft>
                <a:spcPts val="0"/>
              </a:spcAft>
              <a:buNone/>
            </a:pPr>
            <a:r>
              <a:t/>
            </a:r>
            <a:endParaRPr>
              <a:solidFill>
                <a:srgbClr val="000000"/>
              </a:solidFill>
              <a:latin typeface="Times New Roman"/>
              <a:ea typeface="Times New Roman"/>
              <a:cs typeface="Times New Roman"/>
              <a:sym typeface="Times New Roman"/>
            </a:endParaRPr>
          </a:p>
          <a:p>
            <a:pPr indent="0" lvl="0" marL="0" rtl="0" algn="just">
              <a:lnSpc>
                <a:spcPct val="107916"/>
              </a:lnSpc>
              <a:spcBef>
                <a:spcPts val="600"/>
              </a:spcBef>
              <a:spcAft>
                <a:spcPts val="600"/>
              </a:spcAft>
              <a:buNone/>
            </a:pPr>
            <a:r>
              <a:rPr lang="en">
                <a:solidFill>
                  <a:srgbClr val="000000"/>
                </a:solidFill>
                <a:latin typeface="Times New Roman"/>
                <a:ea typeface="Times New Roman"/>
                <a:cs typeface="Times New Roman"/>
                <a:sym typeface="Times New Roman"/>
              </a:rPr>
              <a:t>This was also seen as a barrier to ensure productivity during online work immersion. Having the sense of self-awareness through self-assessment appears to be a good strategy to address such issue. </a:t>
            </a:r>
            <a:endParaRPr>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7"/>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Coping Mechanism during Online Work Immersion</a:t>
            </a:r>
            <a:endParaRPr b="1"/>
          </a:p>
        </p:txBody>
      </p:sp>
      <p:sp>
        <p:nvSpPr>
          <p:cNvPr id="113" name="Google Shape;113;p17"/>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0" lvl="0" marL="0" rtl="0" algn="just">
              <a:lnSpc>
                <a:spcPct val="107916"/>
              </a:lnSpc>
              <a:spcBef>
                <a:spcPts val="600"/>
              </a:spcBef>
              <a:spcAft>
                <a:spcPts val="600"/>
              </a:spcAft>
              <a:buNone/>
            </a:pPr>
            <a:r>
              <a:rPr lang="en">
                <a:solidFill>
                  <a:srgbClr val="000000"/>
                </a:solidFill>
                <a:latin typeface="Times New Roman"/>
                <a:ea typeface="Times New Roman"/>
                <a:cs typeface="Times New Roman"/>
                <a:sym typeface="Times New Roman"/>
              </a:rPr>
              <a:t>Covita and Torres (2017) noted students' coping strategies were problem and emotion focused. This includes assertiveness and help seeking, skills enhancements through observation, interaction and practice, and conflict mediation to address problems; while seeking for emotional and social support, cognitive reappraisal, having leisure activities, and venting, ignoring, and postponing to address emotion-focused challenges to name a few.</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8"/>
          <p:cNvSpPr txBox="1"/>
          <p:nvPr>
            <p:ph idx="1" type="body"/>
          </p:nvPr>
        </p:nvSpPr>
        <p:spPr>
          <a:xfrm>
            <a:off x="322275" y="711300"/>
            <a:ext cx="2766900" cy="3339000"/>
          </a:xfrm>
          <a:prstGeom prst="rect">
            <a:avLst/>
          </a:prstGeom>
        </p:spPr>
        <p:txBody>
          <a:bodyPr anchorCtr="0" anchor="t" bIns="91425" lIns="91425" spcFirstLastPara="1" rIns="91425" wrap="square" tIns="91425">
            <a:normAutofit fontScale="85000" lnSpcReduction="20000"/>
          </a:bodyPr>
          <a:lstStyle/>
          <a:p>
            <a:pPr indent="-325755" lvl="0" marL="457200" rtl="0" algn="l">
              <a:spcBef>
                <a:spcPts val="0"/>
              </a:spcBef>
              <a:spcAft>
                <a:spcPts val="0"/>
              </a:spcAft>
              <a:buSzPct val="100000"/>
              <a:buChar char="●"/>
            </a:pPr>
            <a:r>
              <a:rPr lang="en"/>
              <a:t>State-funded university</a:t>
            </a:r>
            <a:endParaRPr/>
          </a:p>
          <a:p>
            <a:pPr indent="-325755" lvl="0" marL="457200" rtl="0" algn="l">
              <a:spcBef>
                <a:spcPts val="0"/>
              </a:spcBef>
              <a:spcAft>
                <a:spcPts val="0"/>
              </a:spcAft>
              <a:buSzPct val="100000"/>
              <a:buChar char="●"/>
            </a:pPr>
            <a:r>
              <a:rPr lang="en"/>
              <a:t>Humble beginnings as a Business School (1904-1951)</a:t>
            </a:r>
            <a:endParaRPr/>
          </a:p>
          <a:p>
            <a:pPr indent="-325755" lvl="0" marL="457200" rtl="0" algn="l">
              <a:lnSpc>
                <a:spcPct val="138461"/>
              </a:lnSpc>
              <a:spcBef>
                <a:spcPts val="0"/>
              </a:spcBef>
              <a:spcAft>
                <a:spcPts val="0"/>
              </a:spcAft>
              <a:buSzPct val="100000"/>
              <a:buChar char="●"/>
            </a:pPr>
            <a:r>
              <a:rPr lang="en"/>
              <a:t>On becoming a college (1952-1971)</a:t>
            </a:r>
            <a:endParaRPr/>
          </a:p>
          <a:p>
            <a:pPr indent="-325755" lvl="0" marL="457200" rtl="0" algn="l">
              <a:lnSpc>
                <a:spcPct val="138461"/>
              </a:lnSpc>
              <a:spcBef>
                <a:spcPts val="0"/>
              </a:spcBef>
              <a:spcAft>
                <a:spcPts val="0"/>
              </a:spcAft>
              <a:buSzPct val="100000"/>
              <a:buChar char="●"/>
            </a:pPr>
            <a:r>
              <a:rPr lang="en"/>
              <a:t>Transforming into a university (1972-1985)</a:t>
            </a:r>
            <a:endParaRPr/>
          </a:p>
          <a:p>
            <a:pPr indent="-325755" lvl="0" marL="457200" rtl="0" algn="l">
              <a:lnSpc>
                <a:spcPct val="138461"/>
              </a:lnSpc>
              <a:spcBef>
                <a:spcPts val="0"/>
              </a:spcBef>
              <a:spcAft>
                <a:spcPts val="0"/>
              </a:spcAft>
              <a:buSzPct val="100000"/>
              <a:buChar char="●"/>
            </a:pPr>
            <a:r>
              <a:rPr lang="en"/>
              <a:t>Centennial</a:t>
            </a:r>
            <a:r>
              <a:rPr lang="en"/>
              <a:t> Celebration (2004)</a:t>
            </a:r>
            <a:endParaRPr/>
          </a:p>
          <a:p>
            <a:pPr indent="-325755" lvl="0" marL="457200" rtl="0" algn="l">
              <a:lnSpc>
                <a:spcPct val="138461"/>
              </a:lnSpc>
              <a:spcBef>
                <a:spcPts val="0"/>
              </a:spcBef>
              <a:spcAft>
                <a:spcPts val="0"/>
              </a:spcAft>
              <a:buSzPct val="100000"/>
              <a:buChar char="●"/>
            </a:pPr>
            <a:r>
              <a:rPr lang="en"/>
              <a:t>Continuously</a:t>
            </a:r>
            <a:r>
              <a:rPr lang="en"/>
              <a:t> provide quality education </a:t>
            </a:r>
            <a:endParaRPr/>
          </a:p>
        </p:txBody>
      </p:sp>
      <p:pic>
        <p:nvPicPr>
          <p:cNvPr id="119" name="Google Shape;119;p18"/>
          <p:cNvPicPr preferRelativeResize="0"/>
          <p:nvPr/>
        </p:nvPicPr>
        <p:blipFill>
          <a:blip r:embed="rId3">
            <a:alphaModFix/>
          </a:blip>
          <a:stretch>
            <a:fillRect/>
          </a:stretch>
        </p:blipFill>
        <p:spPr>
          <a:xfrm>
            <a:off x="3310200" y="194500"/>
            <a:ext cx="5359876" cy="4754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19"/>
          <p:cNvSpPr txBox="1"/>
          <p:nvPr>
            <p:ph type="title"/>
          </p:nvPr>
        </p:nvSpPr>
        <p:spPr>
          <a:xfrm>
            <a:off x="311700" y="410000"/>
            <a:ext cx="66672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Polytechnic University of the Philippines - BLIS Work Immersion Subjects </a:t>
            </a:r>
            <a:endParaRPr b="1"/>
          </a:p>
        </p:txBody>
      </p:sp>
      <p:sp>
        <p:nvSpPr>
          <p:cNvPr id="125" name="Google Shape;125;p19"/>
          <p:cNvSpPr txBox="1"/>
          <p:nvPr>
            <p:ph idx="1" type="body"/>
          </p:nvPr>
        </p:nvSpPr>
        <p:spPr>
          <a:xfrm>
            <a:off x="311700" y="1505050"/>
            <a:ext cx="8520600" cy="3339000"/>
          </a:xfrm>
          <a:prstGeom prst="rect">
            <a:avLst/>
          </a:prstGeom>
        </p:spPr>
        <p:txBody>
          <a:bodyPr anchorCtr="0" anchor="t" bIns="91425" lIns="91425" spcFirstLastPara="1" rIns="91425" wrap="square" tIns="91425">
            <a:normAutofit lnSpcReduction="20000"/>
          </a:bodyPr>
          <a:lstStyle/>
          <a:p>
            <a:pPr indent="-342900" lvl="0" marL="457200" rtl="0" algn="just">
              <a:lnSpc>
                <a:spcPct val="107916"/>
              </a:lnSpc>
              <a:spcBef>
                <a:spcPts val="60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Commission on Higher Education (CHED) Memorandum Order (CMO) No. 24, Series of 2015 Section 8, all students taking up Bachelor in Library and Information Science should undergo a minimum of 400  hours immersion to different types of libraries through the supervision of practicum coordinator. </a:t>
            </a:r>
            <a:endParaRPr>
              <a:solidFill>
                <a:srgbClr val="000000"/>
              </a:solidFill>
              <a:latin typeface="Times New Roman"/>
              <a:ea typeface="Times New Roman"/>
              <a:cs typeface="Times New Roman"/>
              <a:sym typeface="Times New Roman"/>
            </a:endParaRPr>
          </a:p>
          <a:p>
            <a:pPr indent="0" lvl="0" marL="457200" rtl="0" algn="just">
              <a:lnSpc>
                <a:spcPct val="107916"/>
              </a:lnSpc>
              <a:spcBef>
                <a:spcPts val="600"/>
              </a:spcBef>
              <a:spcAft>
                <a:spcPts val="0"/>
              </a:spcAft>
              <a:buNone/>
            </a:pPr>
            <a:r>
              <a:t/>
            </a:r>
            <a:endParaRPr>
              <a:solidFill>
                <a:srgbClr val="000000"/>
              </a:solidFill>
              <a:latin typeface="Times New Roman"/>
              <a:ea typeface="Times New Roman"/>
              <a:cs typeface="Times New Roman"/>
              <a:sym typeface="Times New Roman"/>
            </a:endParaRPr>
          </a:p>
          <a:p>
            <a:pPr indent="-342900" lvl="0" marL="457200" rtl="0" algn="just">
              <a:lnSpc>
                <a:spcPct val="107916"/>
              </a:lnSpc>
              <a:spcBef>
                <a:spcPts val="60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These required number of hours is divided into Library Practice 1 and Library Practice 2 courses which should be taken into two semesters. This guideline is applicable to all state universities and colleges (SUCs) offering the same program. In addition, students are also required to submit journals, portfolios and proposals based on their observation to the assigned area.</a:t>
            </a:r>
            <a:endParaRPr>
              <a:solidFill>
                <a:srgbClr val="000000"/>
              </a:solidFill>
              <a:latin typeface="Times New Roman"/>
              <a:ea typeface="Times New Roman"/>
              <a:cs typeface="Times New Roman"/>
              <a:sym typeface="Times New Roman"/>
            </a:endParaRPr>
          </a:p>
          <a:p>
            <a:pPr indent="0" lvl="0" marL="0" rtl="0" algn="l">
              <a:spcBef>
                <a:spcPts val="600"/>
              </a:spcBef>
              <a:spcAft>
                <a:spcPts val="1200"/>
              </a:spcAft>
              <a:buNone/>
            </a:pPr>
            <a:r>
              <a:t/>
            </a:r>
            <a:endParaRPr/>
          </a:p>
        </p:txBody>
      </p:sp>
      <p:pic>
        <p:nvPicPr>
          <p:cNvPr id="126" name="Google Shape;126;p19"/>
          <p:cNvPicPr preferRelativeResize="0"/>
          <p:nvPr/>
        </p:nvPicPr>
        <p:blipFill rotWithShape="1">
          <a:blip r:embed="rId3">
            <a:alphaModFix/>
          </a:blip>
          <a:srcRect b="0" l="0" r="0" t="0"/>
          <a:stretch/>
        </p:blipFill>
        <p:spPr>
          <a:xfrm>
            <a:off x="7070118" y="410000"/>
            <a:ext cx="1009550" cy="102006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0"/>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Objectives</a:t>
            </a:r>
            <a:endParaRPr b="1"/>
          </a:p>
        </p:txBody>
      </p:sp>
      <p:sp>
        <p:nvSpPr>
          <p:cNvPr id="132" name="Google Shape;132;p20"/>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342900" lvl="0" marL="457200" rtl="0" algn="just">
              <a:lnSpc>
                <a:spcPct val="107916"/>
              </a:lnSpc>
              <a:spcBef>
                <a:spcPts val="60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To document the impact of online work immersion among 4th year Bachelor of Library and Information Science (BLIS) students at the Polytechnic University of the Philippines who were enrolled in the Library Practice subjects from school year 2022-2023. </a:t>
            </a:r>
            <a:endParaRPr>
              <a:solidFill>
                <a:srgbClr val="000000"/>
              </a:solidFill>
              <a:latin typeface="Times New Roman"/>
              <a:ea typeface="Times New Roman"/>
              <a:cs typeface="Times New Roman"/>
              <a:sym typeface="Times New Roman"/>
            </a:endParaRPr>
          </a:p>
          <a:p>
            <a:pPr indent="-342900" lvl="0" marL="457200" rtl="0" algn="just">
              <a:lnSpc>
                <a:spcPct val="107916"/>
              </a:lnSpc>
              <a:spcBef>
                <a:spcPts val="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To determine the challenges they encountered as well as their coping mechanisms relevant to the completion of the online work immersion. </a:t>
            </a:r>
            <a:endParaRPr>
              <a:solidFill>
                <a:srgbClr val="000000"/>
              </a:solidFill>
              <a:latin typeface="Times New Roman"/>
              <a:ea typeface="Times New Roman"/>
              <a:cs typeface="Times New Roman"/>
              <a:sym typeface="Times New Roman"/>
            </a:endParaRPr>
          </a:p>
          <a:p>
            <a:pPr indent="-342900" lvl="0" marL="457200" rtl="0" algn="just">
              <a:lnSpc>
                <a:spcPct val="107916"/>
              </a:lnSpc>
              <a:spcBef>
                <a:spcPts val="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To identify the students’ level of readiness to perform in a professional library. </a:t>
            </a:r>
            <a:endParaRPr>
              <a:solidFill>
                <a:srgbClr val="000000"/>
              </a:solidFill>
              <a:latin typeface="Times New Roman"/>
              <a:ea typeface="Times New Roman"/>
              <a:cs typeface="Times New Roman"/>
              <a:sym typeface="Times New Roman"/>
            </a:endParaRPr>
          </a:p>
          <a:p>
            <a:pPr indent="-342900" lvl="0" marL="457200" rtl="0" algn="just">
              <a:lnSpc>
                <a:spcPct val="107916"/>
              </a:lnSpc>
              <a:spcBef>
                <a:spcPts val="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To suggest improvements in the work immersion subject of the Department of Library and Information Science of the Polytechnic University of the Philippines. </a:t>
            </a:r>
            <a:endParaRPr>
              <a:solidFill>
                <a:srgbClr val="000000"/>
              </a:solidFill>
              <a:latin typeface="Times New Roman"/>
              <a:ea typeface="Times New Roman"/>
              <a:cs typeface="Times New Roman"/>
              <a:sym typeface="Times New Roman"/>
            </a:endParaRPr>
          </a:p>
          <a:p>
            <a:pPr indent="0" lvl="0" marL="0" rtl="0" algn="l">
              <a:spcBef>
                <a:spcPts val="600"/>
              </a:spcBef>
              <a:spcAft>
                <a:spcPts val="12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1"/>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Methodology</a:t>
            </a:r>
            <a:endParaRPr b="1"/>
          </a:p>
        </p:txBody>
      </p:sp>
      <p:sp>
        <p:nvSpPr>
          <p:cNvPr id="138" name="Google Shape;138;p21"/>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342900" lvl="0" marL="457200" rtl="0" algn="just">
              <a:lnSpc>
                <a:spcPct val="100000"/>
              </a:lnSpc>
              <a:spcBef>
                <a:spcPts val="30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descriptive quantitative approach</a:t>
            </a:r>
            <a:endParaRPr>
              <a:solidFill>
                <a:srgbClr val="000000"/>
              </a:solidFill>
              <a:latin typeface="Times New Roman"/>
              <a:ea typeface="Times New Roman"/>
              <a:cs typeface="Times New Roman"/>
              <a:sym typeface="Times New Roman"/>
            </a:endParaRPr>
          </a:p>
          <a:p>
            <a:pPr indent="-342900" lvl="0" marL="457200" rtl="0" algn="just">
              <a:lnSpc>
                <a:spcPct val="100000"/>
              </a:lnSpc>
              <a:spcBef>
                <a:spcPts val="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63 students (4th year BLIS students, 2 sections) enrolled in Library Practice subjects </a:t>
            </a:r>
            <a:endParaRPr>
              <a:solidFill>
                <a:srgbClr val="000000"/>
              </a:solidFill>
              <a:latin typeface="Times New Roman"/>
              <a:ea typeface="Times New Roman"/>
              <a:cs typeface="Times New Roman"/>
              <a:sym typeface="Times New Roman"/>
            </a:endParaRPr>
          </a:p>
          <a:p>
            <a:pPr indent="-342900" lvl="0" marL="457200" rtl="0" algn="just">
              <a:lnSpc>
                <a:spcPct val="100000"/>
              </a:lnSpc>
              <a:spcBef>
                <a:spcPts val="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Self-made tool</a:t>
            </a:r>
            <a:endParaRPr>
              <a:solidFill>
                <a:srgbClr val="000000"/>
              </a:solidFill>
              <a:latin typeface="Times New Roman"/>
              <a:ea typeface="Times New Roman"/>
              <a:cs typeface="Times New Roman"/>
              <a:sym typeface="Times New Roman"/>
            </a:endParaRPr>
          </a:p>
          <a:p>
            <a:pPr indent="-342900" lvl="0" marL="457200" rtl="0" algn="just">
              <a:lnSpc>
                <a:spcPct val="100000"/>
              </a:lnSpc>
              <a:spcBef>
                <a:spcPts val="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40 statements</a:t>
            </a:r>
            <a:endParaRPr>
              <a:solidFill>
                <a:srgbClr val="000000"/>
              </a:solidFill>
              <a:latin typeface="Times New Roman"/>
              <a:ea typeface="Times New Roman"/>
              <a:cs typeface="Times New Roman"/>
              <a:sym typeface="Times New Roman"/>
            </a:endParaRPr>
          </a:p>
          <a:p>
            <a:pPr indent="-342900" lvl="0" marL="457200" rtl="0" algn="just">
              <a:lnSpc>
                <a:spcPct val="100000"/>
              </a:lnSpc>
              <a:spcBef>
                <a:spcPts val="30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Likert Scale (1- strongly disagree and 5 - strongly agree)</a:t>
            </a:r>
            <a:endParaRPr>
              <a:solidFill>
                <a:srgbClr val="000000"/>
              </a:solidFill>
              <a:latin typeface="Times New Roman"/>
              <a:ea typeface="Times New Roman"/>
              <a:cs typeface="Times New Roman"/>
              <a:sym typeface="Times New Roman"/>
            </a:endParaRPr>
          </a:p>
          <a:p>
            <a:pPr indent="-342900" lvl="0" marL="457200" rtl="0" algn="just">
              <a:lnSpc>
                <a:spcPct val="100000"/>
              </a:lnSpc>
              <a:spcBef>
                <a:spcPts val="300"/>
              </a:spcBef>
              <a:spcAft>
                <a:spcPts val="30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Statistical methods: frequency distribution, percentage, and weighted means</a:t>
            </a:r>
            <a:endParaRPr>
              <a:solidFill>
                <a:srgbClr val="000000"/>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