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65" r:id="rId6"/>
    <p:sldId id="266" r:id="rId7"/>
    <p:sldId id="267" r:id="rId8"/>
    <p:sldId id="268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5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6CF1-CAC4-40BF-B7A6-A914AE4084B0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4D850-AA3F-4E75-92B0-38732D670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922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6CF1-CAC4-40BF-B7A6-A914AE4084B0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4D850-AA3F-4E75-92B0-38732D670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149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6CF1-CAC4-40BF-B7A6-A914AE4084B0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4D850-AA3F-4E75-92B0-38732D670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676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6CF1-CAC4-40BF-B7A6-A914AE4084B0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4D850-AA3F-4E75-92B0-38732D670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111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6CF1-CAC4-40BF-B7A6-A914AE4084B0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4D850-AA3F-4E75-92B0-38732D670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005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6CF1-CAC4-40BF-B7A6-A914AE4084B0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4D850-AA3F-4E75-92B0-38732D670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63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6CF1-CAC4-40BF-B7A6-A914AE4084B0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4D850-AA3F-4E75-92B0-38732D670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249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6CF1-CAC4-40BF-B7A6-A914AE4084B0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4D850-AA3F-4E75-92B0-38732D670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605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6CF1-CAC4-40BF-B7A6-A914AE4084B0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4D850-AA3F-4E75-92B0-38732D670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850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6CF1-CAC4-40BF-B7A6-A914AE4084B0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4D850-AA3F-4E75-92B0-38732D670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215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6CF1-CAC4-40BF-B7A6-A914AE4084B0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4D850-AA3F-4E75-92B0-38732D670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485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76CF1-CAC4-40BF-B7A6-A914AE4084B0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4D850-AA3F-4E75-92B0-38732D670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96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0108" y="360219"/>
            <a:ext cx="11914909" cy="3048000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Партнерство – ефективна форма консолідації </a:t>
            </a:r>
            <a:br>
              <a:rPr lang="uk-UA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 інтеграції інформаційних ресурсів бібліотек </a:t>
            </a:r>
            <a:br>
              <a:rPr lang="uk-UA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наукових установ Національної академії наук України</a:t>
            </a:r>
            <a:endParaRPr lang="uk-UA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056" y="3962399"/>
            <a:ext cx="11623961" cy="2895600"/>
          </a:xfrm>
        </p:spPr>
        <p:txBody>
          <a:bodyPr>
            <a:normAutofit fontScale="70000" lnSpcReduction="20000"/>
          </a:bodyPr>
          <a:lstStyle/>
          <a:p>
            <a:pPr lvl="0" indent="-532800" algn="r" fontAlgn="base">
              <a:lnSpc>
                <a:spcPct val="110000"/>
              </a:lnSpc>
              <a:spcBef>
                <a:spcPts val="0"/>
              </a:spcBef>
            </a:pPr>
            <a:r>
              <a:rPr lang="uk-UA" alt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Клименко Оксана Зіновіївна</a:t>
            </a:r>
            <a:r>
              <a:rPr lang="uk-UA" altLang="ru-RU" sz="2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indent="-532800" algn="r">
              <a:lnSpc>
                <a:spcPct val="110000"/>
              </a:lnSpc>
              <a:spcBef>
                <a:spcPts val="0"/>
              </a:spcBef>
            </a:pPr>
            <a:r>
              <a:rPr lang="uk-UA" sz="2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кандидат історичних наук, доцент, </a:t>
            </a:r>
          </a:p>
          <a:p>
            <a:pPr indent="-532800" algn="r">
              <a:lnSpc>
                <a:spcPct val="110000"/>
              </a:lnSpc>
              <a:spcBef>
                <a:spcPts val="0"/>
              </a:spcBef>
            </a:pPr>
            <a:r>
              <a:rPr lang="uk-UA" sz="2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старший науковий співробітник </a:t>
            </a:r>
            <a:r>
              <a:rPr lang="uk-UA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Інституту бібліотекознавства</a:t>
            </a:r>
            <a:r>
              <a:rPr lang="uk-UA" sz="2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en-US" sz="2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532800" algn="r">
              <a:lnSpc>
                <a:spcPct val="110000"/>
              </a:lnSpc>
              <a:spcBef>
                <a:spcPts val="0"/>
              </a:spcBef>
            </a:pPr>
            <a:r>
              <a:rPr lang="uk-UA" sz="2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Національна бібліотека України імені В. І. Вернадського </a:t>
            </a:r>
            <a:endParaRPr lang="en-US" sz="2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-532800" algn="r" fontAlgn="base">
              <a:lnSpc>
                <a:spcPct val="110000"/>
              </a:lnSpc>
              <a:spcBef>
                <a:spcPts val="0"/>
              </a:spcBef>
            </a:pPr>
            <a:endParaRPr lang="uk-UA" altLang="ru-RU" sz="23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-532800" algn="r" fontAlgn="base">
              <a:lnSpc>
                <a:spcPct val="110000"/>
              </a:lnSpc>
              <a:spcBef>
                <a:spcPts val="0"/>
              </a:spcBef>
            </a:pPr>
            <a:r>
              <a:rPr lang="uk-UA" alt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Сокур </a:t>
            </a:r>
            <a:r>
              <a:rPr lang="uk-UA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Олена </a:t>
            </a:r>
            <a:r>
              <a:rPr lang="uk-UA" alt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Леонідівна</a:t>
            </a:r>
            <a:r>
              <a:rPr lang="ru-RU" altLang="ru-RU" sz="2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altLang="ru-RU" sz="23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-532800" algn="r" fontAlgn="base">
              <a:lnSpc>
                <a:spcPct val="110000"/>
              </a:lnSpc>
              <a:spcBef>
                <a:spcPts val="0"/>
              </a:spcBef>
            </a:pP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кандидат наук </a:t>
            </a:r>
            <a:r>
              <a:rPr lang="uk-UA" altLang="ru-RU" sz="2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altLang="ru-RU" sz="2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соціальних </a:t>
            </a:r>
            <a:r>
              <a:rPr lang="uk-UA" altLang="ru-RU" sz="2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комунікацій</a:t>
            </a:r>
            <a:r>
              <a:rPr lang="ru-RU" altLang="ru-RU" sz="2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uk-UA" altLang="ru-RU" sz="2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-532800" algn="r" fontAlgn="base">
              <a:lnSpc>
                <a:spcPct val="110000"/>
              </a:lnSpc>
              <a:spcBef>
                <a:spcPts val="0"/>
              </a:spcBef>
            </a:pPr>
            <a:r>
              <a:rPr lang="uk-UA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науковий співробітник Інституту </a:t>
            </a:r>
            <a:r>
              <a:rPr lang="uk-UA" altLang="ru-RU" sz="2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бібліотекознавства,</a:t>
            </a:r>
            <a:endParaRPr lang="uk-UA" altLang="ru-RU" sz="2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-532800" algn="r" fontAlgn="base">
              <a:lnSpc>
                <a:spcPct val="110000"/>
              </a:lnSpc>
              <a:spcBef>
                <a:spcPts val="0"/>
              </a:spcBef>
            </a:pPr>
            <a:r>
              <a:rPr lang="uk-UA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Національна бібліотека України імені В. І. </a:t>
            </a:r>
            <a:r>
              <a:rPr lang="uk-UA" altLang="ru-RU" sz="2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Вернадського</a:t>
            </a:r>
          </a:p>
          <a:p>
            <a:pPr lvl="0" indent="-532800" algn="r" fontAlgn="base">
              <a:lnSpc>
                <a:spcPct val="70000"/>
              </a:lnSpc>
              <a:spcBef>
                <a:spcPts val="0"/>
              </a:spcBef>
            </a:pPr>
            <a:endParaRPr lang="uk-UA" alt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-532800" algn="r" fontAlgn="base">
              <a:lnSpc>
                <a:spcPct val="70000"/>
              </a:lnSpc>
              <a:spcBef>
                <a:spcPts val="0"/>
              </a:spcBef>
            </a:pPr>
            <a:endParaRPr lang="uk-UA" altLang="ru-RU" sz="1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-532800" fontAlgn="base">
              <a:lnSpc>
                <a:spcPct val="70000"/>
              </a:lnSpc>
              <a:spcBef>
                <a:spcPts val="0"/>
              </a:spcBef>
            </a:pPr>
            <a:endParaRPr lang="uk-UA" altLang="ru-RU" sz="23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-532800" fontAlgn="base">
              <a:lnSpc>
                <a:spcPct val="70000"/>
              </a:lnSpc>
              <a:spcBef>
                <a:spcPts val="0"/>
              </a:spcBef>
            </a:pPr>
            <a:r>
              <a:rPr lang="uk-UA" altLang="ru-RU" sz="29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Дніпро 2020</a:t>
            </a:r>
            <a:endParaRPr lang="uk-UA" altLang="ru-RU" sz="29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35528"/>
            <a:ext cx="1219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Дніпровський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університет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залізничного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транспорту імені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академіка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Лазаряна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конференція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Library at a New Stage of Social Communications Development». </a:t>
            </a:r>
            <a:endParaRPr lang="uk-U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2020: «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Open Science, Open Access and Open Educational Resources: New Opportunities For Libraries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019" y="3962398"/>
            <a:ext cx="4253346" cy="231371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710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93182"/>
            <a:ext cx="8435661" cy="3052293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Апробовані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інформації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електронному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середовищі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потребують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підходів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керування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бібліотечно-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інформаційними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ресурсами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сервісами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67425" y="2936383"/>
            <a:ext cx="11874321" cy="3921617"/>
          </a:xfrm>
        </p:spPr>
        <p:txBody>
          <a:bodyPr>
            <a:normAutofit/>
          </a:bodyPr>
          <a:lstStyle/>
          <a:p>
            <a:pPr algn="just"/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інтеграції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розподілених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масивів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algn="just"/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дієвої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міжбібліотечної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взаємодії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algn="just"/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широкого партнерства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освітніх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центрів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науково-технічної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архівів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музеїв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зацікавлених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цілісного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національного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наукового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інформаційного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простору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інтеграції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документно-інформаційних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3995" y="457201"/>
            <a:ext cx="3747752" cy="2351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62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54546"/>
            <a:ext cx="12089161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3600" kern="700" spc="-1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Особливого значення набуває здійснення </a:t>
            </a:r>
            <a:r>
              <a:rPr lang="uk-UA" sz="3600" b="1" kern="700" spc="-1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спільних проектів через партнерську </a:t>
            </a:r>
            <a:r>
              <a:rPr lang="uk-UA" sz="3600" b="1" kern="700" spc="-1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взаємодію</a:t>
            </a:r>
            <a:r>
              <a:rPr lang="uk-UA" sz="3600" kern="700" spc="-1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спрямовану </a:t>
            </a:r>
            <a:r>
              <a:rPr lang="uk-UA" sz="3600" kern="700" spc="-1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</a:p>
          <a:p>
            <a:pPr marL="571500" indent="-5715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uk-UA" sz="3600" kern="700" spc="-1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3600" kern="700" spc="-1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формування корпоративних </a:t>
            </a:r>
            <a:endParaRPr lang="uk-UA" sz="3600" kern="700" spc="-1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3600" kern="700" spc="-1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інформаційних </a:t>
            </a:r>
            <a:r>
              <a:rPr lang="uk-UA" sz="3600" kern="700" spc="-1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мереж</a:t>
            </a:r>
            <a:r>
              <a:rPr lang="uk-UA" sz="3600" kern="700" spc="-1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marL="571500" indent="-5715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uk-UA" sz="3600" kern="700" spc="-1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3600" kern="700" spc="-1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зведених електронних каталогів, </a:t>
            </a:r>
            <a:endParaRPr lang="uk-UA" sz="3600" kern="700" spc="-1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uk-UA" sz="3600" kern="700" spc="-1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спільних </a:t>
            </a:r>
            <a:r>
              <a:rPr lang="uk-UA" sz="3600" kern="700" spc="-1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тематичних цифрових бібліотек, </a:t>
            </a:r>
            <a:endParaRPr lang="uk-UA" sz="3600" kern="700" spc="-1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uk-UA" sz="3600" kern="700" spc="-1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котрі </a:t>
            </a:r>
            <a:r>
              <a:rPr lang="uk-UA" sz="3600" b="1" kern="700" spc="-1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базуватимуться</a:t>
            </a:r>
            <a:r>
              <a:rPr lang="uk-UA" sz="3600" kern="700" spc="-1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endParaRPr lang="uk-UA" sz="3600" kern="700" spc="-1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28700" lvl="1" indent="-571500" algn="just">
              <a:buFont typeface="Wingdings" panose="05000000000000000000" pitchFamily="2" charset="2"/>
              <a:buChar char="ü"/>
            </a:pPr>
            <a:r>
              <a:rPr lang="uk-UA" sz="3600" kern="700" spc="-1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єдиних </a:t>
            </a:r>
            <a:r>
              <a:rPr lang="uk-UA" sz="3600" kern="700" spc="-1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програмно-технологічних рішеннях, </a:t>
            </a:r>
            <a:endParaRPr lang="uk-UA" sz="3600" kern="700" spc="-1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28700" lvl="1" indent="-571500" algn="just">
              <a:buFont typeface="Wingdings" panose="05000000000000000000" pitchFamily="2" charset="2"/>
              <a:buChar char="ü"/>
            </a:pPr>
            <a:r>
              <a:rPr lang="uk-UA" sz="3600" kern="700" spc="-1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упровадженні </a:t>
            </a:r>
            <a:r>
              <a:rPr lang="uk-UA" sz="3600" kern="700" spc="-1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єдиних пошукових систем, </a:t>
            </a:r>
            <a:endParaRPr lang="uk-UA" sz="3600" kern="700" spc="-1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28700" lvl="1" indent="-571500" algn="just">
              <a:buFont typeface="Wingdings" panose="05000000000000000000" pitchFamily="2" charset="2"/>
              <a:buChar char="ü"/>
            </a:pPr>
            <a:r>
              <a:rPr lang="uk-UA" sz="3600" kern="700" spc="-1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організації </a:t>
            </a:r>
            <a:r>
              <a:rPr lang="uk-UA" sz="3600" kern="700" spc="-1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доступу через </a:t>
            </a:r>
            <a:r>
              <a:rPr lang="uk-UA" sz="3600" kern="700" spc="-1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єдиний</a:t>
            </a:r>
          </a:p>
          <a:p>
            <a:pPr lvl="1" algn="just"/>
            <a:r>
              <a:rPr lang="uk-UA" sz="3600" kern="700" spc="-1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спеціалізований інформаційний </a:t>
            </a:r>
            <a:r>
              <a:rPr lang="uk-UA" sz="3600" kern="700" spc="-1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портал.</a:t>
            </a:r>
            <a:endParaRPr lang="en-US" sz="3600" kern="700" spc="-1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0322" y="5102570"/>
            <a:ext cx="3318840" cy="17026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1704" y="1303300"/>
            <a:ext cx="3177457" cy="2367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15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032" y="207818"/>
            <a:ext cx="12088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«Каталоги бібліотек Національної академії наук України»</a:t>
            </a:r>
            <a:endParaRPr lang="en-US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636" y="1371599"/>
            <a:ext cx="10668000" cy="509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17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0444"/>
            <a:ext cx="8010659" cy="1835781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Методичний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супровід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книгозбірень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мережі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НАН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відбувається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партнерських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засадах.</a:t>
            </a:r>
            <a:endParaRPr lang="ru-RU" sz="36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154546" y="2125496"/>
            <a:ext cx="5865254" cy="4732504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Кращі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одних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популяризуються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самим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запроваджуються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роботу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074535" y="3541690"/>
            <a:ext cx="6117465" cy="3000777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Обмін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досвідом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відбувається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тому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через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взаємовідвідування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професійне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спілкування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рамках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щорічних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конференцій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354" y="31172"/>
            <a:ext cx="4246163" cy="302112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546" y="4232381"/>
            <a:ext cx="5731099" cy="2310086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1169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819" y="120426"/>
            <a:ext cx="11694017" cy="2970504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Пріоритетом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стати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спільних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зокрема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бібліографій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біобібліографій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видатних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учених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0" y="2864457"/>
            <a:ext cx="6019800" cy="399354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створить умови для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укріплення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позицій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бібліотек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endPara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5418249" y="3090930"/>
            <a:ext cx="6773751" cy="3584190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endPara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оптимізує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пошук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додаткових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фінансування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834" y="4301690"/>
            <a:ext cx="5431971" cy="237343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8901" y="2908050"/>
            <a:ext cx="4682276" cy="2037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99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313610"/>
            <a:ext cx="11998817" cy="1325563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Спільний план з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оцифровування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забезпечить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idx="1"/>
          </p:nvPr>
        </p:nvSpPr>
        <p:spPr>
          <a:xfrm>
            <a:off x="90152" y="1825625"/>
            <a:ext cx="12101848" cy="483275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якість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електронних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зібрань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швидкість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наповнення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значну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економію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</a:p>
          <a:p>
            <a:pPr marL="0" indent="0" algn="r">
              <a:buNone/>
            </a:pP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матеріальних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кадрових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		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615" y="1203795"/>
            <a:ext cx="4683202" cy="303820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049" y="4114800"/>
            <a:ext cx="5267459" cy="2543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58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8789"/>
            <a:ext cx="8590208" cy="2369712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Укріплення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партнерських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зв’язків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сприятиме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80304" y="2266682"/>
            <a:ext cx="12011696" cy="459131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удосконаленню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й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урізноманітненню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взаємообміну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взаємовпливу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стане </a:t>
            </a:r>
            <a:r>
              <a:rPr lang="ru-RU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дієвим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інструментом</a:t>
            </a:r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активного </a:t>
            </a:r>
            <a:r>
              <a:rPr lang="ru-RU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входження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досягнень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вітчизняних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учених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світову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наукову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комунікацію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6195" y="0"/>
            <a:ext cx="3621157" cy="22920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383" y="3554570"/>
            <a:ext cx="4402183" cy="30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44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39634"/>
            <a:ext cx="10515600" cy="2573383"/>
          </a:xfrm>
        </p:spPr>
        <p:txBody>
          <a:bodyPr>
            <a:normAutofit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УСІМ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ДЯКУЄМО ЗА УВАГУ!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6183" y="3056300"/>
            <a:ext cx="8242663" cy="3213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58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307</Words>
  <Application>Microsoft Office PowerPoint</Application>
  <PresentationFormat>Широкоэкранный</PresentationFormat>
  <Paragraphs>62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Wingdings</vt:lpstr>
      <vt:lpstr>Тема Office</vt:lpstr>
      <vt:lpstr>Партнерство – ефективна форма консолідації  та інтеграції інформаційних ресурсів бібліотек  наукових установ Національної академії наук України</vt:lpstr>
      <vt:lpstr>Апробовані стратегії організації інформації  в електронному середовищі потребують  нових підходів до керування  бібліотечно-інформаційними ресурсами  і сервісами на основі </vt:lpstr>
      <vt:lpstr>Презентация PowerPoint</vt:lpstr>
      <vt:lpstr>Презентация PowerPoint</vt:lpstr>
      <vt:lpstr>Методичний супровід діяльності  книгозбірень мережі НАН України  відбувається на партнерських засадах.</vt:lpstr>
      <vt:lpstr>Пріоритетом має стати реалізація спільних програм і проектів,  зокрема з підготовки бібліографій  і біобібліографій видатних українських учених, </vt:lpstr>
      <vt:lpstr>Спільний план з оцифровування забезпечить </vt:lpstr>
      <vt:lpstr>Укріплення партнерських  зв’язків сприятиме </vt:lpstr>
      <vt:lpstr>  УСІМ ДЯКУЄМО ЗА УВАГУ!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Партнерство – ефективна форма консолідації та інтеграції інформаційних ресурсів бібліотек наукових установ Національної академії наук України</dc:title>
  <dc:creator>user</dc:creator>
  <cp:lastModifiedBy>user</cp:lastModifiedBy>
  <cp:revision>28</cp:revision>
  <dcterms:created xsi:type="dcterms:W3CDTF">2020-09-24T06:33:54Z</dcterms:created>
  <dcterms:modified xsi:type="dcterms:W3CDTF">2020-09-24T19:57:45Z</dcterms:modified>
</cp:coreProperties>
</file>