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70" r:id="rId13"/>
    <p:sldId id="267" r:id="rId14"/>
    <p:sldId id="268" r:id="rId15"/>
    <p:sldId id="25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7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9/24/2019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2597" y="721217"/>
            <a:ext cx="7856113" cy="4610637"/>
          </a:xfrm>
        </p:spPr>
        <p:txBody>
          <a:bodyPr/>
          <a:lstStyle/>
          <a:p>
            <a:pPr algn="ctr"/>
            <a:r>
              <a:rPr lang="ru-RU" sz="5100" dirty="0" err="1">
                <a:solidFill>
                  <a:srgbClr val="F57359"/>
                </a:solidFill>
              </a:rPr>
              <a:t>Бібліотечне</a:t>
            </a:r>
            <a:r>
              <a:rPr lang="ru-RU" sz="5100" dirty="0">
                <a:solidFill>
                  <a:srgbClr val="F57359"/>
                </a:solidFill>
              </a:rPr>
              <a:t> </a:t>
            </a:r>
            <a:r>
              <a:rPr lang="ru-RU" sz="5100" dirty="0" smtClean="0">
                <a:solidFill>
                  <a:srgbClr val="F57359"/>
                </a:solidFill>
              </a:rPr>
              <a:t>кураторство</a:t>
            </a:r>
            <a:r>
              <a:rPr lang="ru-RU" sz="5100" dirty="0" smtClean="0">
                <a:solidFill>
                  <a:srgbClr val="FFC000"/>
                </a:solidFill>
              </a:rPr>
              <a:t/>
            </a:r>
            <a:br>
              <a:rPr lang="ru-RU" sz="5100" dirty="0" smtClean="0">
                <a:solidFill>
                  <a:srgbClr val="FFC000"/>
                </a:solidFill>
              </a:rPr>
            </a:br>
            <a:r>
              <a:rPr lang="ru-RU" sz="5100" dirty="0" smtClean="0">
                <a:solidFill>
                  <a:schemeClr val="tx1">
                    <a:lumMod val="95000"/>
                  </a:schemeClr>
                </a:solidFill>
              </a:rPr>
              <a:t>як </a:t>
            </a:r>
            <a:r>
              <a:rPr lang="ru-RU" sz="5100" dirty="0" err="1">
                <a:solidFill>
                  <a:schemeClr val="tx1">
                    <a:lumMod val="95000"/>
                  </a:schemeClr>
                </a:solidFill>
              </a:rPr>
              <a:t>складова</a:t>
            </a:r>
            <a:r>
              <a:rPr lang="ru-RU" sz="5100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5100" dirty="0" err="1">
                <a:solidFill>
                  <a:schemeClr val="tx1">
                    <a:lumMod val="95000"/>
                  </a:schemeClr>
                </a:solidFill>
              </a:rPr>
              <a:t>науково-практичних</a:t>
            </a:r>
            <a:r>
              <a:rPr lang="ru-RU" sz="5100" dirty="0">
                <a:solidFill>
                  <a:schemeClr val="tx1">
                    <a:lumMod val="95000"/>
                  </a:schemeClr>
                </a:solidFill>
              </a:rPr>
              <a:t> зв'язків </a:t>
            </a:r>
            <a:r>
              <a:rPr lang="ru-RU" sz="5100" dirty="0" err="1">
                <a:solidFill>
                  <a:schemeClr val="tx1">
                    <a:lumMod val="95000"/>
                  </a:schemeClr>
                </a:solidFill>
              </a:rPr>
              <a:t>між</a:t>
            </a:r>
            <a:r>
              <a:rPr lang="ru-RU" sz="5100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5100" dirty="0" err="1">
                <a:solidFill>
                  <a:schemeClr val="tx1">
                    <a:lumMod val="95000"/>
                  </a:schemeClr>
                </a:solidFill>
              </a:rPr>
              <a:t>бібліотекою</a:t>
            </a:r>
            <a:r>
              <a:rPr lang="ru-RU" sz="5100" dirty="0">
                <a:solidFill>
                  <a:schemeClr val="tx1">
                    <a:lumMod val="95000"/>
                  </a:schemeClr>
                </a:solidFill>
              </a:rPr>
              <a:t> та </a:t>
            </a:r>
            <a:r>
              <a:rPr lang="ru-RU" sz="5100" dirty="0" err="1">
                <a:solidFill>
                  <a:schemeClr val="tx1">
                    <a:lumMod val="95000"/>
                  </a:schemeClr>
                </a:solidFill>
              </a:rPr>
              <a:t>вченим</a:t>
            </a:r>
            <a:r>
              <a:rPr lang="ru-RU" sz="5100" dirty="0">
                <a:solidFill>
                  <a:schemeClr val="tx1">
                    <a:lumMod val="95000"/>
                  </a:schemeClr>
                </a:solidFill>
              </a:rPr>
              <a:t>: </a:t>
            </a:r>
            <a:r>
              <a:rPr lang="uk-UA" sz="5100" dirty="0">
                <a:solidFill>
                  <a:schemeClr val="tx1">
                    <a:lumMod val="95000"/>
                  </a:schemeClr>
                </a:solidFill>
              </a:rPr>
              <a:t>сучасний стан</a:t>
            </a:r>
            <a:endParaRPr lang="ru-RU" sz="51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5589431"/>
            <a:ext cx="10654972" cy="850005"/>
          </a:xfrm>
        </p:spPr>
        <p:txBody>
          <a:bodyPr/>
          <a:lstStyle/>
          <a:p>
            <a:pPr algn="r"/>
            <a:r>
              <a:rPr lang="uk-UA" dirty="0"/>
              <a:t>Г.В</a:t>
            </a:r>
            <a:r>
              <a:rPr lang="uk-UA" dirty="0" smtClean="0"/>
              <a:t>.</a:t>
            </a:r>
            <a:r>
              <a:rPr lang="en-US" dirty="0" smtClean="0"/>
              <a:t> </a:t>
            </a:r>
            <a:r>
              <a:rPr lang="uk-UA" dirty="0" err="1" smtClean="0"/>
              <a:t>Штан</a:t>
            </a:r>
            <a:r>
              <a:rPr lang="uk-UA" dirty="0"/>
              <a:t>, </a:t>
            </a:r>
            <a:r>
              <a:rPr lang="uk-UA" dirty="0" err="1"/>
              <a:t>канд</a:t>
            </a:r>
            <a:r>
              <a:rPr lang="uk-UA" dirty="0"/>
              <a:t>. </a:t>
            </a:r>
            <a:r>
              <a:rPr lang="uk-UA" dirty="0" err="1"/>
              <a:t>іст</a:t>
            </a:r>
            <a:r>
              <a:rPr lang="uk-UA" dirty="0"/>
              <a:t>. наук, завідувач сектора Центральної наукової </a:t>
            </a:r>
            <a:r>
              <a:rPr lang="uk-UA" dirty="0" smtClean="0"/>
              <a:t>бібліотеки Харківського національного університету імені В.Н. Каразіна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45" y="721217"/>
            <a:ext cx="2652900" cy="240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3118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7164" y="244699"/>
            <a:ext cx="9404723" cy="1429555"/>
          </a:xfrm>
        </p:spPr>
        <p:txBody>
          <a:bodyPr/>
          <a:lstStyle/>
          <a:p>
            <a:pPr algn="ctr"/>
            <a:r>
              <a:rPr lang="uk-UA" sz="3200" dirty="0" smtClean="0">
                <a:solidFill>
                  <a:srgbClr val="FFFF00"/>
                </a:solidFill>
              </a:rPr>
              <a:t>Необхідні елементи співпраці: з досвіду роботи бібліотекарів Гонконгу, Сінгапуру, </a:t>
            </a:r>
            <a:r>
              <a:rPr lang="uk-UA" sz="3200" dirty="0" err="1" smtClean="0">
                <a:solidFill>
                  <a:srgbClr val="FFFF00"/>
                </a:solidFill>
              </a:rPr>
              <a:t>Таіланду</a:t>
            </a:r>
            <a:r>
              <a:rPr lang="uk-UA" sz="3200" dirty="0" smtClean="0">
                <a:solidFill>
                  <a:srgbClr val="FFFF00"/>
                </a:solidFill>
              </a:rPr>
              <a:t> й Тайваню (2015-2016 рр.)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251" y="1803042"/>
            <a:ext cx="9182636" cy="4778062"/>
          </a:xfrm>
        </p:spPr>
      </p:pic>
    </p:spTree>
    <p:extLst>
      <p:ext uri="{BB962C8B-B14F-4D97-AF65-F5344CB8AC3E}">
        <p14:creationId xmlns:p14="http://schemas.microsoft.com/office/powerpoint/2010/main" val="331993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Протилежний приклад: бюрократичне «кураторство»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/>
              <a:t>П</a:t>
            </a:r>
            <a:r>
              <a:rPr lang="uk-UA" dirty="0" smtClean="0"/>
              <a:t>ризначення </a:t>
            </a:r>
            <a:r>
              <a:rPr lang="uk-UA" dirty="0"/>
              <a:t>представників кафедр у бібліотеці (на кафедрах) та «кураторів напрямків» (у бібліотеці</a:t>
            </a:r>
            <a:r>
              <a:rPr lang="uk-UA" dirty="0" smtClean="0"/>
              <a:t>);</a:t>
            </a:r>
          </a:p>
          <a:p>
            <a:r>
              <a:rPr lang="uk-UA" dirty="0" smtClean="0"/>
              <a:t>Домовленості щодо забезпечення літературою в обхід деканатів, ігнорування напрацьованих елементів системи, дублювання функцій;</a:t>
            </a:r>
          </a:p>
          <a:p>
            <a:r>
              <a:rPr lang="uk-UA" dirty="0" smtClean="0"/>
              <a:t>Особиста відповідальність «конкретної людини за виконану роботу» як </a:t>
            </a:r>
            <a:r>
              <a:rPr lang="uk-UA" dirty="0" err="1" smtClean="0"/>
              <a:t>іновація</a:t>
            </a:r>
            <a:r>
              <a:rPr lang="uk-UA" dirty="0" smtClean="0"/>
              <a:t>?</a:t>
            </a:r>
          </a:p>
          <a:p>
            <a:pPr marL="0" indent="0">
              <a:buNone/>
            </a:pPr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Бібліотека відіграє виключно пасивну роль в університеті;</a:t>
            </a:r>
          </a:p>
          <a:p>
            <a:r>
              <a:rPr lang="uk-UA" dirty="0" smtClean="0"/>
              <a:t>«Радикальне довір’я»???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5042108" y="4018208"/>
            <a:ext cx="1068947" cy="11973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80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8642" y="452718"/>
            <a:ext cx="9162192" cy="1363203"/>
          </a:xfrm>
        </p:spPr>
        <p:txBody>
          <a:bodyPr/>
          <a:lstStyle/>
          <a:p>
            <a:pPr algn="ctr"/>
            <a:r>
              <a:rPr lang="uk-UA" sz="4400" dirty="0" smtClean="0">
                <a:solidFill>
                  <a:srgbClr val="FFFF00"/>
                </a:solidFill>
              </a:rPr>
              <a:t>Є набагато кращі варіанти, ніж радикально довіряти комусь…</a:t>
            </a:r>
            <a:endParaRPr lang="ru-RU" sz="44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37" y="1996224"/>
            <a:ext cx="8918702" cy="4252175"/>
          </a:xfrm>
        </p:spPr>
      </p:pic>
    </p:spTree>
    <p:extLst>
      <p:ext uri="{BB962C8B-B14F-4D97-AF65-F5344CB8AC3E}">
        <p14:creationId xmlns:p14="http://schemas.microsoft.com/office/powerpoint/2010/main" val="90615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Стратегія ЦНБ ХНУ імені </a:t>
            </a:r>
            <a:r>
              <a:rPr lang="uk-UA" dirty="0" err="1" smtClean="0">
                <a:solidFill>
                  <a:srgbClr val="FFFF00"/>
                </a:solidFill>
              </a:rPr>
              <a:t>В.Н.Каразіна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b="1" dirty="0" smtClean="0"/>
              <a:t>Завдання: </a:t>
            </a:r>
            <a:r>
              <a:rPr lang="uk-UA" dirty="0" smtClean="0"/>
              <a:t>«Створити </a:t>
            </a:r>
            <a:r>
              <a:rPr lang="uk-UA" dirty="0"/>
              <a:t>сучасну систему взаємодії з факультетами та науково-дослідними центрами університету для підвищення ефективності використання інформаційних </a:t>
            </a:r>
            <a:r>
              <a:rPr lang="uk-UA" dirty="0" smtClean="0"/>
              <a:t>ресурсів» </a:t>
            </a:r>
            <a:r>
              <a:rPr lang="uk-UA" i="1" dirty="0" smtClean="0"/>
              <a:t>(</a:t>
            </a:r>
            <a:r>
              <a:rPr lang="uk-UA" i="1" dirty="0"/>
              <a:t>«Бібліотека 4D: дослідження, доступність, досконалість, дружність</a:t>
            </a:r>
            <a:r>
              <a:rPr lang="uk-UA" i="1" dirty="0" smtClean="0"/>
              <a:t>»)</a:t>
            </a:r>
            <a:r>
              <a:rPr lang="uk-UA" dirty="0" smtClean="0"/>
              <a:t>.</a:t>
            </a:r>
          </a:p>
          <a:p>
            <a:pPr algn="just"/>
            <a:r>
              <a:rPr lang="uk-UA" b="1" dirty="0" smtClean="0"/>
              <a:t>Реалізація: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uk-UA" dirty="0" smtClean="0"/>
              <a:t>Призначення бібліотечних кураторів;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uk-UA" dirty="0" smtClean="0"/>
              <a:t>Підготовка занять з розвитку інформаційної грамотності (бібліографія, бази даних, електронні ресурси бібліотеки);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uk-UA" dirty="0" smtClean="0"/>
              <a:t>Особиста робота із представниками факультетів, активне інформування.</a:t>
            </a:r>
          </a:p>
          <a:p>
            <a:pPr marL="457200" indent="-457200">
              <a:buFont typeface="+mj-lt"/>
              <a:buAutoNum type="arabicPeriod"/>
            </a:pPr>
            <a:endParaRPr lang="uk-UA" dirty="0" smtClean="0"/>
          </a:p>
          <a:p>
            <a:pPr marL="457200" indent="-457200">
              <a:buFont typeface="+mj-lt"/>
              <a:buAutoNum type="arabicPeriod"/>
            </a:pPr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728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Попередні висновки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dirty="0" smtClean="0"/>
              <a:t>Нагальна необхідність у новому рівні взаємодії бібліотеки та факультетів</a:t>
            </a:r>
            <a:r>
              <a:rPr lang="uk-UA" dirty="0"/>
              <a:t>;</a:t>
            </a:r>
            <a:endParaRPr lang="uk-UA" dirty="0" smtClean="0"/>
          </a:p>
          <a:p>
            <a:pPr algn="just"/>
            <a:r>
              <a:rPr lang="uk-UA" dirty="0" smtClean="0"/>
              <a:t>Потреба сучасної бібліотеки у розумних, активних, комунікабельних співробітниках;</a:t>
            </a:r>
          </a:p>
          <a:p>
            <a:pPr algn="just"/>
            <a:r>
              <a:rPr lang="uk-UA" dirty="0"/>
              <a:t>Активний </a:t>
            </a:r>
            <a:r>
              <a:rPr lang="uk-UA" dirty="0" smtClean="0"/>
              <a:t>відгук викладачів, зацікавлених </a:t>
            </a:r>
            <a:r>
              <a:rPr lang="uk-UA" dirty="0"/>
              <a:t>у залученні інформаційних технологій до процесу навчання</a:t>
            </a:r>
            <a:r>
              <a:rPr lang="uk-UA" dirty="0" smtClean="0"/>
              <a:t>;</a:t>
            </a:r>
          </a:p>
          <a:p>
            <a:pPr algn="just"/>
            <a:r>
              <a:rPr lang="uk-UA" dirty="0" smtClean="0"/>
              <a:t>Дуже велика роль суб’єктивного фактору;</a:t>
            </a:r>
          </a:p>
          <a:p>
            <a:pPr algn="just"/>
            <a:r>
              <a:rPr lang="uk-UA" dirty="0" smtClean="0"/>
              <a:t>Необхідність активного стимулювання факультетів та науковців до залучення до сучасного світового науково-інформаційного процесу, у першу чергу «гуманітаріїв».</a:t>
            </a:r>
            <a:endParaRPr lang="uk-UA" dirty="0"/>
          </a:p>
          <a:p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348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«Буде» чи «Може»?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uk-UA" dirty="0" smtClean="0"/>
              <a:t>Бібліотека без інформаційних послуг не зможе виконувати комунікацію між фондами та читачами. Чи буде вона виконувати комунікаційні функції?</a:t>
            </a:r>
          </a:p>
          <a:p>
            <a:pPr marL="0" indent="0" algn="just">
              <a:buNone/>
            </a:pPr>
            <a:r>
              <a:rPr lang="uk-UA" dirty="0" smtClean="0"/>
              <a:t>БУДЕ! Бібліотека буде, виконавши свою задачу найкращим чином!</a:t>
            </a:r>
          </a:p>
          <a:p>
            <a:pPr marL="0" indent="0">
              <a:buNone/>
            </a:pPr>
            <a:endParaRPr lang="uk-UA" dirty="0"/>
          </a:p>
          <a:p>
            <a:pPr marL="0" indent="0" algn="ctr">
              <a:buNone/>
            </a:pPr>
            <a:r>
              <a:rPr lang="uk-UA" sz="8000" dirty="0" smtClean="0">
                <a:solidFill>
                  <a:srgbClr val="FFFF00"/>
                </a:solidFill>
              </a:rPr>
              <a:t>Дякую за увагу!</a:t>
            </a:r>
            <a:endParaRPr lang="ru-RU" sz="8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38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708339"/>
            <a:ext cx="8825658" cy="3065172"/>
          </a:xfrm>
        </p:spPr>
        <p:txBody>
          <a:bodyPr/>
          <a:lstStyle/>
          <a:p>
            <a:pPr algn="ctr"/>
            <a:r>
              <a:rPr lang="uk-UA" sz="4800" dirty="0">
                <a:solidFill>
                  <a:srgbClr val="92D050"/>
                </a:solidFill>
              </a:rPr>
              <a:t>«</a:t>
            </a:r>
            <a:r>
              <a:rPr lang="en-US" sz="4800" dirty="0">
                <a:solidFill>
                  <a:srgbClr val="92D050"/>
                </a:solidFill>
              </a:rPr>
              <a:t>Libraries are crazy</a:t>
            </a:r>
            <a:r>
              <a:rPr lang="uk-UA" sz="4800" dirty="0">
                <a:solidFill>
                  <a:srgbClr val="92D050"/>
                </a:solidFill>
              </a:rPr>
              <a:t>, </a:t>
            </a:r>
            <a:r>
              <a:rPr lang="en-US" sz="4800" dirty="0">
                <a:solidFill>
                  <a:srgbClr val="92D050"/>
                </a:solidFill>
              </a:rPr>
              <a:t>amazing places</a:t>
            </a:r>
            <a:r>
              <a:rPr lang="uk-UA" sz="4800" dirty="0">
                <a:solidFill>
                  <a:srgbClr val="92D050"/>
                </a:solidFill>
              </a:rPr>
              <a:t>, </a:t>
            </a:r>
            <a:r>
              <a:rPr lang="en-US" sz="4800" dirty="0">
                <a:solidFill>
                  <a:srgbClr val="92D050"/>
                </a:solidFill>
              </a:rPr>
              <a:t>but few people understand how to use them</a:t>
            </a:r>
            <a:r>
              <a:rPr lang="uk-UA" sz="4800" dirty="0" smtClean="0">
                <a:solidFill>
                  <a:srgbClr val="92D050"/>
                </a:solidFill>
              </a:rPr>
              <a:t>»</a:t>
            </a:r>
            <a:endParaRPr lang="ru-RU" sz="4800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uk-UA" dirty="0" err="1">
                <a:solidFill>
                  <a:schemeClr val="tx1"/>
                </a:solidFill>
              </a:rPr>
              <a:t>Джейсон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err="1">
                <a:solidFill>
                  <a:schemeClr val="tx1"/>
                </a:solidFill>
              </a:rPr>
              <a:t>Дрейк</a:t>
            </a:r>
            <a:r>
              <a:rPr lang="uk-UA" dirty="0">
                <a:solidFill>
                  <a:schemeClr val="tx1"/>
                </a:solidFill>
              </a:rPr>
              <a:t>, співробітник Роз’яснювальної програми для студентів першого курсу Нью-Йоркського університету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33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Завдання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571224"/>
            <a:ext cx="8946541" cy="482957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uk-UA" dirty="0"/>
              <a:t>В умовах сучасного інформаційного суспільства університетські бібліотеки </a:t>
            </a:r>
            <a:r>
              <a:rPr lang="uk-UA" dirty="0" smtClean="0"/>
              <a:t>зустрілись із </a:t>
            </a:r>
            <a:r>
              <a:rPr lang="uk-UA" dirty="0"/>
              <a:t>новими викликами, що витікають із широкого розповсюдження Інтернету та мобільних </a:t>
            </a:r>
            <a:r>
              <a:rPr lang="uk-UA" dirty="0" err="1"/>
              <a:t>гаджетів</a:t>
            </a:r>
            <a:r>
              <a:rPr lang="uk-UA" dirty="0"/>
              <a:t>, що дозоляють отримувати до нього доступ постійно та у будь-якому місці. Х</a:t>
            </a:r>
            <a:r>
              <a:rPr lang="uk-UA" dirty="0" smtClean="0"/>
              <a:t>арактерно</a:t>
            </a:r>
            <a:r>
              <a:rPr lang="uk-UA" dirty="0"/>
              <a:t>, що </a:t>
            </a:r>
            <a:r>
              <a:rPr lang="uk-UA" i="1" u="sng" dirty="0"/>
              <a:t>джерела інформації</a:t>
            </a:r>
            <a:r>
              <a:rPr lang="uk-UA" dirty="0"/>
              <a:t>, що походять не з бібліотек й не є перевіреними, </a:t>
            </a:r>
            <a:r>
              <a:rPr lang="uk-UA" u="sng" dirty="0"/>
              <a:t>можуть бути недостатньо якісними</a:t>
            </a:r>
            <a:r>
              <a:rPr lang="uk-UA" dirty="0"/>
              <a:t>, </a:t>
            </a:r>
            <a:r>
              <a:rPr lang="uk-UA" i="1" dirty="0" smtClean="0"/>
              <a:t>але</a:t>
            </a:r>
            <a:r>
              <a:rPr lang="en-US" i="1" dirty="0" smtClean="0"/>
              <a:t> </a:t>
            </a:r>
            <a:r>
              <a:rPr lang="uk-UA" i="1" dirty="0" smtClean="0"/>
              <a:t>вони </a:t>
            </a:r>
            <a:r>
              <a:rPr lang="uk-UA" i="1" dirty="0"/>
              <a:t>є </a:t>
            </a:r>
            <a:r>
              <a:rPr lang="uk-UA" i="1" u="sng" dirty="0"/>
              <a:t>доступними</a:t>
            </a:r>
            <a:r>
              <a:rPr lang="uk-UA" i="1" dirty="0"/>
              <a:t> у будь-якому місці та </a:t>
            </a:r>
            <a:r>
              <a:rPr lang="uk-UA" i="1" dirty="0" smtClean="0"/>
              <a:t>часі</a:t>
            </a:r>
            <a:r>
              <a:rPr lang="uk-UA" dirty="0" smtClean="0"/>
              <a:t>.</a:t>
            </a:r>
          </a:p>
          <a:p>
            <a:pPr algn="just"/>
            <a:r>
              <a:rPr lang="uk-UA" i="1" u="sng" dirty="0"/>
              <a:t>Новий час вимагає змін від бібліотек, якщо вони хочуть залишити за собою своє традиційне місце – лідера у наданні інформаційних послуг</a:t>
            </a:r>
            <a:r>
              <a:rPr lang="uk-UA" dirty="0"/>
              <a:t>. У </a:t>
            </a:r>
            <a:r>
              <a:rPr lang="en-US" dirty="0"/>
              <a:t>XXI</a:t>
            </a:r>
            <a:r>
              <a:rPr lang="uk-UA" dirty="0"/>
              <a:t> столітті це буде полягати у розвитку цифрових компетенцій, наданні консультаційних послуг у галузі освітніх та наукових технологій із використанням інформаційно-освітніх ресурсів. Для читача </a:t>
            </a:r>
            <a:r>
              <a:rPr lang="uk-UA" b="1" dirty="0"/>
              <a:t>бібліотека,</a:t>
            </a:r>
            <a:r>
              <a:rPr lang="uk-UA" dirty="0"/>
              <a:t> у першу чергу університетська, </a:t>
            </a:r>
            <a:r>
              <a:rPr lang="uk-UA" b="1" dirty="0"/>
              <a:t>повинна асоціюватись із вільним доступом до </a:t>
            </a:r>
            <a:r>
              <a:rPr lang="uk-UA" b="1" dirty="0" smtClean="0"/>
              <a:t>технологій </a:t>
            </a:r>
            <a:r>
              <a:rPr lang="uk-UA" b="1" dirty="0"/>
              <a:t>та інформації</a:t>
            </a:r>
            <a:r>
              <a:rPr lang="uk-UA" dirty="0"/>
              <a:t>, гарантовано надійним та таким, що забезпечує всі можливості до якісної та зручної роботи.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82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Бібліотекар з точки зору викладача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dirty="0"/>
              <a:t>а)</a:t>
            </a:r>
            <a:r>
              <a:rPr lang="uk-UA" dirty="0">
                <a:solidFill>
                  <a:srgbClr val="FFC000"/>
                </a:solidFill>
              </a:rPr>
              <a:t> </a:t>
            </a:r>
            <a:r>
              <a:rPr lang="uk-UA" i="1" dirty="0" smtClean="0">
                <a:solidFill>
                  <a:srgbClr val="FFC000"/>
                </a:solidFill>
              </a:rPr>
              <a:t>«джерело </a:t>
            </a:r>
            <a:r>
              <a:rPr lang="uk-UA" i="1" dirty="0">
                <a:solidFill>
                  <a:srgbClr val="FFC000"/>
                </a:solidFill>
              </a:rPr>
              <a:t>довідок</a:t>
            </a:r>
            <a:r>
              <a:rPr lang="uk-UA" i="1" dirty="0"/>
              <a:t>» </a:t>
            </a:r>
            <a:r>
              <a:rPr lang="uk-UA" dirty="0" smtClean="0"/>
              <a:t>(відповідає на </a:t>
            </a:r>
            <a:r>
              <a:rPr lang="uk-UA" dirty="0"/>
              <a:t>питання відвідувача-читача, поза навчальними аудиторіями); </a:t>
            </a:r>
            <a:endParaRPr lang="uk-UA" dirty="0" smtClean="0"/>
          </a:p>
          <a:p>
            <a:pPr algn="just"/>
            <a:r>
              <a:rPr lang="uk-UA" dirty="0" smtClean="0"/>
              <a:t>б</a:t>
            </a:r>
            <a:r>
              <a:rPr lang="uk-UA" dirty="0"/>
              <a:t>) </a:t>
            </a:r>
            <a:r>
              <a:rPr lang="uk-UA" i="1" dirty="0" smtClean="0">
                <a:solidFill>
                  <a:srgbClr val="FFC000"/>
                </a:solidFill>
              </a:rPr>
              <a:t>консультант</a:t>
            </a:r>
            <a:r>
              <a:rPr lang="uk-UA" dirty="0" smtClean="0"/>
              <a:t> </a:t>
            </a:r>
            <a:r>
              <a:rPr lang="uk-UA" dirty="0"/>
              <a:t>(</a:t>
            </a:r>
            <a:r>
              <a:rPr lang="uk-UA" dirty="0" smtClean="0"/>
              <a:t>проводить </a:t>
            </a:r>
            <a:r>
              <a:rPr lang="uk-UA" dirty="0"/>
              <a:t>індивідуальні консультації для студента щодо використання бібліотечних ресурсів</a:t>
            </a:r>
            <a:r>
              <a:rPr lang="uk-UA" dirty="0" smtClean="0"/>
              <a:t>);</a:t>
            </a:r>
          </a:p>
          <a:p>
            <a:pPr algn="just"/>
            <a:r>
              <a:rPr lang="uk-UA" dirty="0" smtClean="0"/>
              <a:t> </a:t>
            </a:r>
            <a:r>
              <a:rPr lang="uk-UA" dirty="0"/>
              <a:t>в) </a:t>
            </a:r>
            <a:r>
              <a:rPr lang="uk-UA" i="1" dirty="0" smtClean="0">
                <a:solidFill>
                  <a:srgbClr val="FFC000"/>
                </a:solidFill>
              </a:rPr>
              <a:t>інструктор</a:t>
            </a:r>
            <a:r>
              <a:rPr lang="uk-UA" dirty="0" smtClean="0"/>
              <a:t> </a:t>
            </a:r>
            <a:r>
              <a:rPr lang="uk-UA" dirty="0"/>
              <a:t>(</a:t>
            </a:r>
            <a:r>
              <a:rPr lang="uk-UA" dirty="0" smtClean="0"/>
              <a:t>проводить </a:t>
            </a:r>
            <a:r>
              <a:rPr lang="uk-UA" dirty="0"/>
              <a:t>групові консультації та заняття в аудиторіях</a:t>
            </a:r>
            <a:r>
              <a:rPr lang="uk-UA" dirty="0" smtClean="0"/>
              <a:t>).</a:t>
            </a:r>
          </a:p>
          <a:p>
            <a:pPr algn="just"/>
            <a:r>
              <a:rPr lang="uk-UA" dirty="0" smtClean="0"/>
              <a:t>Згідно із сучасним світовим досвідом, у </a:t>
            </a:r>
            <a:r>
              <a:rPr lang="uk-UA" dirty="0"/>
              <a:t>випадках, коли бібліотекари та викладачі не співпрацюють, багато студентів не знають про допомогу, яку можуть їм надати бібліотеки, відносяться до них із побоюванням та мають погано розвинені дослідницькі </a:t>
            </a:r>
            <a:r>
              <a:rPr lang="uk-UA" dirty="0" smtClean="0"/>
              <a:t>навички.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266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1633659"/>
          </a:xfrm>
        </p:spPr>
        <p:txBody>
          <a:bodyPr/>
          <a:lstStyle/>
          <a:p>
            <a:pPr algn="ctr"/>
            <a:r>
              <a:rPr lang="uk-UA" sz="3600" dirty="0" smtClean="0">
                <a:solidFill>
                  <a:srgbClr val="FFFF00"/>
                </a:solidFill>
              </a:rPr>
              <a:t>Проблема: відсутність фундаментальних знань та вмінь інтерпретації вихідних даних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228045"/>
            <a:ext cx="8946541" cy="4224270"/>
          </a:xfrm>
        </p:spPr>
        <p:txBody>
          <a:bodyPr>
            <a:normAutofit lnSpcReduction="10000"/>
          </a:bodyPr>
          <a:lstStyle/>
          <a:p>
            <a:pPr algn="just"/>
            <a:r>
              <a:rPr lang="uk-UA" dirty="0"/>
              <a:t>С</a:t>
            </a:r>
            <a:r>
              <a:rPr lang="uk-UA" dirty="0" smtClean="0"/>
              <a:t>учасні </a:t>
            </a:r>
            <a:r>
              <a:rPr lang="uk-UA" dirty="0"/>
              <a:t>студенти, як правило, є «комп’ютерно-освіченими» (інформованими щодо використання комп’ютерів та загальних принципів пошуку інформації), але не є освіченими «дослідницько» (у плані наукового пошуку</a:t>
            </a:r>
            <a:r>
              <a:rPr lang="uk-UA" dirty="0" smtClean="0"/>
              <a:t>).</a:t>
            </a:r>
          </a:p>
          <a:p>
            <a:pPr algn="just"/>
            <a:r>
              <a:rPr lang="uk-UA" dirty="0"/>
              <a:t>Н</a:t>
            </a:r>
            <a:r>
              <a:rPr lang="uk-UA" dirty="0" smtClean="0"/>
              <a:t>естача </a:t>
            </a:r>
            <a:r>
              <a:rPr lang="uk-UA" dirty="0"/>
              <a:t>розуміння у багатьох студентів того, як саме працює інтернет-мережа, у сукупності із високим ступенем довіри до неї приводить до того, що у випадку, коли інформацію не вдається легко знайти в інтернеті, </a:t>
            </a:r>
            <a:r>
              <a:rPr lang="uk-UA" dirty="0" smtClean="0"/>
              <a:t>у користувача виникає </a:t>
            </a:r>
            <a:r>
              <a:rPr lang="uk-UA" dirty="0"/>
              <a:t>впевненість у тому, що її з даного питання взагалі не </a:t>
            </a:r>
            <a:r>
              <a:rPr lang="uk-UA" dirty="0" smtClean="0"/>
              <a:t>існує. Іноді він взагалі </a:t>
            </a:r>
            <a:r>
              <a:rPr lang="uk-UA" dirty="0"/>
              <a:t>не може пояснити свій вибір джерел, користуючись виключно </a:t>
            </a:r>
            <a:r>
              <a:rPr lang="uk-UA" dirty="0" smtClean="0"/>
              <a:t>інтуїцією;)</a:t>
            </a:r>
          </a:p>
          <a:p>
            <a:pPr algn="just"/>
            <a:r>
              <a:rPr lang="uk-UA" dirty="0" smtClean="0"/>
              <a:t>Ще більше проблем пов’язані із інтерпретацією результатів пошуку.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1757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1273051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Співробітництво необхідне-воно з’явилось еволюційним шляхом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853248"/>
            <a:ext cx="8946541" cy="4395151"/>
          </a:xfrm>
        </p:spPr>
        <p:txBody>
          <a:bodyPr/>
          <a:lstStyle/>
          <a:p>
            <a:pPr algn="just"/>
            <a:r>
              <a:rPr lang="uk-UA" dirty="0"/>
              <a:t>На даному етапі, згідно із опитуванням журналів «</a:t>
            </a:r>
            <a:r>
              <a:rPr lang="en-US" dirty="0"/>
              <a:t>Library Journal</a:t>
            </a:r>
            <a:r>
              <a:rPr lang="uk-UA" dirty="0"/>
              <a:t>» та «</a:t>
            </a:r>
            <a:r>
              <a:rPr lang="en-US" dirty="0"/>
              <a:t>Gale</a:t>
            </a:r>
            <a:r>
              <a:rPr lang="uk-UA" dirty="0"/>
              <a:t>» (2015 р.), </a:t>
            </a:r>
            <a:r>
              <a:rPr lang="uk-UA" dirty="0" smtClean="0"/>
              <a:t>взаємодії проходять </a:t>
            </a:r>
            <a:r>
              <a:rPr lang="uk-UA" dirty="0"/>
              <a:t>у таких основних напрямках: «навчання студентів інформаційній освіті», «розвиток [бібліотечних] колекцій у прямій підтримці програм курсів», «розвиток колекцій із загальних дисциплін» та «особиста допомога студентам в організації досліджень</a:t>
            </a:r>
            <a:r>
              <a:rPr lang="uk-UA" dirty="0" smtClean="0"/>
              <a:t>».</a:t>
            </a:r>
          </a:p>
          <a:p>
            <a:pPr algn="just"/>
            <a:r>
              <a:rPr lang="uk-UA" dirty="0"/>
              <a:t>Р</a:t>
            </a:r>
            <a:r>
              <a:rPr lang="uk-UA" dirty="0" smtClean="0"/>
              <a:t>обота </a:t>
            </a:r>
            <a:r>
              <a:rPr lang="uk-UA" dirty="0"/>
              <a:t>із студентами та аспірантами вимагає різних підходів: студентам потрібно у першу чергу навчитись користуватись ресурсами, які надає бібліотека, та працювати з ними з метою виконання навчальних завдань, тоді як аспіранти вимагають більш спеціалізованої допомоги у роботі із списками літератури та своїми </a:t>
            </a:r>
            <a:r>
              <a:rPr lang="uk-UA" dirty="0" smtClean="0"/>
              <a:t>дисертаціями.</a:t>
            </a:r>
          </a:p>
          <a:p>
            <a:pPr algn="just"/>
            <a:r>
              <a:rPr lang="uk-UA" dirty="0" smtClean="0"/>
              <a:t>Важливим є зворотній зв’язок.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672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Проблеми: статусні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uk-UA" dirty="0" smtClean="0">
                <a:solidFill>
                  <a:srgbClr val="FFFF00"/>
                </a:solidFill>
              </a:rPr>
              <a:t>психологічні, соціальні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uk-UA" dirty="0"/>
              <a:t>У</a:t>
            </a:r>
            <a:r>
              <a:rPr lang="uk-UA" dirty="0" smtClean="0"/>
              <a:t>переджене </a:t>
            </a:r>
            <a:r>
              <a:rPr lang="uk-UA" dirty="0"/>
              <a:t>«розділене» ставлення до викладачів як інструкторів у галузі знань та до бібліотекарів як допоміжного персоналу, що нібито лише каталогізує матеріали, додає їх до баз даних та відповідає на запитання </a:t>
            </a:r>
            <a:r>
              <a:rPr lang="uk-UA" dirty="0" smtClean="0"/>
              <a:t>студентів;</a:t>
            </a:r>
          </a:p>
          <a:p>
            <a:pPr algn="just"/>
            <a:r>
              <a:rPr lang="uk-UA" dirty="0"/>
              <a:t>В</a:t>
            </a:r>
            <a:r>
              <a:rPr lang="uk-UA" dirty="0" smtClean="0"/>
              <a:t>заємне </a:t>
            </a:r>
            <a:r>
              <a:rPr lang="uk-UA" dirty="0"/>
              <a:t>нерозуміння специфіки робочої діяльності іншої сторони, «статус ідентичності» (відсутність або мала кількість співробітників бібліотек із академічними ступенями й науково-дослідницькими навичками) </a:t>
            </a:r>
            <a:r>
              <a:rPr lang="uk-UA" dirty="0" smtClean="0"/>
              <a:t>та банальне незнайомство </a:t>
            </a:r>
            <a:r>
              <a:rPr lang="uk-UA" dirty="0"/>
              <a:t>один із </a:t>
            </a:r>
            <a:r>
              <a:rPr lang="uk-UA" dirty="0" smtClean="0"/>
              <a:t>одним;</a:t>
            </a:r>
          </a:p>
          <a:p>
            <a:pPr algn="just"/>
            <a:r>
              <a:rPr lang="uk-UA" dirty="0" smtClean="0"/>
              <a:t>Невірне розуміння викладачами власних дисциплін та відсутність навичок роботи із аудиторією в деяких бібліотекарів;</a:t>
            </a:r>
          </a:p>
          <a:p>
            <a:pPr algn="just"/>
            <a:r>
              <a:rPr lang="uk-UA" dirty="0" smtClean="0"/>
              <a:t>Нестача робочого часу на співпрацю;</a:t>
            </a:r>
          </a:p>
          <a:p>
            <a:pPr algn="just"/>
            <a:r>
              <a:rPr lang="uk-UA" dirty="0" smtClean="0"/>
              <a:t>Культурні особливості.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1030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193184"/>
            <a:ext cx="9404723" cy="1352282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Необхідні умови для ефективної співпраці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545466"/>
            <a:ext cx="8946541" cy="4702933"/>
          </a:xfrm>
        </p:spPr>
        <p:txBody>
          <a:bodyPr>
            <a:normAutofit lnSpcReduction="10000"/>
          </a:bodyPr>
          <a:lstStyle/>
          <a:p>
            <a:pPr algn="just"/>
            <a:r>
              <a:rPr lang="uk-UA" dirty="0">
                <a:solidFill>
                  <a:srgbClr val="FFC000"/>
                </a:solidFill>
              </a:rPr>
              <a:t>безпосередньо встановлення контакту між </a:t>
            </a:r>
            <a:r>
              <a:rPr lang="uk-UA" dirty="0" smtClean="0">
                <a:solidFill>
                  <a:srgbClr val="FFC000"/>
                </a:solidFill>
              </a:rPr>
              <a:t>учасниками </a:t>
            </a:r>
            <a:r>
              <a:rPr lang="uk-UA" dirty="0"/>
              <a:t>(формального чи неформального); </a:t>
            </a:r>
          </a:p>
          <a:p>
            <a:pPr algn="just"/>
            <a:r>
              <a:rPr lang="uk-UA" dirty="0" smtClean="0">
                <a:solidFill>
                  <a:srgbClr val="FFC000"/>
                </a:solidFill>
              </a:rPr>
              <a:t>загальна </a:t>
            </a:r>
            <a:r>
              <a:rPr lang="uk-UA" dirty="0">
                <a:solidFill>
                  <a:srgbClr val="FFC000"/>
                </a:solidFill>
              </a:rPr>
              <a:t>мета </a:t>
            </a:r>
            <a:r>
              <a:rPr lang="uk-UA" dirty="0"/>
              <a:t>(та її однакове розуміння всіма </a:t>
            </a:r>
            <a:r>
              <a:rPr lang="uk-UA" dirty="0" smtClean="0"/>
              <a:t>учасниками); </a:t>
            </a:r>
            <a:endParaRPr lang="uk-UA" dirty="0"/>
          </a:p>
          <a:p>
            <a:pPr algn="just"/>
            <a:r>
              <a:rPr lang="uk-UA" dirty="0" smtClean="0">
                <a:solidFill>
                  <a:srgbClr val="FFC000"/>
                </a:solidFill>
              </a:rPr>
              <a:t>загальна </a:t>
            </a:r>
            <a:r>
              <a:rPr lang="uk-UA" dirty="0">
                <a:solidFill>
                  <a:srgbClr val="FFC000"/>
                </a:solidFill>
              </a:rPr>
              <a:t>відповідальність </a:t>
            </a:r>
            <a:r>
              <a:rPr lang="uk-UA" dirty="0"/>
              <a:t>(чіткий розподіл завдань між сторонами); </a:t>
            </a:r>
          </a:p>
          <a:p>
            <a:pPr algn="just"/>
            <a:r>
              <a:rPr lang="uk-UA" dirty="0" smtClean="0">
                <a:solidFill>
                  <a:srgbClr val="FFC000"/>
                </a:solidFill>
              </a:rPr>
              <a:t>загальний </a:t>
            </a:r>
            <a:r>
              <a:rPr lang="uk-UA" dirty="0">
                <a:solidFill>
                  <a:srgbClr val="FFC000"/>
                </a:solidFill>
              </a:rPr>
              <a:t>процес </a:t>
            </a:r>
            <a:r>
              <a:rPr lang="uk-UA" dirty="0"/>
              <a:t>(добре структурований задля досягнення єдиної мети</a:t>
            </a:r>
            <a:r>
              <a:rPr lang="uk-UA" dirty="0" smtClean="0"/>
              <a:t>);</a:t>
            </a:r>
          </a:p>
          <a:p>
            <a:pPr algn="just"/>
            <a:r>
              <a:rPr lang="uk-UA" dirty="0" smtClean="0">
                <a:solidFill>
                  <a:srgbClr val="FFC000"/>
                </a:solidFill>
              </a:rPr>
              <a:t>організаційна </a:t>
            </a:r>
            <a:r>
              <a:rPr lang="uk-UA" dirty="0">
                <a:solidFill>
                  <a:srgbClr val="FFC000"/>
                </a:solidFill>
              </a:rPr>
              <a:t>ефективність</a:t>
            </a:r>
            <a:r>
              <a:rPr lang="uk-UA" dirty="0"/>
              <a:t> </a:t>
            </a:r>
            <a:r>
              <a:rPr lang="uk-UA" dirty="0" smtClean="0"/>
              <a:t>(покращення </a:t>
            </a:r>
            <a:r>
              <a:rPr lang="uk-UA" dirty="0"/>
              <a:t>рівня обізнаності студентів та якості наукових досліджень</a:t>
            </a:r>
            <a:r>
              <a:rPr lang="uk-UA" dirty="0" smtClean="0"/>
              <a:t>);</a:t>
            </a:r>
          </a:p>
          <a:p>
            <a:pPr algn="just"/>
            <a:r>
              <a:rPr lang="uk-UA" dirty="0">
                <a:solidFill>
                  <a:srgbClr val="FFC000"/>
                </a:solidFill>
              </a:rPr>
              <a:t>довір’я та </a:t>
            </a:r>
            <a:r>
              <a:rPr lang="uk-UA" dirty="0" smtClean="0">
                <a:solidFill>
                  <a:srgbClr val="FFC000"/>
                </a:solidFill>
              </a:rPr>
              <a:t>взаємоповага</a:t>
            </a:r>
            <a:r>
              <a:rPr lang="uk-UA" dirty="0" smtClean="0"/>
              <a:t>:</a:t>
            </a:r>
            <a:r>
              <a:rPr lang="uk-UA" i="1" dirty="0" smtClean="0"/>
              <a:t> </a:t>
            </a:r>
            <a:r>
              <a:rPr lang="uk-UA" dirty="0"/>
              <a:t>відсутність обмежувальних «кордонів» у розподілі взаємної </a:t>
            </a:r>
            <a:r>
              <a:rPr lang="uk-UA" dirty="0" smtClean="0"/>
              <a:t>відповідальності та </a:t>
            </a:r>
            <a:r>
              <a:rPr lang="uk-UA" dirty="0"/>
              <a:t>необхідності у прийнятті рішень виключно </a:t>
            </a:r>
            <a:r>
              <a:rPr lang="uk-UA" dirty="0" smtClean="0"/>
              <a:t>консенсусом;</a:t>
            </a:r>
          </a:p>
          <a:p>
            <a:pPr algn="just"/>
            <a:r>
              <a:rPr lang="uk-UA" dirty="0" smtClean="0"/>
              <a:t>значна роль </a:t>
            </a:r>
            <a:r>
              <a:rPr lang="uk-UA" dirty="0" smtClean="0">
                <a:solidFill>
                  <a:srgbClr val="FFC000"/>
                </a:solidFill>
              </a:rPr>
              <a:t>неформальних зв’язків</a:t>
            </a:r>
            <a:r>
              <a:rPr lang="uk-UA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420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218941"/>
            <a:ext cx="9404723" cy="1133341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Приклади успішної співпраці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352282"/>
            <a:ext cx="8946541" cy="495836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uk-UA" b="1" dirty="0" smtClean="0"/>
              <a:t>Університет </a:t>
            </a:r>
            <a:r>
              <a:rPr lang="uk-UA" b="1" dirty="0"/>
              <a:t>штату </a:t>
            </a:r>
            <a:r>
              <a:rPr lang="uk-UA" b="1" dirty="0" smtClean="0"/>
              <a:t>Юта,  </a:t>
            </a:r>
            <a:r>
              <a:rPr lang="uk-UA" b="1" dirty="0"/>
              <a:t>2017-2018 рр</a:t>
            </a:r>
            <a:r>
              <a:rPr lang="uk-UA" b="1" dirty="0" smtClean="0"/>
              <a:t>.: </a:t>
            </a:r>
            <a:r>
              <a:rPr lang="uk-UA" dirty="0" smtClean="0"/>
              <a:t>дослідницькі </a:t>
            </a:r>
            <a:r>
              <a:rPr lang="uk-UA" dirty="0"/>
              <a:t>семінари викладачів із студентами, у яких брали участь бібліотекари </a:t>
            </a:r>
            <a:r>
              <a:rPr lang="uk-UA" dirty="0" smtClean="0"/>
              <a:t>– для </a:t>
            </a:r>
            <a:r>
              <a:rPr lang="uk-UA" dirty="0"/>
              <a:t>останніх дуже важливим було виявлення існуючих точок взаємодії між бібліотекою та предметом </a:t>
            </a:r>
            <a:r>
              <a:rPr lang="uk-UA" dirty="0" smtClean="0"/>
              <a:t>(«природного партнерства»);</a:t>
            </a:r>
          </a:p>
          <a:p>
            <a:pPr algn="just"/>
            <a:r>
              <a:rPr lang="uk-UA" b="1" dirty="0" smtClean="0"/>
              <a:t>Університети ПАР: </a:t>
            </a:r>
            <a:r>
              <a:rPr lang="uk-UA" dirty="0" smtClean="0"/>
              <a:t>вивчення курсів інформаційної грамотності. </a:t>
            </a:r>
            <a:r>
              <a:rPr lang="uk-UA" dirty="0"/>
              <a:t>С</a:t>
            </a:r>
            <a:r>
              <a:rPr lang="uk-UA" dirty="0" smtClean="0"/>
              <a:t>еред </a:t>
            </a:r>
            <a:r>
              <a:rPr lang="uk-UA" dirty="0"/>
              <a:t>14 університетів 93% курсів читається </a:t>
            </a:r>
            <a:r>
              <a:rPr lang="uk-UA" dirty="0" smtClean="0"/>
              <a:t>бібліотекарами </a:t>
            </a:r>
            <a:r>
              <a:rPr lang="uk-UA" dirty="0"/>
              <a:t>(у співробітництві із основними лекторами); від 56 до 60% його є частиною різних модульних курсів та від 20 до 32% – окремим модулем для студентів першого курсу</a:t>
            </a:r>
            <a:r>
              <a:rPr lang="uk-UA" dirty="0" smtClean="0"/>
              <a:t>.</a:t>
            </a:r>
          </a:p>
          <a:p>
            <a:pPr algn="just"/>
            <a:r>
              <a:rPr lang="uk-UA" b="1" dirty="0" smtClean="0"/>
              <a:t>Університет </a:t>
            </a:r>
            <a:r>
              <a:rPr lang="uk-UA" b="1" dirty="0"/>
              <a:t>Едіт </a:t>
            </a:r>
            <a:r>
              <a:rPr lang="uk-UA" b="1" dirty="0" err="1"/>
              <a:t>Коуен</a:t>
            </a:r>
            <a:r>
              <a:rPr lang="uk-UA" b="1" dirty="0"/>
              <a:t> (м. Перт, Західна Австралія</a:t>
            </a:r>
            <a:r>
              <a:rPr lang="uk-UA" b="1" dirty="0" smtClean="0"/>
              <a:t>): </a:t>
            </a:r>
            <a:r>
              <a:rPr lang="uk-UA" dirty="0"/>
              <a:t>підготовано спеціальний </a:t>
            </a:r>
            <a:r>
              <a:rPr lang="uk-UA" dirty="0" err="1"/>
              <a:t>плагін</a:t>
            </a:r>
            <a:r>
              <a:rPr lang="uk-UA" dirty="0"/>
              <a:t> </a:t>
            </a:r>
            <a:r>
              <a:rPr lang="uk-UA" dirty="0" smtClean="0"/>
              <a:t>із </a:t>
            </a:r>
            <a:r>
              <a:rPr lang="uk-UA" dirty="0"/>
              <a:t>подкастами на теми пошуку інформації у бібліотеці, важливості використання журнальних баз даних у науковій роботі, дослідницьких стратегій та використання в них онлайн-ресурсів (проходження подкастів факультативне</a:t>
            </a:r>
            <a:r>
              <a:rPr lang="uk-UA" dirty="0" smtClean="0"/>
              <a:t>).</a:t>
            </a:r>
          </a:p>
          <a:p>
            <a:pPr algn="just"/>
            <a:r>
              <a:rPr lang="uk-UA" b="1" dirty="0" err="1" smtClean="0">
                <a:solidFill>
                  <a:srgbClr val="FFC000"/>
                </a:solidFill>
              </a:rPr>
              <a:t>Єльский</a:t>
            </a:r>
            <a:r>
              <a:rPr lang="uk-UA" b="1" dirty="0" smtClean="0">
                <a:solidFill>
                  <a:srgbClr val="FFC000"/>
                </a:solidFill>
              </a:rPr>
              <a:t> університет: </a:t>
            </a:r>
            <a:r>
              <a:rPr lang="uk-UA" dirty="0" smtClean="0"/>
              <a:t>новим студентам призначають «особистого бібліотекара», який протягом навчання </a:t>
            </a:r>
            <a:r>
              <a:rPr lang="uk-UA" dirty="0"/>
              <a:t>інформує студента про нові бази даних та наукові інструменти, колекції та методи </a:t>
            </a:r>
            <a:r>
              <a:rPr lang="uk-UA" dirty="0" smtClean="0"/>
              <a:t>досліджень.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562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927</TotalTime>
  <Words>1136</Words>
  <Application>Microsoft Office PowerPoint</Application>
  <PresentationFormat>Широкоэкранный</PresentationFormat>
  <Paragraphs>67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Ион</vt:lpstr>
      <vt:lpstr>Бібліотечне кураторство як складова науково-практичних зв'язків між бібліотекою та вченим: сучасний стан</vt:lpstr>
      <vt:lpstr>«Libraries are crazy, amazing places, but few people understand how to use them»</vt:lpstr>
      <vt:lpstr>Завдання</vt:lpstr>
      <vt:lpstr>Бібліотекар з точки зору викладача</vt:lpstr>
      <vt:lpstr>Проблема: відсутність фундаментальних знань та вмінь інтерпретації вихідних даних</vt:lpstr>
      <vt:lpstr>Співробітництво необхідне-воно з’явилось еволюційним шляхом</vt:lpstr>
      <vt:lpstr>Проблеми: статусні, психологічні, соціальні</vt:lpstr>
      <vt:lpstr>Необхідні умови для ефективної співпраці</vt:lpstr>
      <vt:lpstr>Приклади успішної співпраці</vt:lpstr>
      <vt:lpstr>Необхідні елементи співпраці: з досвіду роботи бібліотекарів Гонконгу, Сінгапуру, Таіланду й Тайваню (2015-2016 рр.)</vt:lpstr>
      <vt:lpstr>Протилежний приклад: бюрократичне «кураторство»</vt:lpstr>
      <vt:lpstr>Є набагато кращі варіанти, ніж радикально довіряти комусь…</vt:lpstr>
      <vt:lpstr>Стратегія ЦНБ ХНУ імені В.Н.Каразіна</vt:lpstr>
      <vt:lpstr>Попередні висновки</vt:lpstr>
      <vt:lpstr>«Буде» чи «Може»?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58</cp:revision>
  <dcterms:created xsi:type="dcterms:W3CDTF">2019-07-11T06:26:10Z</dcterms:created>
  <dcterms:modified xsi:type="dcterms:W3CDTF">2019-09-24T10:02:07Z</dcterms:modified>
</cp:coreProperties>
</file>