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7749" autoAdjust="0"/>
  </p:normalViewPr>
  <p:slideViewPr>
    <p:cSldViewPr>
      <p:cViewPr varScale="1">
        <p:scale>
          <a:sx n="68" d="100"/>
          <a:sy n="68" d="100"/>
        </p:scale>
        <p:origin x="14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996952"/>
            <a:ext cx="7200800" cy="1828090"/>
          </a:xfrm>
        </p:spPr>
        <p:txBody>
          <a:bodyPr>
            <a:noAutofit/>
          </a:bodyPr>
          <a:lstStyle/>
          <a:p>
            <a:r>
              <a:rPr lang="uk-UA" sz="4000" b="1" dirty="0">
                <a:solidFill>
                  <a:srgbClr val="002060"/>
                </a:solidFill>
              </a:rPr>
              <a:t>Бібліотеки Катеринославщини в умовах Першої світової війни 1914-1918 років: мережа, формат діяльності, постаті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334000"/>
            <a:ext cx="8172401" cy="1524000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                                                    ЛЮДМИЛА ЛУЧКА</a:t>
            </a:r>
          </a:p>
          <a:p>
            <a:endParaRPr lang="uk-UA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chemeClr val="bg1"/>
                </a:solidFill>
              </a:rPr>
              <a:t>к. </a:t>
            </a:r>
            <a:r>
              <a:rPr lang="uk-UA" b="1" i="1" dirty="0" err="1">
                <a:solidFill>
                  <a:schemeClr val="bg1"/>
                </a:solidFill>
              </a:rPr>
              <a:t>іст</a:t>
            </a:r>
            <a:r>
              <a:rPr lang="uk-UA" b="1" i="1" dirty="0">
                <a:solidFill>
                  <a:schemeClr val="bg1"/>
                </a:solidFill>
              </a:rPr>
              <a:t>. н., в. о. директорки наукової бібліотеки</a:t>
            </a:r>
          </a:p>
          <a:p>
            <a:r>
              <a:rPr lang="uk-UA" b="1" i="1" dirty="0">
                <a:solidFill>
                  <a:schemeClr val="bg1"/>
                </a:solidFill>
              </a:rPr>
              <a:t>Дніпровського національного університету</a:t>
            </a:r>
          </a:p>
          <a:p>
            <a:r>
              <a:rPr lang="uk-UA" b="1" i="1" dirty="0">
                <a:solidFill>
                  <a:schemeClr val="bg1"/>
                </a:solidFill>
              </a:rPr>
              <a:t> імені Олеся Гончара 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22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4652"/>
            <a:ext cx="763284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Наукова бібліотека ДНУ імені Олеся Гончара зберігає близько 500 примірників видань,</a:t>
            </a:r>
          </a:p>
          <a:p>
            <a:pPr algn="ctr"/>
            <a:r>
              <a:rPr lang="uk-UA"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надрукованих у 1914 – 1918 рр. </a:t>
            </a:r>
          </a:p>
          <a:p>
            <a:pPr algn="just"/>
            <a:r>
              <a:rPr lang="uk-UA" sz="2000" dirty="0">
                <a:latin typeface="Times New Roman"/>
                <a:ea typeface="Calibri"/>
              </a:rPr>
              <a:t>      </a:t>
            </a:r>
            <a:r>
              <a:rPr lang="uk-UA" sz="2000" dirty="0">
                <a:solidFill>
                  <a:srgbClr val="002060"/>
                </a:solidFill>
                <a:latin typeface="Times New Roman"/>
                <a:ea typeface="Calibri"/>
              </a:rPr>
              <a:t>Серед видань привертає увагу колекція історико-філологічного напрямку. Це творі відомих українських істориків, письменників, етнографів, фольклористів. Фундаментальними є харківські видання, які цінні за своїми серіями: «</a:t>
            </a:r>
            <a:r>
              <a:rPr lang="uk-UA" sz="2000" dirty="0" err="1">
                <a:solidFill>
                  <a:srgbClr val="002060"/>
                </a:solidFill>
                <a:latin typeface="Times New Roman"/>
                <a:ea typeface="Calibri"/>
              </a:rPr>
              <a:t>Естественно-историческая</a:t>
            </a:r>
            <a:r>
              <a:rPr lang="uk-UA" sz="2000" dirty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uk-UA" sz="2000" dirty="0" err="1">
                <a:solidFill>
                  <a:srgbClr val="002060"/>
                </a:solidFill>
                <a:latin typeface="Times New Roman"/>
                <a:ea typeface="Calibri"/>
              </a:rPr>
              <a:t>библиотека</a:t>
            </a:r>
            <a:r>
              <a:rPr lang="uk-UA" sz="2000" dirty="0">
                <a:solidFill>
                  <a:srgbClr val="002060"/>
                </a:solidFill>
                <a:latin typeface="Times New Roman"/>
                <a:ea typeface="Calibri"/>
              </a:rPr>
              <a:t>», «Культурно-історична бібліотека». </a:t>
            </a:r>
          </a:p>
          <a:p>
            <a:pPr algn="just"/>
            <a:r>
              <a:rPr lang="uk-UA" sz="2000" dirty="0">
                <a:solidFill>
                  <a:srgbClr val="002060"/>
                </a:solidFill>
                <a:latin typeface="Times New Roman"/>
                <a:ea typeface="Calibri"/>
              </a:rPr>
              <a:t>      Дослідницький інтерес викликає невеличке за форматом (8х12см) київське видання «</a:t>
            </a:r>
            <a:r>
              <a:rPr lang="uk-UA" sz="2000" dirty="0" err="1">
                <a:solidFill>
                  <a:srgbClr val="002060"/>
                </a:solidFill>
                <a:latin typeface="Times New Roman"/>
                <a:ea typeface="Calibri"/>
              </a:rPr>
              <a:t>Московсько</a:t>
            </a:r>
            <a:r>
              <a:rPr lang="uk-UA" sz="2000" dirty="0">
                <a:solidFill>
                  <a:srgbClr val="002060"/>
                </a:solidFill>
                <a:latin typeface="Times New Roman"/>
                <a:ea typeface="Calibri"/>
              </a:rPr>
              <a:t>-український словник», підготовлений у 1918 р. товариством «Час».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368" y="4031165"/>
            <a:ext cx="1584176" cy="213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70267">
            <a:off x="4197090" y="4254597"/>
            <a:ext cx="1421101" cy="2188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Людмила\Desktop\652654797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964811">
            <a:off x="2550058" y="4405470"/>
            <a:ext cx="1637971" cy="2026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02291">
            <a:off x="1107227" y="4178697"/>
            <a:ext cx="1393293" cy="2310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4232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39346" y="816603"/>
            <a:ext cx="75815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Раритетним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«Список более редких растений, собранных в Волчанском уезде Харьковской губернии в 1916 – 1917 гг.» за авторством приват-доцента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вченого-ботаніка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дослідника-краєзнавця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К.О.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Угринського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2920" y="3066113"/>
            <a:ext cx="45642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Брошура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вийшла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1918 р. у Синельниково.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невеликою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каталогу,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</a:p>
          <a:p>
            <a:pPr lvl="0"/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умов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міг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повністю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надрукованим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Picture 2" descr="C:\Users\Людмила\Desktop\264998553_297175922347156_5862568225954022220_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724054"/>
            <a:ext cx="2524809" cy="2591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Людмила\Desktop\266466110_853694951971381_1841352013138246025_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4293096"/>
            <a:ext cx="2474241" cy="1921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89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3126" y="692696"/>
            <a:ext cx="77100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З 1911 р.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працювало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««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Українське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видавництво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Катеринославі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». У 1918 р. члени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осередку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відкрили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власну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друкарню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книгарню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 на Озерному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базарі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видань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цікаву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поетеси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Стародавня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східних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(друге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3624" y="3001020"/>
            <a:ext cx="5494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Наукову зацікавленість викликає книжкова спадщина академіка ВУАН, професора К.Г. 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Calibri"/>
              </a:rPr>
              <a:t>Воблого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, уродженця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Calibri"/>
              </a:rPr>
              <a:t>Царичанки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. Київське видання 1918 р. праці науковця  «Статистика» є посібником у формі лекцій, що витримало понад чотирьох перевидань і містить діаграми та картограми.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Людмила\Desktop\завантаженн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662489"/>
            <a:ext cx="1800200" cy="2575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Людмила\Desktop\265449010_4384715424990035_5081938792026650500_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845" y="4163250"/>
            <a:ext cx="1944216" cy="2542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306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Людмила\Desktop\Новая папка\IMG-75bb57299f3c2dbecc19cfbdf96ec0fd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812" y="3378518"/>
            <a:ext cx="1956696" cy="2742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Людмила\Desktop\Новая папка (2)\CIMG339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3644"/>
          <a:stretch/>
        </p:blipFill>
        <p:spPr bwMode="auto">
          <a:xfrm>
            <a:off x="5435612" y="1196751"/>
            <a:ext cx="2897305" cy="187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656300"/>
            <a:ext cx="48503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Серед історико-краєзнавчих видань Катеринослава бібліографічною рідкістю є унікальний альбом «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Опытная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станция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по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исследованию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и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добыванию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русского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йода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из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морских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водорослей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», створений у 1916 р. </a:t>
            </a:r>
          </a:p>
          <a:p>
            <a:endParaRPr lang="uk-UA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uk-UA" sz="2400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09" y="3502313"/>
            <a:ext cx="575540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До рідкісної колекції НБ входить книга родини Грінченків «Оповідання про хлопців», виданої у Катеринославі </a:t>
            </a:r>
          </a:p>
          <a:p>
            <a:pPr lvl="0" algn="ctr"/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1917 р., Видання є бібліографічною рідкістю. Невелика за обсягом праця зберігає на сторінках тексту унікальні українські візерунки.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16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5815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ВИСНОВКИ</a:t>
            </a:r>
          </a:p>
          <a:p>
            <a:pPr algn="ctr"/>
            <a:endParaRPr lang="uk-UA" sz="2800" b="1" dirty="0">
              <a:solidFill>
                <a:schemeClr val="accent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/>
            <a:r>
              <a:rPr lang="uk-UA" sz="2800" dirty="0">
                <a:solidFill>
                  <a:srgbClr val="002060"/>
                </a:solidFill>
                <a:latin typeface="Times New Roman"/>
                <a:ea typeface="Times New Roman"/>
              </a:rPr>
              <a:t>     Незважаючи на скрутний фінансовий стан, </a:t>
            </a:r>
            <a:r>
              <a:rPr lang="uk-UA" sz="2800" dirty="0" err="1">
                <a:solidFill>
                  <a:srgbClr val="002060"/>
                </a:solidFill>
                <a:latin typeface="Times New Roman"/>
                <a:ea typeface="Times New Roman"/>
              </a:rPr>
              <a:t>пов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’</a:t>
            </a:r>
            <a:r>
              <a:rPr lang="uk-UA" sz="2800" dirty="0" err="1">
                <a:solidFill>
                  <a:srgbClr val="002060"/>
                </a:solidFill>
                <a:latin typeface="Times New Roman"/>
                <a:ea typeface="Times New Roman"/>
              </a:rPr>
              <a:t>язаний</a:t>
            </a:r>
            <a:r>
              <a:rPr lang="uk-UA" sz="2800" dirty="0">
                <a:solidFill>
                  <a:srgbClr val="002060"/>
                </a:solidFill>
                <a:latin typeface="Times New Roman"/>
                <a:ea typeface="Times New Roman"/>
              </a:rPr>
              <a:t> з війною, катеринославські діячі, міське населення опікувались та підтримували бібліотечну справу коштами на улаштування й придбання нових видань. Бібліотеки продовжували працювати  та сприяли поширенню знань і розповсюдженню літератури. </a:t>
            </a:r>
            <a:r>
              <a:rPr lang="uk-UA" sz="2800" dirty="0">
                <a:solidFill>
                  <a:srgbClr val="002060"/>
                </a:solidFill>
                <a:latin typeface="Times New Roman"/>
              </a:rPr>
              <a:t>Спадщина, збережена у книгозбірнях, є цінним джерелом якісного освітнього процесу.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406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>
                <a:solidFill>
                  <a:srgbClr val="002060"/>
                </a:solidFill>
                <a:latin typeface="Times New Roman"/>
                <a:ea typeface="Times New Roman"/>
              </a:rPr>
              <a:t>ДЯКУЮ </a:t>
            </a:r>
          </a:p>
          <a:p>
            <a:pPr algn="ctr"/>
            <a:r>
              <a:rPr lang="uk-UA" sz="7200" b="1" dirty="0">
                <a:solidFill>
                  <a:srgbClr val="002060"/>
                </a:solidFill>
                <a:latin typeface="Times New Roman"/>
                <a:ea typeface="Times New Roman"/>
              </a:rPr>
              <a:t>ЗА</a:t>
            </a:r>
          </a:p>
          <a:p>
            <a:pPr algn="ctr"/>
            <a:r>
              <a:rPr lang="uk-UA" sz="7200" b="1" dirty="0">
                <a:solidFill>
                  <a:srgbClr val="002060"/>
                </a:solidFill>
                <a:latin typeface="Times New Roman"/>
                <a:ea typeface="Times New Roman"/>
              </a:rPr>
              <a:t> УВАГУ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53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3678" y="692696"/>
            <a:ext cx="77048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Перша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світова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війна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розпочалася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влітку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1914 р.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зумовила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негативні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тенденції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суспільному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Катеринославської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губернії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культурно-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напрямках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початку ХХ ст.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важливою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складовою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культурного простору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зберігали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книжкову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спадщину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опікувались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придбанням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видань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сприяли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краю.</a:t>
            </a:r>
          </a:p>
        </p:txBody>
      </p:sp>
    </p:spTree>
    <p:extLst>
      <p:ext uri="{BB962C8B-B14F-4D97-AF65-F5344CB8AC3E}">
        <p14:creationId xmlns:p14="http://schemas.microsoft.com/office/powerpoint/2010/main" val="310880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7" y="620688"/>
            <a:ext cx="77048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srgbClr val="002060"/>
                </a:solidFill>
              </a:rPr>
              <a:t>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роки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Катеринославському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земство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відкрили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читалень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(1914 – 1915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Цікавим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факт про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заробітної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завідувачам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бібліотек-читалень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 60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крб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 120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крб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популярністю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користувалась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історико-географічні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1916 р. в читальнях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Катеринославщини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нова форма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просвіти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30" y="4224814"/>
            <a:ext cx="2957634" cy="2168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81" y="4224814"/>
            <a:ext cx="3052531" cy="2146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940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1914  р.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міській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громадській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той час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керувала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Уляна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Дикарєва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виповнилось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відбулось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урочисте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засідання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Бібліотечної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ради. 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війною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прийняли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святкування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перенести на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сприятливі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підтримала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мешканців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Катеринослава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купівлю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книг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«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каталогом.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Завідувачка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У. І.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Дикарєва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брала участь у Перших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курсах,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проходили 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Шанявського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Результатом став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відрядження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відбувався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книгообмін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поповнилась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приватними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книжковими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колекціями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99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668" y="3172519"/>
            <a:ext cx="4953447" cy="309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7806">
            <a:off x="1137463" y="678018"/>
            <a:ext cx="1915796" cy="271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26" y="521335"/>
            <a:ext cx="1758295" cy="266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833" y="1196751"/>
            <a:ext cx="3760135" cy="499685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945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9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Серед навчальних бібліотек важливою була діяльність бібліотеки Катеринославського Першого реального училища. Під час війни в приміщенні училища Всеросійський земський союз розмістив шпиталь для поранених воїнів. Перше реальне училище перевели до Першої чоловічої гімназії та проводили заняття у другій половині дня. Урок скоротили з 50 хвилин до 45 хвилин, скасували гімнастику та співи. Частина учнівської бібліотеки перенесена до чоловічої гімназії.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9" y="3959641"/>
            <a:ext cx="3373197" cy="2261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291" y="4016850"/>
            <a:ext cx="3399141" cy="2261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579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Підвищену увагу викладачі приділяли  змісту навчальної літератури. Матеріал повинен бути викладений коротко, зрозуміло, ілюстровано.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34888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Важлива роль відводилась саме комплектуванню учнівської бібліотеки, яка повинна бути значною за кількістю творів, цінною за змістом, зручною у користуванні та відповідати спеціальностям училища</a:t>
            </a:r>
            <a:r>
              <a:rPr lang="uk-UA" dirty="0">
                <a:solidFill>
                  <a:srgbClr val="002060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14908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Після дискусії з питання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обов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’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язкового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 читання рада дійшла висновку, що це призводить до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стримання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 індивідуальних нахилів учнів та падіння інтересу до книги.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87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історії бібліотекознавства відомо, що вагомий внесок зробили бібліотеки навчальних закладів Олександрівська (Запоріжжя).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Звіт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бібліотекаря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учнівської бібліотеки механіко-технічного училища Л. І. </a:t>
            </a:r>
            <a:r>
              <a:rPr lang="uk-UA" sz="2400" dirty="0" err="1">
                <a:solidFill>
                  <a:srgbClr val="002060"/>
                </a:solidFill>
                <a:latin typeface="Times New Roman"/>
                <a:ea typeface="Times New Roman"/>
              </a:rPr>
              <a:t>Яцунова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 містить інформацію про організацію  концертів для поранених на базі бібліотеки, зміни графіку роботи  та посилення інтересу до газет і журналів. У 1917 р. училище підвищило сплату за навчання з 40 до 60 крб. на рік., на засіданнях рад обговорювались питання про поповнення фундаментальної бібліотеки спеціальною технічною літературою.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Педагогічна рада жіночої гімназії з метою патріотичного виховання учнів постановила придбати історичні та юридичні брошури.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5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Втрат зазнало і товариство бджолярів, оскільки його члени – чоловіки були призвані на військову службу. Незважаючи на війну, бібліотека товариства працювала, оновлювала фонди та здійснювала книгообмін.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uk-UA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Важливим напрямком  діяльності медичних осередків залишалося придбання фахової літератури про різні хвороби та шляхи їх боротьби з ними.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uk-UA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Times New Roman"/>
              </a:rPr>
              <a:t>Найбільшим попитом у читальнях катеринославської «Просвіти» користувались твори українських письменників та істориків. Просвітянські фонди товариства потребували кількісного і якісного зростання.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805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314</TotalTime>
  <Words>950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Wingdings</vt:lpstr>
      <vt:lpstr>Кнопка</vt:lpstr>
      <vt:lpstr>Бібліотеки Катеринославщини в умовах Першої світової війни 1914-1918 років: мережа, формат діяльності, постаті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Бібліотеки Катеринославщини в умовах Першої світової війни 1914-1918 років: мережа, формат діяльності, постаті</dc:title>
  <dc:creator>Людмила</dc:creator>
  <cp:lastModifiedBy>User</cp:lastModifiedBy>
  <cp:revision>30</cp:revision>
  <dcterms:created xsi:type="dcterms:W3CDTF">2022-09-26T10:59:35Z</dcterms:created>
  <dcterms:modified xsi:type="dcterms:W3CDTF">2022-10-06T07:50:06Z</dcterms:modified>
</cp:coreProperties>
</file>