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4" r:id="rId1"/>
  </p:sldMasterIdLst>
  <p:notesMasterIdLst>
    <p:notesMasterId r:id="rId23"/>
  </p:notesMasterIdLst>
  <p:handoutMasterIdLst>
    <p:handoutMasterId r:id="rId24"/>
  </p:handoutMasterIdLst>
  <p:sldIdLst>
    <p:sldId id="258" r:id="rId2"/>
    <p:sldId id="259" r:id="rId3"/>
    <p:sldId id="260" r:id="rId4"/>
    <p:sldId id="271" r:id="rId5"/>
    <p:sldId id="269" r:id="rId6"/>
    <p:sldId id="279" r:id="rId7"/>
    <p:sldId id="280" r:id="rId8"/>
    <p:sldId id="281" r:id="rId9"/>
    <p:sldId id="272" r:id="rId10"/>
    <p:sldId id="270" r:id="rId11"/>
    <p:sldId id="261" r:id="rId12"/>
    <p:sldId id="262" r:id="rId13"/>
    <p:sldId id="274" r:id="rId14"/>
    <p:sldId id="275" r:id="rId15"/>
    <p:sldId id="276" r:id="rId16"/>
    <p:sldId id="277" r:id="rId17"/>
    <p:sldId id="264" r:id="rId18"/>
    <p:sldId id="278" r:id="rId19"/>
    <p:sldId id="266" r:id="rId20"/>
    <p:sldId id="273" r:id="rId21"/>
    <p:sldId id="268" r:id="rId22"/>
  </p:sldIdLst>
  <p:sldSz cx="12188825" cy="6858000"/>
  <p:notesSz cx="7023100" cy="93091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945">
          <p15:clr>
            <a:srgbClr val="A4A3A4"/>
          </p15:clr>
        </p15:guide>
        <p15:guide id="3" orient="horz" pos="3888">
          <p15:clr>
            <a:srgbClr val="A4A3A4"/>
          </p15:clr>
        </p15:guide>
        <p15:guide id="4" orient="horz" pos="192">
          <p15:clr>
            <a:srgbClr val="A4A3A4"/>
          </p15:clr>
        </p15:guide>
        <p15:guide id="5" orient="horz" pos="1072">
          <p15:clr>
            <a:srgbClr val="A4A3A4"/>
          </p15:clr>
        </p15:guide>
        <p15:guide id="6" pos="3839">
          <p15:clr>
            <a:srgbClr val="A4A3A4"/>
          </p15:clr>
        </p15:guide>
        <p15:guide id="7" pos="704">
          <p15:clr>
            <a:srgbClr val="A4A3A4"/>
          </p15:clr>
        </p15:guide>
        <p15:guide id="8" pos="7102">
          <p15:clr>
            <a:srgbClr val="A4A3A4"/>
          </p15:clr>
        </p15:guide>
      </p15:sldGuideLst>
    </p:ext>
    <p:ext uri="{2D200454-40CA-4A62-9FC3-DE9A4176ACB9}">
      <p15:notesGuideLst xmlns:p15="http://schemas.microsoft.com/office/powerpoint/2012/main">
        <p15:guide id="1" orient="horz" pos="2932" userDrawn="1">
          <p15:clr>
            <a:srgbClr val="A4A3A4"/>
          </p15:clr>
        </p15:guide>
        <p15:guide id="2" pos="221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81800" autoAdjust="0"/>
  </p:normalViewPr>
  <p:slideViewPr>
    <p:cSldViewPr showGuides="1">
      <p:cViewPr varScale="1">
        <p:scale>
          <a:sx n="108" d="100"/>
          <a:sy n="108" d="100"/>
        </p:scale>
        <p:origin x="540" y="108"/>
      </p:cViewPr>
      <p:guideLst>
        <p:guide orient="horz" pos="2160"/>
        <p:guide orient="horz" pos="945"/>
        <p:guide orient="horz" pos="3888"/>
        <p:guide orient="horz" pos="192"/>
        <p:guide orient="horz" pos="1072"/>
        <p:guide pos="3839"/>
        <p:guide pos="704"/>
        <p:guide pos="7102"/>
      </p:guideLst>
    </p:cSldViewPr>
  </p:slideViewPr>
  <p:outlineViewPr>
    <p:cViewPr>
      <p:scale>
        <a:sx n="33" d="100"/>
        <a:sy n="33" d="100"/>
      </p:scale>
      <p:origin x="0" y="-2886"/>
    </p:cViewPr>
  </p:outlineViewPr>
  <p:notesTextViewPr>
    <p:cViewPr>
      <p:scale>
        <a:sx n="3" d="2"/>
        <a:sy n="3" d="2"/>
      </p:scale>
      <p:origin x="0" y="0"/>
    </p:cViewPr>
  </p:notesTextViewPr>
  <p:notesViewPr>
    <p:cSldViewPr>
      <p:cViewPr varScale="1">
        <p:scale>
          <a:sx n="79" d="100"/>
          <a:sy n="79" d="100"/>
        </p:scale>
        <p:origin x="3198"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References</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c:spPr>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c:spPr>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c:spPr>
          </c:dPt>
          <c:dPt>
            <c:idx val="4"/>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c:spPr>
          </c:dPt>
          <c:dLbls>
            <c:dLbl>
              <c:idx val="2"/>
              <c:layout>
                <c:manualLayout>
                  <c:x val="0.17592461098612672"/>
                  <c:y val="0.15538799212598425"/>
                </c:manualLayout>
              </c:layout>
              <c:dLblPos val="bestFit"/>
              <c:showLegendKey val="0"/>
              <c:showVal val="1"/>
              <c:showCatName val="1"/>
              <c:showSerName val="0"/>
              <c:showPercent val="1"/>
              <c:showBubbleSize val="0"/>
              <c:extLst>
                <c:ext xmlns:c15="http://schemas.microsoft.com/office/drawing/2012/chart" uri="{CE6537A1-D6FC-4f65-9D91-7224C49458BB}">
                  <c15:layout>
                    <c:manualLayout>
                      <c:w val="0.23060261998500187"/>
                      <c:h val="0.10559999999999997"/>
                    </c:manualLayout>
                  </c15:layout>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Sheet1!$A$2:$A$6</c:f>
              <c:strCache>
                <c:ptCount val="5"/>
                <c:pt idx="0">
                  <c:v>Book</c:v>
                </c:pt>
                <c:pt idx="1">
                  <c:v>Journal</c:v>
                </c:pt>
                <c:pt idx="2">
                  <c:v>Proceedings</c:v>
                </c:pt>
                <c:pt idx="3">
                  <c:v>Thesis</c:v>
                </c:pt>
                <c:pt idx="4">
                  <c:v>Others</c:v>
                </c:pt>
              </c:strCache>
            </c:strRef>
          </c:cat>
          <c:val>
            <c:numRef>
              <c:f>Sheet1!$B$2:$B$6</c:f>
              <c:numCache>
                <c:formatCode>General</c:formatCode>
                <c:ptCount val="5"/>
                <c:pt idx="0">
                  <c:v>176</c:v>
                </c:pt>
                <c:pt idx="1">
                  <c:v>324</c:v>
                </c:pt>
                <c:pt idx="2">
                  <c:v>7</c:v>
                </c:pt>
                <c:pt idx="3">
                  <c:v>9</c:v>
                </c:pt>
                <c:pt idx="4">
                  <c:v>75</c:v>
                </c:pt>
              </c:numCache>
            </c:numRef>
          </c:val>
        </c:ser>
        <c:dLbls>
          <c:dLblPos val="inEnd"/>
          <c:showLegendKey val="0"/>
          <c:showVal val="1"/>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4">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36151D-C9B0-4356-8DD0-E0DEFFB4F435}" type="doc">
      <dgm:prSet loTypeId="urn:microsoft.com/office/officeart/2005/8/layout/list1" loCatId="list" qsTypeId="urn:microsoft.com/office/officeart/2005/8/quickstyle/3d3" qsCatId="3D" csTypeId="urn:microsoft.com/office/officeart/2005/8/colors/colorful4" csCatId="colorful" phldr="1"/>
      <dgm:spPr/>
      <dgm:t>
        <a:bodyPr/>
        <a:lstStyle/>
        <a:p>
          <a:endParaRPr lang="en-US"/>
        </a:p>
      </dgm:t>
    </dgm:pt>
    <dgm:pt modelId="{F0A01159-B09E-4929-82A9-B01866B53EEC}">
      <dgm:prSet phldrT="[Text]" custT="1"/>
      <dgm:spPr/>
      <dgm:t>
        <a:bodyPr/>
        <a:lstStyle/>
        <a:p>
          <a:r>
            <a:rPr lang="en-US" sz="2400" dirty="0" smtClean="0"/>
            <a:t>Citation analysis will provide us evidence-based record that our journal subscriptions are being used and accessed by our patrons.</a:t>
          </a:r>
          <a:endParaRPr lang="en-US" sz="2400" dirty="0"/>
        </a:p>
      </dgm:t>
    </dgm:pt>
    <dgm:pt modelId="{235DC2A3-55FA-4C15-9CA2-6D5827A90A77}" type="parTrans" cxnId="{25463FF5-461D-4931-9D15-FF5FBA4A3AC8}">
      <dgm:prSet/>
      <dgm:spPr/>
      <dgm:t>
        <a:bodyPr/>
        <a:lstStyle/>
        <a:p>
          <a:endParaRPr lang="en-US"/>
        </a:p>
      </dgm:t>
    </dgm:pt>
    <dgm:pt modelId="{722B3AA9-5C0B-459A-B500-D1BCFBD95851}" type="sibTrans" cxnId="{25463FF5-461D-4931-9D15-FF5FBA4A3AC8}">
      <dgm:prSet/>
      <dgm:spPr/>
      <dgm:t>
        <a:bodyPr/>
        <a:lstStyle/>
        <a:p>
          <a:endParaRPr lang="en-US"/>
        </a:p>
      </dgm:t>
    </dgm:pt>
    <dgm:pt modelId="{BE20DDF6-943B-47CB-A932-E5E537DC3862}">
      <dgm:prSet phldrT="[Text]" custT="1"/>
      <dgm:spPr/>
      <dgm:t>
        <a:bodyPr/>
        <a:lstStyle/>
        <a:p>
          <a:r>
            <a:rPr lang="en-US" sz="2400" dirty="0" smtClean="0"/>
            <a:t>It is apparent that master’s students from the graduate school of education cite more journal articles than books. At least 50% of the students get their references from Q1-ranked journals based from the SJR ranking. </a:t>
          </a:r>
          <a:endParaRPr lang="en-US" sz="2400" dirty="0"/>
        </a:p>
      </dgm:t>
    </dgm:pt>
    <dgm:pt modelId="{BD3BFE0C-9281-4256-B877-82BCFAC1C49A}" type="parTrans" cxnId="{C5FB8FD1-A383-4E73-A7B4-BF6BACB92BDE}">
      <dgm:prSet/>
      <dgm:spPr/>
      <dgm:t>
        <a:bodyPr/>
        <a:lstStyle/>
        <a:p>
          <a:endParaRPr lang="en-US"/>
        </a:p>
      </dgm:t>
    </dgm:pt>
    <dgm:pt modelId="{814A85A3-948A-4D5F-9D73-BA2A33872616}" type="sibTrans" cxnId="{C5FB8FD1-A383-4E73-A7B4-BF6BACB92BDE}">
      <dgm:prSet/>
      <dgm:spPr/>
      <dgm:t>
        <a:bodyPr/>
        <a:lstStyle/>
        <a:p>
          <a:endParaRPr lang="en-US"/>
        </a:p>
      </dgm:t>
    </dgm:pt>
    <dgm:pt modelId="{7EB6577B-02D1-4971-AFB8-53B99D8B28EB}" type="pres">
      <dgm:prSet presAssocID="{4636151D-C9B0-4356-8DD0-E0DEFFB4F435}" presName="linear" presStyleCnt="0">
        <dgm:presLayoutVars>
          <dgm:dir/>
          <dgm:animLvl val="lvl"/>
          <dgm:resizeHandles val="exact"/>
        </dgm:presLayoutVars>
      </dgm:prSet>
      <dgm:spPr/>
      <dgm:t>
        <a:bodyPr/>
        <a:lstStyle/>
        <a:p>
          <a:endParaRPr lang="en-US"/>
        </a:p>
      </dgm:t>
    </dgm:pt>
    <dgm:pt modelId="{DE64D3FA-477C-4C1C-BC95-299431E33FAD}" type="pres">
      <dgm:prSet presAssocID="{F0A01159-B09E-4929-82A9-B01866B53EEC}" presName="parentLin" presStyleCnt="0"/>
      <dgm:spPr/>
    </dgm:pt>
    <dgm:pt modelId="{3D11E6FF-96E6-451C-8895-AD61D09971D9}" type="pres">
      <dgm:prSet presAssocID="{F0A01159-B09E-4929-82A9-B01866B53EEC}" presName="parentLeftMargin" presStyleLbl="node1" presStyleIdx="0" presStyleCnt="2"/>
      <dgm:spPr/>
      <dgm:t>
        <a:bodyPr/>
        <a:lstStyle/>
        <a:p>
          <a:endParaRPr lang="en-US"/>
        </a:p>
      </dgm:t>
    </dgm:pt>
    <dgm:pt modelId="{BFEF3957-A273-4508-A7C4-A1F6E32F2A25}" type="pres">
      <dgm:prSet presAssocID="{F0A01159-B09E-4929-82A9-B01866B53EEC}" presName="parentText" presStyleLbl="node1" presStyleIdx="0" presStyleCnt="2" custScaleX="137177">
        <dgm:presLayoutVars>
          <dgm:chMax val="0"/>
          <dgm:bulletEnabled val="1"/>
        </dgm:presLayoutVars>
      </dgm:prSet>
      <dgm:spPr/>
      <dgm:t>
        <a:bodyPr/>
        <a:lstStyle/>
        <a:p>
          <a:endParaRPr lang="en-US"/>
        </a:p>
      </dgm:t>
    </dgm:pt>
    <dgm:pt modelId="{85678710-9A29-4824-9A83-0481A66B1EFA}" type="pres">
      <dgm:prSet presAssocID="{F0A01159-B09E-4929-82A9-B01866B53EEC}" presName="negativeSpace" presStyleCnt="0"/>
      <dgm:spPr/>
    </dgm:pt>
    <dgm:pt modelId="{9C361B67-C296-44FE-8248-5C2DD026C15A}" type="pres">
      <dgm:prSet presAssocID="{F0A01159-B09E-4929-82A9-B01866B53EEC}" presName="childText" presStyleLbl="conFgAcc1" presStyleIdx="0" presStyleCnt="2">
        <dgm:presLayoutVars>
          <dgm:bulletEnabled val="1"/>
        </dgm:presLayoutVars>
      </dgm:prSet>
      <dgm:spPr/>
    </dgm:pt>
    <dgm:pt modelId="{B68B1747-BADB-4D1B-B74A-99DD5D686C26}" type="pres">
      <dgm:prSet presAssocID="{722B3AA9-5C0B-459A-B500-D1BCFBD95851}" presName="spaceBetweenRectangles" presStyleCnt="0"/>
      <dgm:spPr/>
    </dgm:pt>
    <dgm:pt modelId="{CF82C881-C518-4E94-B752-9D0063BF450B}" type="pres">
      <dgm:prSet presAssocID="{BE20DDF6-943B-47CB-A932-E5E537DC3862}" presName="parentLin" presStyleCnt="0"/>
      <dgm:spPr/>
    </dgm:pt>
    <dgm:pt modelId="{6D33CFAA-DB86-48AE-BD7E-A880E5492C1D}" type="pres">
      <dgm:prSet presAssocID="{BE20DDF6-943B-47CB-A932-E5E537DC3862}" presName="parentLeftMargin" presStyleLbl="node1" presStyleIdx="0" presStyleCnt="2"/>
      <dgm:spPr/>
      <dgm:t>
        <a:bodyPr/>
        <a:lstStyle/>
        <a:p>
          <a:endParaRPr lang="en-US"/>
        </a:p>
      </dgm:t>
    </dgm:pt>
    <dgm:pt modelId="{AA434A55-3979-433C-BBEA-3281B2EC1DEF}" type="pres">
      <dgm:prSet presAssocID="{BE20DDF6-943B-47CB-A932-E5E537DC3862}" presName="parentText" presStyleLbl="node1" presStyleIdx="1" presStyleCnt="2" custScaleX="142857">
        <dgm:presLayoutVars>
          <dgm:chMax val="0"/>
          <dgm:bulletEnabled val="1"/>
        </dgm:presLayoutVars>
      </dgm:prSet>
      <dgm:spPr/>
      <dgm:t>
        <a:bodyPr/>
        <a:lstStyle/>
        <a:p>
          <a:endParaRPr lang="en-US"/>
        </a:p>
      </dgm:t>
    </dgm:pt>
    <dgm:pt modelId="{91F9007A-B7DA-4FF0-8AEB-51FE426D4A3C}" type="pres">
      <dgm:prSet presAssocID="{BE20DDF6-943B-47CB-A932-E5E537DC3862}" presName="negativeSpace" presStyleCnt="0"/>
      <dgm:spPr/>
    </dgm:pt>
    <dgm:pt modelId="{C2A6CA2F-1B91-4AD5-852B-DFDEAD707C01}" type="pres">
      <dgm:prSet presAssocID="{BE20DDF6-943B-47CB-A932-E5E537DC3862}" presName="childText" presStyleLbl="conFgAcc1" presStyleIdx="1" presStyleCnt="2">
        <dgm:presLayoutVars>
          <dgm:bulletEnabled val="1"/>
        </dgm:presLayoutVars>
      </dgm:prSet>
      <dgm:spPr/>
    </dgm:pt>
  </dgm:ptLst>
  <dgm:cxnLst>
    <dgm:cxn modelId="{05AC5020-B865-4FB6-AA5D-9E06F639888F}" type="presOf" srcId="{4636151D-C9B0-4356-8DD0-E0DEFFB4F435}" destId="{7EB6577B-02D1-4971-AFB8-53B99D8B28EB}" srcOrd="0" destOrd="0" presId="urn:microsoft.com/office/officeart/2005/8/layout/list1"/>
    <dgm:cxn modelId="{5A66FD8C-8595-44E1-A537-401C22ABE5DA}" type="presOf" srcId="{F0A01159-B09E-4929-82A9-B01866B53EEC}" destId="{BFEF3957-A273-4508-A7C4-A1F6E32F2A25}" srcOrd="1" destOrd="0" presId="urn:microsoft.com/office/officeart/2005/8/layout/list1"/>
    <dgm:cxn modelId="{25463FF5-461D-4931-9D15-FF5FBA4A3AC8}" srcId="{4636151D-C9B0-4356-8DD0-E0DEFFB4F435}" destId="{F0A01159-B09E-4929-82A9-B01866B53EEC}" srcOrd="0" destOrd="0" parTransId="{235DC2A3-55FA-4C15-9CA2-6D5827A90A77}" sibTransId="{722B3AA9-5C0B-459A-B500-D1BCFBD95851}"/>
    <dgm:cxn modelId="{6919ECA5-E3CF-4716-AA58-13F71F07993E}" type="presOf" srcId="{BE20DDF6-943B-47CB-A932-E5E537DC3862}" destId="{AA434A55-3979-433C-BBEA-3281B2EC1DEF}" srcOrd="1" destOrd="0" presId="urn:microsoft.com/office/officeart/2005/8/layout/list1"/>
    <dgm:cxn modelId="{90A5DE14-976A-4928-8258-11C8DF47024B}" type="presOf" srcId="{BE20DDF6-943B-47CB-A932-E5E537DC3862}" destId="{6D33CFAA-DB86-48AE-BD7E-A880E5492C1D}" srcOrd="0" destOrd="0" presId="urn:microsoft.com/office/officeart/2005/8/layout/list1"/>
    <dgm:cxn modelId="{32231AB0-607A-4BFB-943E-5A23D360A52A}" type="presOf" srcId="{F0A01159-B09E-4929-82A9-B01866B53EEC}" destId="{3D11E6FF-96E6-451C-8895-AD61D09971D9}" srcOrd="0" destOrd="0" presId="urn:microsoft.com/office/officeart/2005/8/layout/list1"/>
    <dgm:cxn modelId="{C5FB8FD1-A383-4E73-A7B4-BF6BACB92BDE}" srcId="{4636151D-C9B0-4356-8DD0-E0DEFFB4F435}" destId="{BE20DDF6-943B-47CB-A932-E5E537DC3862}" srcOrd="1" destOrd="0" parTransId="{BD3BFE0C-9281-4256-B877-82BCFAC1C49A}" sibTransId="{814A85A3-948A-4D5F-9D73-BA2A33872616}"/>
    <dgm:cxn modelId="{06F02669-B1A6-4E64-9AA9-94AFB5B15E9E}" type="presParOf" srcId="{7EB6577B-02D1-4971-AFB8-53B99D8B28EB}" destId="{DE64D3FA-477C-4C1C-BC95-299431E33FAD}" srcOrd="0" destOrd="0" presId="urn:microsoft.com/office/officeart/2005/8/layout/list1"/>
    <dgm:cxn modelId="{DEEAB3F1-EB73-4106-942B-26FC1B76482F}" type="presParOf" srcId="{DE64D3FA-477C-4C1C-BC95-299431E33FAD}" destId="{3D11E6FF-96E6-451C-8895-AD61D09971D9}" srcOrd="0" destOrd="0" presId="urn:microsoft.com/office/officeart/2005/8/layout/list1"/>
    <dgm:cxn modelId="{532E0400-4C47-4F5A-A349-1415ABCE0087}" type="presParOf" srcId="{DE64D3FA-477C-4C1C-BC95-299431E33FAD}" destId="{BFEF3957-A273-4508-A7C4-A1F6E32F2A25}" srcOrd="1" destOrd="0" presId="urn:microsoft.com/office/officeart/2005/8/layout/list1"/>
    <dgm:cxn modelId="{D33B39FD-D64D-4EF8-995B-2FA58616AC2A}" type="presParOf" srcId="{7EB6577B-02D1-4971-AFB8-53B99D8B28EB}" destId="{85678710-9A29-4824-9A83-0481A66B1EFA}" srcOrd="1" destOrd="0" presId="urn:microsoft.com/office/officeart/2005/8/layout/list1"/>
    <dgm:cxn modelId="{7D116117-929F-4B5A-81D9-5BBE8AD8E285}" type="presParOf" srcId="{7EB6577B-02D1-4971-AFB8-53B99D8B28EB}" destId="{9C361B67-C296-44FE-8248-5C2DD026C15A}" srcOrd="2" destOrd="0" presId="urn:microsoft.com/office/officeart/2005/8/layout/list1"/>
    <dgm:cxn modelId="{3D1CF1D7-2046-4915-B353-1A2275D1EBE2}" type="presParOf" srcId="{7EB6577B-02D1-4971-AFB8-53B99D8B28EB}" destId="{B68B1747-BADB-4D1B-B74A-99DD5D686C26}" srcOrd="3" destOrd="0" presId="urn:microsoft.com/office/officeart/2005/8/layout/list1"/>
    <dgm:cxn modelId="{965C45E9-335F-4F11-AE6B-6E2740FDE2E3}" type="presParOf" srcId="{7EB6577B-02D1-4971-AFB8-53B99D8B28EB}" destId="{CF82C881-C518-4E94-B752-9D0063BF450B}" srcOrd="4" destOrd="0" presId="urn:microsoft.com/office/officeart/2005/8/layout/list1"/>
    <dgm:cxn modelId="{0325DBE1-6F49-4815-8C31-3A91BCA9D42E}" type="presParOf" srcId="{CF82C881-C518-4E94-B752-9D0063BF450B}" destId="{6D33CFAA-DB86-48AE-BD7E-A880E5492C1D}" srcOrd="0" destOrd="0" presId="urn:microsoft.com/office/officeart/2005/8/layout/list1"/>
    <dgm:cxn modelId="{8FDDBF2F-100A-4345-994A-687AC5A33750}" type="presParOf" srcId="{CF82C881-C518-4E94-B752-9D0063BF450B}" destId="{AA434A55-3979-433C-BBEA-3281B2EC1DEF}" srcOrd="1" destOrd="0" presId="urn:microsoft.com/office/officeart/2005/8/layout/list1"/>
    <dgm:cxn modelId="{7B87E73E-BCAC-4A8A-8250-D22BB0D356FE}" type="presParOf" srcId="{7EB6577B-02D1-4971-AFB8-53B99D8B28EB}" destId="{91F9007A-B7DA-4FF0-8AEB-51FE426D4A3C}" srcOrd="5" destOrd="0" presId="urn:microsoft.com/office/officeart/2005/8/layout/list1"/>
    <dgm:cxn modelId="{483F61BF-4E52-4F96-86C0-27CDD2C84261}" type="presParOf" srcId="{7EB6577B-02D1-4971-AFB8-53B99D8B28EB}" destId="{C2A6CA2F-1B91-4AD5-852B-DFDEAD707C01}"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361B67-C296-44FE-8248-5C2DD026C15A}">
      <dsp:nvSpPr>
        <dsp:cNvPr id="0" name=""/>
        <dsp:cNvSpPr/>
      </dsp:nvSpPr>
      <dsp:spPr>
        <a:xfrm>
          <a:off x="0" y="784399"/>
          <a:ext cx="10156825" cy="13104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BFEF3957-A273-4508-A7C4-A1F6E32F2A25}">
      <dsp:nvSpPr>
        <dsp:cNvPr id="0" name=""/>
        <dsp:cNvSpPr/>
      </dsp:nvSpPr>
      <dsp:spPr>
        <a:xfrm>
          <a:off x="502385" y="16879"/>
          <a:ext cx="9648211" cy="1535040"/>
        </a:xfrm>
        <a:prstGeom prst="roundRect">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68733" tIns="0" rIns="268733" bIns="0" numCol="1" spcCol="1270" anchor="ctr" anchorCtr="0">
          <a:noAutofit/>
        </a:bodyPr>
        <a:lstStyle/>
        <a:p>
          <a:pPr lvl="0" algn="l" defTabSz="1066800">
            <a:lnSpc>
              <a:spcPct val="90000"/>
            </a:lnSpc>
            <a:spcBef>
              <a:spcPct val="0"/>
            </a:spcBef>
            <a:spcAft>
              <a:spcPct val="35000"/>
            </a:spcAft>
          </a:pPr>
          <a:r>
            <a:rPr lang="en-US" sz="2400" kern="1200" dirty="0" smtClean="0"/>
            <a:t>Citation analysis will provide us evidence-based record that our journal subscriptions are being used and accessed by our patrons.</a:t>
          </a:r>
          <a:endParaRPr lang="en-US" sz="2400" kern="1200" dirty="0"/>
        </a:p>
      </dsp:txBody>
      <dsp:txXfrm>
        <a:off x="577319" y="91813"/>
        <a:ext cx="9498343" cy="1385172"/>
      </dsp:txXfrm>
    </dsp:sp>
    <dsp:sp modelId="{C2A6CA2F-1B91-4AD5-852B-DFDEAD707C01}">
      <dsp:nvSpPr>
        <dsp:cNvPr id="0" name=""/>
        <dsp:cNvSpPr/>
      </dsp:nvSpPr>
      <dsp:spPr>
        <a:xfrm>
          <a:off x="0" y="3143120"/>
          <a:ext cx="10156825" cy="13104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AA434A55-3979-433C-BBEA-3281B2EC1DEF}">
      <dsp:nvSpPr>
        <dsp:cNvPr id="0" name=""/>
        <dsp:cNvSpPr/>
      </dsp:nvSpPr>
      <dsp:spPr>
        <a:xfrm>
          <a:off x="483540" y="2375600"/>
          <a:ext cx="9670795" cy="1535040"/>
        </a:xfrm>
        <a:prstGeom prst="roundRect">
          <a:avLst/>
        </a:prstGeom>
        <a:solidFill>
          <a:schemeClr val="accent4">
            <a:hueOff val="1645434"/>
            <a:satOff val="7132"/>
            <a:lumOff val="4706"/>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68733" tIns="0" rIns="268733" bIns="0" numCol="1" spcCol="1270" anchor="ctr" anchorCtr="0">
          <a:noAutofit/>
        </a:bodyPr>
        <a:lstStyle/>
        <a:p>
          <a:pPr lvl="0" algn="l" defTabSz="1066800">
            <a:lnSpc>
              <a:spcPct val="90000"/>
            </a:lnSpc>
            <a:spcBef>
              <a:spcPct val="0"/>
            </a:spcBef>
            <a:spcAft>
              <a:spcPct val="35000"/>
            </a:spcAft>
          </a:pPr>
          <a:r>
            <a:rPr lang="en-US" sz="2400" kern="1200" dirty="0" smtClean="0"/>
            <a:t>It is apparent that master’s students from the graduate school of education cite more journal articles than books. At least 50% of the students get their references from Q1-ranked journals based from the SJR ranking. </a:t>
          </a:r>
          <a:endParaRPr lang="en-US" sz="2400" kern="1200" dirty="0"/>
        </a:p>
      </dsp:txBody>
      <dsp:txXfrm>
        <a:off x="558474" y="2450534"/>
        <a:ext cx="9520927" cy="138517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a:solidFill>
                <a:schemeClr val="tx2"/>
              </a:solidFill>
            </a:endParaRPr>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E973C59C-4E16-4A64-A766-34DB213E11B3}" type="datetimeFigureOut">
              <a:rPr lang="en-US">
                <a:solidFill>
                  <a:schemeClr val="tx2"/>
                </a:solidFill>
              </a:rPr>
              <a:t>10/1/2019</a:t>
            </a:fld>
            <a:endParaRPr>
              <a:solidFill>
                <a:schemeClr val="tx2"/>
              </a:solidFill>
            </a:endParaRPr>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a:solidFill>
                <a:schemeClr val="tx2"/>
              </a:solidFill>
            </a:endParaRPr>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FD77566-CD65-4859-9FA1-43956DC85B8C}" type="slidenum">
              <a:rPr>
                <a:solidFill>
                  <a:schemeClr val="tx2"/>
                </a:solidFill>
              </a:rPr>
              <a:t>‹#›</a:t>
            </a:fld>
            <a:endParaRPr>
              <a:solidFill>
                <a:schemeClr val="tx2"/>
              </a:solidFill>
            </a:endParaRPr>
          </a:p>
        </p:txBody>
      </p:sp>
    </p:spTree>
    <p:extLst>
      <p:ext uri="{BB962C8B-B14F-4D97-AF65-F5344CB8AC3E}">
        <p14:creationId xmlns:p14="http://schemas.microsoft.com/office/powerpoint/2010/main" val="2708798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solidFill>
                  <a:schemeClr val="tx2"/>
                </a:solidFill>
              </a:defRPr>
            </a:lvl1pPr>
          </a:lstStyle>
          <a:p>
            <a:endParaRPr/>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solidFill>
                  <a:schemeClr val="tx2"/>
                </a:solidFill>
              </a:defRPr>
            </a:lvl1pPr>
          </a:lstStyle>
          <a:p>
            <a:fld id="{F95CF31C-F757-429C-A789-86504F04C3BE}" type="datetimeFigureOut">
              <a:rPr lang="en-US"/>
              <a:pPr/>
              <a:t>10/1/2019</a:t>
            </a:fld>
            <a:endParaRPr/>
          </a:p>
        </p:txBody>
      </p:sp>
      <p:sp>
        <p:nvSpPr>
          <p:cNvPr id="4" name="Slide Image Placeholder 3"/>
          <p:cNvSpPr>
            <a:spLocks noGrp="1" noRot="1" noChangeAspect="1"/>
          </p:cNvSpPr>
          <p:nvPr>
            <p:ph type="sldImg" idx="2"/>
          </p:nvPr>
        </p:nvSpPr>
        <p:spPr>
          <a:xfrm>
            <a:off x="409575" y="698500"/>
            <a:ext cx="6203950" cy="3490913"/>
          </a:xfrm>
          <a:prstGeom prst="rect">
            <a:avLst/>
          </a:prstGeom>
          <a:noFill/>
          <a:ln w="12700">
            <a:solidFill>
              <a:prstClr val="black"/>
            </a:solidFill>
          </a:ln>
        </p:spPr>
        <p:txBody>
          <a:bodyPr vert="horz" lIns="93324" tIns="46662" rIns="93324" bIns="46662" rtlCol="0" anchor="ctr"/>
          <a:lstStyle/>
          <a:p>
            <a:endParaRPr/>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solidFill>
                  <a:schemeClr val="tx2"/>
                </a:solidFill>
              </a:defRPr>
            </a:lvl1pPr>
          </a:lstStyle>
          <a:p>
            <a:endParaRPr/>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solidFill>
                  <a:schemeClr val="tx2"/>
                </a:solidFill>
              </a:defRPr>
            </a:lvl1pPr>
          </a:lstStyle>
          <a:p>
            <a:fld id="{B8796F01-7154-41E0-B48B-A6921757531A}" type="slidenum">
              <a:rPr/>
              <a:pPr/>
              <a:t>‹#›</a:t>
            </a:fld>
            <a:endParaRPr/>
          </a:p>
        </p:txBody>
      </p:sp>
    </p:spTree>
    <p:extLst>
      <p:ext uri="{BB962C8B-B14F-4D97-AF65-F5344CB8AC3E}">
        <p14:creationId xmlns:p14="http://schemas.microsoft.com/office/powerpoint/2010/main" val="44077566"/>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2"/>
        </a:solidFill>
        <a:latin typeface="+mn-lt"/>
        <a:ea typeface="+mn-ea"/>
        <a:cs typeface="+mn-cs"/>
      </a:defRPr>
    </a:lvl1pPr>
    <a:lvl2pPr marL="609493" algn="l" defTabSz="1218987" rtl="0" eaLnBrk="1" latinLnBrk="0" hangingPunct="1">
      <a:defRPr sz="1600" kern="1200">
        <a:solidFill>
          <a:schemeClr val="tx2"/>
        </a:solidFill>
        <a:latin typeface="+mn-lt"/>
        <a:ea typeface="+mn-ea"/>
        <a:cs typeface="+mn-cs"/>
      </a:defRPr>
    </a:lvl2pPr>
    <a:lvl3pPr marL="1218987" algn="l" defTabSz="1218987" rtl="0" eaLnBrk="1" latinLnBrk="0" hangingPunct="1">
      <a:defRPr sz="1600" kern="1200">
        <a:solidFill>
          <a:schemeClr val="tx2"/>
        </a:solidFill>
        <a:latin typeface="+mn-lt"/>
        <a:ea typeface="+mn-ea"/>
        <a:cs typeface="+mn-cs"/>
      </a:defRPr>
    </a:lvl3pPr>
    <a:lvl4pPr marL="1828480" algn="l" defTabSz="1218987" rtl="0" eaLnBrk="1" latinLnBrk="0" hangingPunct="1">
      <a:defRPr sz="1600" kern="1200">
        <a:solidFill>
          <a:schemeClr val="tx2"/>
        </a:solidFill>
        <a:latin typeface="+mn-lt"/>
        <a:ea typeface="+mn-ea"/>
        <a:cs typeface="+mn-cs"/>
      </a:defRPr>
    </a:lvl4pPr>
    <a:lvl5pPr marL="2437973" algn="l" defTabSz="1218987" rtl="0" eaLnBrk="1" latinLnBrk="0" hangingPunct="1">
      <a:defRPr sz="1600" kern="1200">
        <a:solidFill>
          <a:schemeClr val="tx2"/>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Good afternoon everyone.</a:t>
            </a:r>
            <a:r>
              <a:rPr lang="en-US" baseline="0" dirty="0" smtClean="0"/>
              <a:t> It is nice to be here in Dnipro. I thank Tatiana and the conference organizers for inviting NU Library as the partner of this conference. I am so excited to be here. </a:t>
            </a:r>
          </a:p>
          <a:p>
            <a:r>
              <a:rPr lang="en-US" baseline="0" dirty="0" smtClean="0"/>
              <a:t>Most of the libraries prioritize what they want to purchase. Print or electronic? Mainly because of budget restrictions. What’s more difficult to decide upon is when we purchase something but is never used or has a low usage, resulting to poor ROI. Our paper will discuss the….</a:t>
            </a:r>
            <a:endParaRPr lang="en-US" dirty="0"/>
          </a:p>
        </p:txBody>
      </p:sp>
      <p:sp>
        <p:nvSpPr>
          <p:cNvPr id="4" name="Slide Number Placeholder 3"/>
          <p:cNvSpPr>
            <a:spLocks noGrp="1"/>
          </p:cNvSpPr>
          <p:nvPr>
            <p:ph type="sldNum" sz="quarter" idx="10"/>
          </p:nvPr>
        </p:nvSpPr>
        <p:spPr/>
        <p:txBody>
          <a:bodyPr/>
          <a:lstStyle/>
          <a:p>
            <a:fld id="{FBBF81A0-ADA6-4623-BE4F-40CFB8BBCB3D}" type="slidenum">
              <a:rPr lang="en-US" smtClean="0"/>
              <a:t>1</a:t>
            </a:fld>
            <a:endParaRPr lang="en-US"/>
          </a:p>
        </p:txBody>
      </p:sp>
    </p:spTree>
    <p:extLst>
      <p:ext uri="{BB962C8B-B14F-4D97-AF65-F5344CB8AC3E}">
        <p14:creationId xmlns:p14="http://schemas.microsoft.com/office/powerpoint/2010/main" val="2855903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Graduate School of Education (GSE) of </a:t>
            </a:r>
            <a:r>
              <a:rPr lang="en-US" dirty="0" err="1"/>
              <a:t>Nazarbayev</a:t>
            </a:r>
            <a:r>
              <a:rPr lang="en-US" dirty="0"/>
              <a:t> University has produced about 56 master’s theses since its inception in 2012. More than 300 master’s and PhD students have graduated from the GSE but due to a competitive environment, only some of the best thesis are uploaded in the NU Repository. With this in mind, only 20 master’s theses were qualified to be uploaded in 2018 and for the purpose of this study, only 10 were examined as sample to generate some partial results. </a:t>
            </a: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10</a:t>
            </a:fld>
            <a:endParaRPr lang="en-US"/>
          </a:p>
        </p:txBody>
      </p:sp>
    </p:spTree>
    <p:extLst>
      <p:ext uri="{BB962C8B-B14F-4D97-AF65-F5344CB8AC3E}">
        <p14:creationId xmlns:p14="http://schemas.microsoft.com/office/powerpoint/2010/main" val="1366944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796F01-7154-41E0-B48B-A6921757531A}" type="slidenum">
              <a:rPr lang="en-US" smtClean="0"/>
              <a:pPr/>
              <a:t>11</a:t>
            </a:fld>
            <a:endParaRPr lang="en-US"/>
          </a:p>
        </p:txBody>
      </p:sp>
    </p:spTree>
    <p:extLst>
      <p:ext uri="{BB962C8B-B14F-4D97-AF65-F5344CB8AC3E}">
        <p14:creationId xmlns:p14="http://schemas.microsoft.com/office/powerpoint/2010/main" val="7743491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796F01-7154-41E0-B48B-A6921757531A}" type="slidenum">
              <a:rPr lang="en-US" smtClean="0"/>
              <a:pPr/>
              <a:t>12</a:t>
            </a:fld>
            <a:endParaRPr lang="en-US"/>
          </a:p>
        </p:txBody>
      </p:sp>
    </p:spTree>
    <p:extLst>
      <p:ext uri="{BB962C8B-B14F-4D97-AF65-F5344CB8AC3E}">
        <p14:creationId xmlns:p14="http://schemas.microsoft.com/office/powerpoint/2010/main" val="19780007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smallest number of references used is 45 and the highest number of citations is 76. The cited reference mean is 59, median is 55.5 and mode is 55. The range is 31. </a:t>
            </a:r>
          </a:p>
          <a:p>
            <a:r>
              <a:rPr lang="en-US" dirty="0"/>
              <a:t>From this amount, 324 (55%) are citations coming from journals. There are 199 unique journal titles identified. </a:t>
            </a: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13</a:t>
            </a:fld>
            <a:endParaRPr lang="en-US"/>
          </a:p>
        </p:txBody>
      </p:sp>
    </p:spTree>
    <p:extLst>
      <p:ext uri="{BB962C8B-B14F-4D97-AF65-F5344CB8AC3E}">
        <p14:creationId xmlns:p14="http://schemas.microsoft.com/office/powerpoint/2010/main" val="6119089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244098"/>
            <a:r>
              <a:rPr lang="en-US" dirty="0"/>
              <a:t>29 of these journal titles (Table 2) appeared in several theses and 39 are unavailable in the collection. </a:t>
            </a:r>
          </a:p>
          <a:p>
            <a:endParaRPr lang="en-US" dirty="0" smtClean="0"/>
          </a:p>
          <a:p>
            <a:pPr defTabSz="1244098"/>
            <a:r>
              <a:rPr lang="en-US" dirty="0"/>
              <a:t>Table 2 shows that the journal Gifted Child Quarterly appeared in two student theses but was cited 14 times. Teaching and Teacher Education which appeared in three studies received 11 citations. The Journal of Multilingual and Multicultural Development appeared in three student theses and was cited 7 times.  The Asia Pacific Education Review and Procedia-Social and Behavioral Sciences which appeared in four different studies received four and six citations respectively. It is noticeable that journal titles appear in two or three studies but they were only cited either once in each study. </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14</a:t>
            </a:fld>
            <a:endParaRPr lang="en-US"/>
          </a:p>
        </p:txBody>
      </p:sp>
    </p:spTree>
    <p:extLst>
      <p:ext uri="{BB962C8B-B14F-4D97-AF65-F5344CB8AC3E}">
        <p14:creationId xmlns:p14="http://schemas.microsoft.com/office/powerpoint/2010/main" val="24415541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244098"/>
            <a:r>
              <a:rPr lang="en-US" dirty="0"/>
              <a:t>Students also cite journal articles that are not existing in our subscription. They were able to access these sources from their own referral systems or from Inter-Library Loan service. It is recommended to add these titles in the future acquisition plan of the library. </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15</a:t>
            </a:fld>
            <a:endParaRPr lang="en-US"/>
          </a:p>
        </p:txBody>
      </p:sp>
    </p:spTree>
    <p:extLst>
      <p:ext uri="{BB962C8B-B14F-4D97-AF65-F5344CB8AC3E}">
        <p14:creationId xmlns:p14="http://schemas.microsoft.com/office/powerpoint/2010/main" val="13294974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244098"/>
            <a:r>
              <a:rPr lang="en-US" dirty="0"/>
              <a:t>Scholars are critical on what sources to cite. Given the ease of access for online resources, it is advisable to consider those items with high impact and just use the electronic databases of the library. Five theses cited more Q1 ranking journal titles. These are theses 2, 3, 4, 5 and 10. Theses 1, 6, 7, 8, and 9 cited more Q2 journals. In any case, they were able to choose good quality resources rather than choosing the predatory ones. </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16</a:t>
            </a:fld>
            <a:endParaRPr lang="en-US"/>
          </a:p>
        </p:txBody>
      </p:sp>
    </p:spTree>
    <p:extLst>
      <p:ext uri="{BB962C8B-B14F-4D97-AF65-F5344CB8AC3E}">
        <p14:creationId xmlns:p14="http://schemas.microsoft.com/office/powerpoint/2010/main" val="23462119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796F01-7154-41E0-B48B-A6921757531A}" type="slidenum">
              <a:rPr lang="en-US" smtClean="0"/>
              <a:pPr/>
              <a:t>17</a:t>
            </a:fld>
            <a:endParaRPr lang="en-US"/>
          </a:p>
        </p:txBody>
      </p:sp>
    </p:spTree>
    <p:extLst>
      <p:ext uri="{BB962C8B-B14F-4D97-AF65-F5344CB8AC3E}">
        <p14:creationId xmlns:p14="http://schemas.microsoft.com/office/powerpoint/2010/main" val="19361227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796F01-7154-41E0-B48B-A6921757531A}" type="slidenum">
              <a:rPr lang="en-US" smtClean="0"/>
              <a:pPr/>
              <a:t>18</a:t>
            </a:fld>
            <a:endParaRPr lang="en-US"/>
          </a:p>
        </p:txBody>
      </p:sp>
    </p:spTree>
    <p:extLst>
      <p:ext uri="{BB962C8B-B14F-4D97-AF65-F5344CB8AC3E}">
        <p14:creationId xmlns:p14="http://schemas.microsoft.com/office/powerpoint/2010/main" val="6410634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796F01-7154-41E0-B48B-A6921757531A}" type="slidenum">
              <a:rPr lang="en-US" smtClean="0"/>
              <a:pPr/>
              <a:t>19</a:t>
            </a:fld>
            <a:endParaRPr lang="en-US"/>
          </a:p>
        </p:txBody>
      </p:sp>
    </p:spTree>
    <p:extLst>
      <p:ext uri="{BB962C8B-B14F-4D97-AF65-F5344CB8AC3E}">
        <p14:creationId xmlns:p14="http://schemas.microsoft.com/office/powerpoint/2010/main" val="449940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a librarian, are you curious about</a:t>
            </a:r>
            <a:r>
              <a:rPr lang="en-US" baseline="0" dirty="0" smtClean="0"/>
              <a:t> the works of your students particularly if they did use the collection of the library? </a:t>
            </a: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2</a:t>
            </a:fld>
            <a:endParaRPr lang="en-US"/>
          </a:p>
        </p:txBody>
      </p:sp>
    </p:spTree>
    <p:extLst>
      <p:ext uri="{BB962C8B-B14F-4D97-AF65-F5344CB8AC3E}">
        <p14:creationId xmlns:p14="http://schemas.microsoft.com/office/powerpoint/2010/main" val="26325443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796F01-7154-41E0-B48B-A6921757531A}" type="slidenum">
              <a:rPr lang="en-US" smtClean="0"/>
              <a:pPr/>
              <a:t>20</a:t>
            </a:fld>
            <a:endParaRPr lang="en-US"/>
          </a:p>
        </p:txBody>
      </p:sp>
    </p:spTree>
    <p:extLst>
      <p:ext uri="{BB962C8B-B14F-4D97-AF65-F5344CB8AC3E}">
        <p14:creationId xmlns:p14="http://schemas.microsoft.com/office/powerpoint/2010/main" val="5883679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796F01-7154-41E0-B48B-A6921757531A}" type="slidenum">
              <a:rPr lang="en-US" smtClean="0"/>
              <a:pPr/>
              <a:t>21</a:t>
            </a:fld>
            <a:endParaRPr lang="en-US"/>
          </a:p>
        </p:txBody>
      </p:sp>
    </p:spTree>
    <p:extLst>
      <p:ext uri="{BB962C8B-B14F-4D97-AF65-F5344CB8AC3E}">
        <p14:creationId xmlns:p14="http://schemas.microsoft.com/office/powerpoint/2010/main" val="24739569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796F01-7154-41E0-B48B-A6921757531A}" type="slidenum">
              <a:rPr lang="en-US" smtClean="0"/>
              <a:pPr/>
              <a:t>3</a:t>
            </a:fld>
            <a:endParaRPr lang="en-US"/>
          </a:p>
        </p:txBody>
      </p:sp>
    </p:spTree>
    <p:extLst>
      <p:ext uri="{BB962C8B-B14F-4D97-AF65-F5344CB8AC3E}">
        <p14:creationId xmlns:p14="http://schemas.microsoft.com/office/powerpoint/2010/main" val="9756311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796F01-7154-41E0-B48B-A6921757531A}" type="slidenum">
              <a:rPr lang="en-US" smtClean="0"/>
              <a:pPr/>
              <a:t>4</a:t>
            </a:fld>
            <a:endParaRPr lang="en-US"/>
          </a:p>
        </p:txBody>
      </p:sp>
    </p:spTree>
    <p:extLst>
      <p:ext uri="{BB962C8B-B14F-4D97-AF65-F5344CB8AC3E}">
        <p14:creationId xmlns:p14="http://schemas.microsoft.com/office/powerpoint/2010/main" val="10103131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simplest terms,</a:t>
            </a:r>
            <a:r>
              <a:rPr lang="en-US" baseline="0" dirty="0" smtClean="0"/>
              <a:t> citation analysis is measuring the usage of library collection. There are many ways to evaluate, benchmarking, usage statistics, list checking. </a:t>
            </a:r>
          </a:p>
          <a:p>
            <a:r>
              <a:rPr lang="en-US" baseline="0" dirty="0" smtClean="0"/>
              <a:t>Citation analysis will give you an idea what kinds of sources your patron uses. </a:t>
            </a: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5</a:t>
            </a:fld>
            <a:endParaRPr lang="en-US"/>
          </a:p>
        </p:txBody>
      </p:sp>
    </p:spTree>
    <p:extLst>
      <p:ext uri="{BB962C8B-B14F-4D97-AF65-F5344CB8AC3E}">
        <p14:creationId xmlns:p14="http://schemas.microsoft.com/office/powerpoint/2010/main" val="10229260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796F01-7154-41E0-B48B-A6921757531A}" type="slidenum">
              <a:rPr lang="en-US" smtClean="0"/>
              <a:pPr/>
              <a:t>6</a:t>
            </a:fld>
            <a:endParaRPr lang="en-US"/>
          </a:p>
        </p:txBody>
      </p:sp>
    </p:spTree>
    <p:extLst>
      <p:ext uri="{BB962C8B-B14F-4D97-AF65-F5344CB8AC3E}">
        <p14:creationId xmlns:p14="http://schemas.microsoft.com/office/powerpoint/2010/main" val="31510735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796F01-7154-41E0-B48B-A6921757531A}" type="slidenum">
              <a:rPr lang="en-US" smtClean="0"/>
              <a:pPr/>
              <a:t>7</a:t>
            </a:fld>
            <a:endParaRPr lang="en-US"/>
          </a:p>
        </p:txBody>
      </p:sp>
    </p:spTree>
    <p:extLst>
      <p:ext uri="{BB962C8B-B14F-4D97-AF65-F5344CB8AC3E}">
        <p14:creationId xmlns:p14="http://schemas.microsoft.com/office/powerpoint/2010/main" val="15177211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796F01-7154-41E0-B48B-A6921757531A}" type="slidenum">
              <a:rPr lang="en-US" smtClean="0"/>
              <a:pPr/>
              <a:t>8</a:t>
            </a:fld>
            <a:endParaRPr lang="en-US"/>
          </a:p>
        </p:txBody>
      </p:sp>
    </p:spTree>
    <p:extLst>
      <p:ext uri="{BB962C8B-B14F-4D97-AF65-F5344CB8AC3E}">
        <p14:creationId xmlns:p14="http://schemas.microsoft.com/office/powerpoint/2010/main" val="42591287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796F01-7154-41E0-B48B-A6921757531A}" type="slidenum">
              <a:rPr lang="en-US" smtClean="0"/>
              <a:pPr/>
              <a:t>9</a:t>
            </a:fld>
            <a:endParaRPr lang="en-US"/>
          </a:p>
        </p:txBody>
      </p:sp>
    </p:spTree>
    <p:extLst>
      <p:ext uri="{BB962C8B-B14F-4D97-AF65-F5344CB8AC3E}">
        <p14:creationId xmlns:p14="http://schemas.microsoft.com/office/powerpoint/2010/main" val="5476581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4" name="Group 13" descr="Stack of books"/>
          <p:cNvGrpSpPr/>
          <p:nvPr userDrawn="1"/>
        </p:nvGrpSpPr>
        <p:grpSpPr>
          <a:xfrm>
            <a:off x="0" y="0"/>
            <a:ext cx="12190572" cy="6858000"/>
            <a:chOff x="0" y="0"/>
            <a:chExt cx="12190572" cy="6858000"/>
          </a:xfrm>
        </p:grpSpPr>
        <p:sp>
          <p:nvSpPr>
            <p:cNvPr id="13" name="Rectangle 12"/>
            <p:cNvSpPr/>
            <p:nvPr/>
          </p:nvSpPr>
          <p:spPr>
            <a:xfrm>
              <a:off x="1620" y="0"/>
              <a:ext cx="12188952" cy="6858000"/>
            </a:xfrm>
            <a:prstGeom prst="rect">
              <a:avLst/>
            </a:prstGeom>
            <a:gradFill flip="none" rotWithShape="1">
              <a:gsLst>
                <a:gs pos="0">
                  <a:schemeClr val="accent1">
                    <a:lumMod val="50000"/>
                  </a:schemeClr>
                </a:gs>
                <a:gs pos="58000">
                  <a:schemeClr val="accent1">
                    <a:lumMod val="40000"/>
                    <a:lumOff val="60000"/>
                  </a:schemeClr>
                </a:gs>
                <a:gs pos="100000">
                  <a:schemeClr val="accent1">
                    <a:lumMod val="5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grpSp>
          <p:nvGrpSpPr>
            <p:cNvPr id="12" name="Group 11"/>
            <p:cNvGrpSpPr/>
            <p:nvPr/>
          </p:nvGrpSpPr>
          <p:grpSpPr>
            <a:xfrm>
              <a:off x="0" y="0"/>
              <a:ext cx="4726044" cy="6858000"/>
              <a:chOff x="0" y="0"/>
              <a:chExt cx="4726044" cy="6858000"/>
            </a:xfrm>
          </p:grpSpPr>
          <p:pic>
            <p:nvPicPr>
              <p:cNvPr id="9" name="Picture 8" descr="Stack of book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4591594" cy="6858000"/>
              </a:xfrm>
              <a:prstGeom prst="rect">
                <a:avLst/>
              </a:prstGeom>
            </p:spPr>
          </p:pic>
          <p:sp>
            <p:nvSpPr>
              <p:cNvPr id="10" name="Rectangle 9"/>
              <p:cNvSpPr/>
              <p:nvPr/>
            </p:nvSpPr>
            <p:spPr>
              <a:xfrm>
                <a:off x="4588884" y="0"/>
                <a:ext cx="13716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Title 1"/>
          <p:cNvSpPr>
            <a:spLocks noGrp="1"/>
          </p:cNvSpPr>
          <p:nvPr>
            <p:ph type="ctrTitle"/>
          </p:nvPr>
        </p:nvSpPr>
        <p:spPr>
          <a:xfrm>
            <a:off x="4879346" y="1498601"/>
            <a:ext cx="7008574" cy="3298825"/>
          </a:xfrm>
        </p:spPr>
        <p:txBody>
          <a:bodyPr>
            <a:normAutofit/>
          </a:bodyPr>
          <a:lstStyle>
            <a:lvl1pPr algn="l">
              <a:lnSpc>
                <a:spcPct val="90000"/>
              </a:lnSpc>
              <a:defRPr sz="5400" b="0" cap="none" spc="0" baseline="0">
                <a:ln w="0"/>
                <a:solidFill>
                  <a:schemeClr val="tx2"/>
                </a:solidFill>
                <a:effectLst/>
              </a:defRPr>
            </a:lvl1pPr>
          </a:lstStyle>
          <a:p>
            <a:r>
              <a:rPr lang="en-US" smtClean="0"/>
              <a:t>Click to edit Master title style</a:t>
            </a:r>
            <a:endParaRPr dirty="0"/>
          </a:p>
        </p:txBody>
      </p:sp>
      <p:sp>
        <p:nvSpPr>
          <p:cNvPr id="3" name="Subtitle 2"/>
          <p:cNvSpPr>
            <a:spLocks noGrp="1"/>
          </p:cNvSpPr>
          <p:nvPr>
            <p:ph type="subTitle" idx="1"/>
          </p:nvPr>
        </p:nvSpPr>
        <p:spPr>
          <a:xfrm>
            <a:off x="4879346" y="4927600"/>
            <a:ext cx="7008574" cy="1244600"/>
          </a:xfrm>
        </p:spPr>
        <p:txBody>
          <a:bodyPr>
            <a:normAutofit/>
          </a:bodyPr>
          <a:lstStyle>
            <a:lvl1pPr marL="0" indent="0" algn="l">
              <a:spcBef>
                <a:spcPts val="0"/>
              </a:spcBef>
              <a:buNone/>
              <a:defRPr sz="2800" b="0" cap="none" spc="0">
                <a:ln w="0"/>
                <a:solidFill>
                  <a:schemeClr val="accent2">
                    <a:lumMod val="50000"/>
                  </a:schemeClr>
                </a:solidFill>
                <a:effectLst/>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smtClean="0"/>
              <a:t>Click to edit Master subtitle style</a:t>
            </a:r>
            <a:endParaRPr dirty="0"/>
          </a:p>
        </p:txBody>
      </p:sp>
      <p:sp>
        <p:nvSpPr>
          <p:cNvPr id="5" name="Date Placeholder 4"/>
          <p:cNvSpPr>
            <a:spLocks noGrp="1"/>
          </p:cNvSpPr>
          <p:nvPr>
            <p:ph type="dt" sz="half" idx="10"/>
          </p:nvPr>
        </p:nvSpPr>
        <p:spPr/>
        <p:txBody>
          <a:bodyPr/>
          <a:lstStyle/>
          <a:p>
            <a:fld id="{42E3C847-D284-421D-B330-2D43513B0F9C}" type="datetime1">
              <a:rPr lang="en-US" smtClean="0"/>
              <a:t>10/1/2019</a:t>
            </a:fld>
            <a:endParaRPr lang="en-US"/>
          </a:p>
        </p:txBody>
      </p:sp>
      <p:sp>
        <p:nvSpPr>
          <p:cNvPr id="7" name="Footer Placeholder 6"/>
          <p:cNvSpPr>
            <a:spLocks noGrp="1"/>
          </p:cNvSpPr>
          <p:nvPr>
            <p:ph type="ftr" sz="quarter" idx="11"/>
          </p:nvPr>
        </p:nvSpPr>
        <p:spPr/>
        <p:txBody>
          <a:bodyPr/>
          <a:lstStyle/>
          <a:p>
            <a:r>
              <a:rPr lang="en-US" dirty="0"/>
              <a:t>Add a footer</a:t>
            </a:r>
          </a:p>
        </p:txBody>
      </p:sp>
      <p:sp>
        <p:nvSpPr>
          <p:cNvPr id="11" name="Slide Number Placeholder 10"/>
          <p:cNvSpPr>
            <a:spLocks noGrp="1"/>
          </p:cNvSpPr>
          <p:nvPr>
            <p:ph type="sldNum" sz="quarter" idx="12"/>
          </p:nvPr>
        </p:nvSpPr>
        <p:spPr/>
        <p:txBody>
          <a:bodyPr/>
          <a:lstStyle/>
          <a:p>
            <a:fld id="{EB37DED6-D4C7-42EE-AB49-D2E39E64FDE4}" type="slidenum">
              <a:rPr lang="en-US" smtClean="0"/>
              <a:pPr/>
              <a:t>‹#›</a:t>
            </a:fld>
            <a:endParaRPr lang="en-US"/>
          </a:p>
        </p:txBody>
      </p:sp>
    </p:spTree>
    <p:extLst>
      <p:ext uri="{BB962C8B-B14F-4D97-AF65-F5344CB8AC3E}">
        <p14:creationId xmlns:p14="http://schemas.microsoft.com/office/powerpoint/2010/main" val="44051740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F6987518-40ED-4895-8580-DE2A722FC423}" type="datetime1">
              <a:rPr lang="en-US" smtClean="0"/>
              <a:t>10/1/2019</a:t>
            </a:fld>
            <a:endParaRPr lang="en-US"/>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591C5AD9-787D-40FA-8A4D-16A055B9AF81}" type="slidenum">
              <a:rPr lang="en-US" smtClean="0"/>
              <a:t>‹#›</a:t>
            </a:fld>
            <a:endParaRPr lang="en-US"/>
          </a:p>
        </p:txBody>
      </p:sp>
    </p:spTree>
    <p:extLst>
      <p:ext uri="{BB962C8B-B14F-4D97-AF65-F5344CB8AC3E}">
        <p14:creationId xmlns:p14="http://schemas.microsoft.com/office/powerpoint/2010/main" val="2960223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52633" y="274638"/>
            <a:ext cx="1422030" cy="5897561"/>
          </a:xfrm>
        </p:spPr>
        <p:txBody>
          <a:bodyPr vert="eaVert"/>
          <a:lstStyle/>
          <a:p>
            <a:r>
              <a:rPr lang="en-US" smtClean="0"/>
              <a:t>Click to edit Master title style</a:t>
            </a:r>
            <a:endParaRPr dirty="0"/>
          </a:p>
        </p:txBody>
      </p:sp>
      <p:sp>
        <p:nvSpPr>
          <p:cNvPr id="3" name="Vertical Text Placeholder 2"/>
          <p:cNvSpPr>
            <a:spLocks noGrp="1"/>
          </p:cNvSpPr>
          <p:nvPr>
            <p:ph type="body" orient="vert" idx="1"/>
          </p:nvPr>
        </p:nvSpPr>
        <p:spPr>
          <a:xfrm>
            <a:off x="1117309" y="274638"/>
            <a:ext cx="8532178" cy="589756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A8D9F34-BDBC-4273-B9BC-22458F940BE7}" type="datetime1">
              <a:rPr lang="en-US" smtClean="0"/>
              <a:t>10/1/2019</a:t>
            </a:fld>
            <a:endParaRPr lang="en-US"/>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591C5AD9-787D-40FA-8A4D-16A055B9AF81}" type="slidenum">
              <a:rPr lang="en-US" smtClean="0"/>
              <a:t>‹#›</a:t>
            </a:fld>
            <a:endParaRPr lang="en-US"/>
          </a:p>
        </p:txBody>
      </p:sp>
    </p:spTree>
    <p:extLst>
      <p:ext uri="{BB962C8B-B14F-4D97-AF65-F5344CB8AC3E}">
        <p14:creationId xmlns:p14="http://schemas.microsoft.com/office/powerpoint/2010/main" val="239825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E5785147-19A6-4970-A04E-ED9B1D83C0F1}" type="datetime1">
              <a:rPr lang="en-US" smtClean="0"/>
              <a:t>10/1/2019</a:t>
            </a:fld>
            <a:endParaRPr lang="en-US"/>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DA60BA0E-20D0-4E7C-B286-26C960A6788F}" type="slidenum">
              <a:rPr lang="en-US" smtClean="0"/>
              <a:t>‹#›</a:t>
            </a:fld>
            <a:endParaRPr lang="en-US"/>
          </a:p>
        </p:txBody>
      </p:sp>
    </p:spTree>
    <p:extLst>
      <p:ext uri="{BB962C8B-B14F-4D97-AF65-F5344CB8AC3E}">
        <p14:creationId xmlns:p14="http://schemas.microsoft.com/office/powerpoint/2010/main" val="2358978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2" name="Group 11"/>
          <p:cNvGrpSpPr/>
          <p:nvPr/>
        </p:nvGrpSpPr>
        <p:grpSpPr>
          <a:xfrm>
            <a:off x="1620" y="0"/>
            <a:ext cx="12188952" cy="6858000"/>
            <a:chOff x="1620" y="0"/>
            <a:chExt cx="12188952" cy="6858000"/>
          </a:xfrm>
        </p:grpSpPr>
        <p:sp>
          <p:nvSpPr>
            <p:cNvPr id="4" name="Rectangle 3"/>
            <p:cNvSpPr/>
            <p:nvPr/>
          </p:nvSpPr>
          <p:spPr>
            <a:xfrm>
              <a:off x="1620" y="0"/>
              <a:ext cx="12188952" cy="6858000"/>
            </a:xfrm>
            <a:prstGeom prst="rect">
              <a:avLst/>
            </a:prstGeom>
            <a:gradFill flip="none" rotWithShape="1">
              <a:gsLst>
                <a:gs pos="0">
                  <a:schemeClr val="accent1">
                    <a:lumMod val="50000"/>
                  </a:schemeClr>
                </a:gs>
                <a:gs pos="58000">
                  <a:schemeClr val="accent1">
                    <a:lumMod val="40000"/>
                    <a:lumOff val="60000"/>
                  </a:schemeClr>
                </a:gs>
                <a:gs pos="100000">
                  <a:schemeClr val="accent1">
                    <a:lumMod val="5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98818" y="0"/>
              <a:ext cx="4591594" cy="6858000"/>
            </a:xfrm>
            <a:prstGeom prst="rect">
              <a:avLst/>
            </a:prstGeom>
          </p:spPr>
        </p:pic>
        <p:sp>
          <p:nvSpPr>
            <p:cNvPr id="11" name="Rectangle 10"/>
            <p:cNvSpPr/>
            <p:nvPr/>
          </p:nvSpPr>
          <p:spPr>
            <a:xfrm>
              <a:off x="7481252" y="0"/>
              <a:ext cx="13716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a:solidFill>
                  <a:schemeClr val="tx2"/>
                </a:solidFill>
              </a:endParaRPr>
            </a:p>
          </p:txBody>
        </p:sp>
      </p:grpSp>
      <p:pic>
        <p:nvPicPr>
          <p:cNvPr id="5" name="Picture 4" descr="Stack of book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98818" y="0"/>
            <a:ext cx="4591594" cy="6858000"/>
          </a:xfrm>
          <a:prstGeom prst="rect">
            <a:avLst/>
          </a:prstGeom>
        </p:spPr>
      </p:pic>
      <p:sp>
        <p:nvSpPr>
          <p:cNvPr id="7" name="Title 1"/>
          <p:cNvSpPr>
            <a:spLocks noGrp="1"/>
          </p:cNvSpPr>
          <p:nvPr>
            <p:ph type="ctrTitle"/>
          </p:nvPr>
        </p:nvSpPr>
        <p:spPr>
          <a:xfrm>
            <a:off x="237149" y="1498601"/>
            <a:ext cx="7008574" cy="3298825"/>
          </a:xfrm>
        </p:spPr>
        <p:txBody>
          <a:bodyPr>
            <a:normAutofit/>
          </a:bodyPr>
          <a:lstStyle>
            <a:lvl1pPr algn="l">
              <a:lnSpc>
                <a:spcPct val="90000"/>
              </a:lnSpc>
              <a:defRPr sz="5400" b="0" cap="none" spc="0" baseline="0">
                <a:ln w="0"/>
                <a:solidFill>
                  <a:schemeClr val="tx2"/>
                </a:solidFill>
                <a:effectLst/>
              </a:defRPr>
            </a:lvl1pPr>
          </a:lstStyle>
          <a:p>
            <a:r>
              <a:rPr lang="en-US" smtClean="0"/>
              <a:t>Click to edit Master title style</a:t>
            </a:r>
            <a:endParaRPr dirty="0"/>
          </a:p>
        </p:txBody>
      </p:sp>
      <p:sp>
        <p:nvSpPr>
          <p:cNvPr id="8" name="Subtitle 2"/>
          <p:cNvSpPr>
            <a:spLocks noGrp="1"/>
          </p:cNvSpPr>
          <p:nvPr>
            <p:ph type="subTitle" idx="1"/>
          </p:nvPr>
        </p:nvSpPr>
        <p:spPr>
          <a:xfrm>
            <a:off x="237149" y="4927600"/>
            <a:ext cx="7008574" cy="1244600"/>
          </a:xfrm>
        </p:spPr>
        <p:txBody>
          <a:bodyPr>
            <a:normAutofit/>
          </a:bodyPr>
          <a:lstStyle>
            <a:lvl1pPr marL="0" indent="0" algn="l">
              <a:spcBef>
                <a:spcPts val="0"/>
              </a:spcBef>
              <a:buNone/>
              <a:defRPr sz="2800" b="0" cap="none" spc="0">
                <a:ln w="0"/>
                <a:solidFill>
                  <a:schemeClr val="accent2">
                    <a:lumMod val="50000"/>
                  </a:schemeClr>
                </a:solidFill>
                <a:effectLst/>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smtClean="0"/>
              <a:t>Click to edit Master subtitle style</a:t>
            </a:r>
            <a:endParaRPr dirty="0"/>
          </a:p>
        </p:txBody>
      </p:sp>
      <p:sp>
        <p:nvSpPr>
          <p:cNvPr id="2" name="Date Placeholder 1"/>
          <p:cNvSpPr>
            <a:spLocks noGrp="1"/>
          </p:cNvSpPr>
          <p:nvPr>
            <p:ph type="dt" sz="half" idx="10"/>
          </p:nvPr>
        </p:nvSpPr>
        <p:spPr/>
        <p:txBody>
          <a:bodyPr/>
          <a:lstStyle/>
          <a:p>
            <a:fld id="{E8F41008-E89D-49CD-9BF4-E6F3FE09F7AC}" type="datetime1">
              <a:rPr lang="en-US" smtClean="0"/>
              <a:t>10/1/2019</a:t>
            </a:fld>
            <a:endParaRPr lang="en-US"/>
          </a:p>
        </p:txBody>
      </p:sp>
      <p:sp>
        <p:nvSpPr>
          <p:cNvPr id="3" name="Footer Placeholder 2"/>
          <p:cNvSpPr>
            <a:spLocks noGrp="1"/>
          </p:cNvSpPr>
          <p:nvPr>
            <p:ph type="ftr" sz="quarter" idx="11"/>
          </p:nvPr>
        </p:nvSpPr>
        <p:spPr/>
        <p:txBody>
          <a:bodyPr/>
          <a:lstStyle/>
          <a:p>
            <a:r>
              <a:rPr lang="en-US" dirty="0"/>
              <a:t>Add a footer</a:t>
            </a:r>
          </a:p>
        </p:txBody>
      </p:sp>
      <p:sp>
        <p:nvSpPr>
          <p:cNvPr id="9" name="Slide Number Placeholder 8"/>
          <p:cNvSpPr>
            <a:spLocks noGrp="1"/>
          </p:cNvSpPr>
          <p:nvPr>
            <p:ph type="sldNum" sz="quarter" idx="12"/>
          </p:nvPr>
        </p:nvSpPr>
        <p:spPr/>
        <p:txBody>
          <a:bodyPr/>
          <a:lstStyle/>
          <a:p>
            <a:fld id="{EB37DED6-D4C7-42EE-AB49-D2E39E64FDE4}" type="slidenum">
              <a:rPr lang="en-US" smtClean="0"/>
              <a:pPr/>
              <a:t>‹#›</a:t>
            </a:fld>
            <a:endParaRPr lang="en-US"/>
          </a:p>
        </p:txBody>
      </p:sp>
    </p:spTree>
    <p:extLst>
      <p:ext uri="{BB962C8B-B14F-4D97-AF65-F5344CB8AC3E}">
        <p14:creationId xmlns:p14="http://schemas.microsoft.com/office/powerpoint/2010/main" val="72723542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17309" y="1701800"/>
            <a:ext cx="4977104"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6297559" y="1701800"/>
            <a:ext cx="4977104"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6C9E199F-4583-41EB-929F-5865E95EECAA}" type="datetime1">
              <a:rPr lang="en-US" smtClean="0"/>
              <a:t>10/1/2019</a:t>
            </a:fld>
            <a:endParaRPr lang="en-US"/>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EB37DED6-D4C7-42EE-AB49-D2E39E64FDE4}" type="slidenum">
              <a:rPr lang="en-US" smtClean="0"/>
              <a:t>‹#›</a:t>
            </a:fld>
            <a:endParaRPr lang="en-US"/>
          </a:p>
        </p:txBody>
      </p:sp>
    </p:spTree>
    <p:extLst>
      <p:ext uri="{BB962C8B-B14F-4D97-AF65-F5344CB8AC3E}">
        <p14:creationId xmlns:p14="http://schemas.microsoft.com/office/powerpoint/2010/main" val="2701748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21372" y="1608836"/>
            <a:ext cx="4973041"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1117309" y="2209800"/>
            <a:ext cx="4977104"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6301622" y="1608836"/>
            <a:ext cx="4973041"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6297559" y="2209800"/>
            <a:ext cx="4977104"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ADE652EB-356C-4482-B27C-7C8E08F5D88F}" type="datetime1">
              <a:rPr lang="en-US" smtClean="0"/>
              <a:t>10/1/2019</a:t>
            </a:fld>
            <a:endParaRPr lang="en-US"/>
          </a:p>
        </p:txBody>
      </p:sp>
      <p:sp>
        <p:nvSpPr>
          <p:cNvPr id="8" name="Footer Placeholder 7"/>
          <p:cNvSpPr>
            <a:spLocks noGrp="1"/>
          </p:cNvSpPr>
          <p:nvPr>
            <p:ph type="ftr" sz="quarter" idx="11"/>
          </p:nvPr>
        </p:nvSpPr>
        <p:spPr/>
        <p:txBody>
          <a:bodyPr/>
          <a:lstStyle/>
          <a:p>
            <a:r>
              <a:rPr lang="en-US" dirty="0"/>
              <a:t>Add a footer</a:t>
            </a:r>
          </a:p>
        </p:txBody>
      </p:sp>
      <p:sp>
        <p:nvSpPr>
          <p:cNvPr id="9" name="Slide Number Placeholder 8"/>
          <p:cNvSpPr>
            <a:spLocks noGrp="1"/>
          </p:cNvSpPr>
          <p:nvPr>
            <p:ph type="sldNum" sz="quarter" idx="12"/>
          </p:nvPr>
        </p:nvSpPr>
        <p:spPr/>
        <p:txBody>
          <a:bodyPr/>
          <a:lstStyle/>
          <a:p>
            <a:fld id="{EB37DED6-D4C7-42EE-AB49-D2E39E64FDE4}" type="slidenum">
              <a:rPr lang="en-US" smtClean="0"/>
              <a:t>‹#›</a:t>
            </a:fld>
            <a:endParaRPr lang="en-US"/>
          </a:p>
        </p:txBody>
      </p:sp>
    </p:spTree>
    <p:extLst>
      <p:ext uri="{BB962C8B-B14F-4D97-AF65-F5344CB8AC3E}">
        <p14:creationId xmlns:p14="http://schemas.microsoft.com/office/powerpoint/2010/main" val="147465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51B0895E-43C3-4560-B59A-90049317E860}" type="datetime1">
              <a:rPr lang="en-US" smtClean="0"/>
              <a:t>10/1/2019</a:t>
            </a:fld>
            <a:endParaRPr lang="en-US"/>
          </a:p>
        </p:txBody>
      </p:sp>
      <p:sp>
        <p:nvSpPr>
          <p:cNvPr id="4" name="Footer Placeholder 3"/>
          <p:cNvSpPr>
            <a:spLocks noGrp="1"/>
          </p:cNvSpPr>
          <p:nvPr>
            <p:ph type="ftr" sz="quarter" idx="11"/>
          </p:nvPr>
        </p:nvSpPr>
        <p:spPr/>
        <p:txBody>
          <a:bodyPr/>
          <a:lstStyle/>
          <a:p>
            <a:r>
              <a:rPr lang="en-US" dirty="0"/>
              <a:t>Add a footer</a:t>
            </a:r>
          </a:p>
        </p:txBody>
      </p:sp>
      <p:sp>
        <p:nvSpPr>
          <p:cNvPr id="5" name="Slide Number Placeholder 4"/>
          <p:cNvSpPr>
            <a:spLocks noGrp="1"/>
          </p:cNvSpPr>
          <p:nvPr>
            <p:ph type="sldNum" sz="quarter" idx="12"/>
          </p:nvPr>
        </p:nvSpPr>
        <p:spPr/>
        <p:txBody>
          <a:bodyPr/>
          <a:lstStyle/>
          <a:p>
            <a:fld id="{EB37DED6-D4C7-42EE-AB49-D2E39E64FDE4}" type="slidenum">
              <a:rPr lang="en-US" smtClean="0"/>
              <a:t>‹#›</a:t>
            </a:fld>
            <a:endParaRPr lang="en-US"/>
          </a:p>
        </p:txBody>
      </p:sp>
    </p:spTree>
    <p:extLst>
      <p:ext uri="{BB962C8B-B14F-4D97-AF65-F5344CB8AC3E}">
        <p14:creationId xmlns:p14="http://schemas.microsoft.com/office/powerpoint/2010/main" val="1810248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778C32-B81D-4A68-A851-5185C690F024}" type="datetime1">
              <a:rPr lang="en-US" smtClean="0"/>
              <a:t>10/1/2019</a:t>
            </a:fld>
            <a:endParaRPr lang="en-US"/>
          </a:p>
        </p:txBody>
      </p:sp>
      <p:sp>
        <p:nvSpPr>
          <p:cNvPr id="3" name="Footer Placeholder 2"/>
          <p:cNvSpPr>
            <a:spLocks noGrp="1"/>
          </p:cNvSpPr>
          <p:nvPr>
            <p:ph type="ftr" sz="quarter" idx="11"/>
          </p:nvPr>
        </p:nvSpPr>
        <p:spPr/>
        <p:txBody>
          <a:bodyPr/>
          <a:lstStyle/>
          <a:p>
            <a:r>
              <a:rPr lang="en-US" dirty="0"/>
              <a:t>Add a footer</a:t>
            </a:r>
          </a:p>
        </p:txBody>
      </p:sp>
      <p:sp>
        <p:nvSpPr>
          <p:cNvPr id="4" name="Slide Number Placeholder 3"/>
          <p:cNvSpPr>
            <a:spLocks noGrp="1"/>
          </p:cNvSpPr>
          <p:nvPr>
            <p:ph type="sldNum" sz="quarter" idx="12"/>
          </p:nvPr>
        </p:nvSpPr>
        <p:spPr/>
        <p:txBody>
          <a:bodyPr/>
          <a:lstStyle/>
          <a:p>
            <a:fld id="{EB37DED6-D4C7-42EE-AB49-D2E39E64FDE4}" type="slidenum">
              <a:rPr lang="en-US" smtClean="0"/>
              <a:t>‹#›</a:t>
            </a:fld>
            <a:endParaRPr lang="en-US"/>
          </a:p>
        </p:txBody>
      </p:sp>
    </p:spTree>
    <p:extLst>
      <p:ext uri="{BB962C8B-B14F-4D97-AF65-F5344CB8AC3E}">
        <p14:creationId xmlns:p14="http://schemas.microsoft.com/office/powerpoint/2010/main" val="664484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3961368" y="0"/>
            <a:ext cx="7922736"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455612" y="1701800"/>
            <a:ext cx="3351927" cy="2844800"/>
          </a:xfrm>
        </p:spPr>
        <p:txBody>
          <a:bodyPr anchor="b">
            <a:normAutofit/>
          </a:bodyPr>
          <a:lstStyle>
            <a:lvl1pPr algn="l">
              <a:defRPr sz="2000" b="1">
                <a:effectLst/>
              </a:defRPr>
            </a:lvl1pPr>
          </a:lstStyle>
          <a:p>
            <a:r>
              <a:rPr lang="en-US" smtClean="0"/>
              <a:t>Click to edit Master title style</a:t>
            </a:r>
            <a:endParaRPr dirty="0"/>
          </a:p>
        </p:txBody>
      </p:sp>
      <p:sp>
        <p:nvSpPr>
          <p:cNvPr id="3" name="Content Placeholder 2"/>
          <p:cNvSpPr>
            <a:spLocks noGrp="1"/>
          </p:cNvSpPr>
          <p:nvPr>
            <p:ph idx="1"/>
          </p:nvPr>
        </p:nvSpPr>
        <p:spPr>
          <a:xfrm>
            <a:off x="4469236" y="482600"/>
            <a:ext cx="6805427" cy="5892800"/>
          </a:xfrm>
        </p:spPr>
        <p:txBody>
          <a:bodyPr>
            <a:normAutofit/>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455612" y="4648200"/>
            <a:ext cx="3351927" cy="1727200"/>
          </a:xfrm>
        </p:spPr>
        <p:txBody>
          <a:bodyPr>
            <a:normAutofit/>
          </a:bodyPr>
          <a:lstStyle>
            <a:lvl1pPr marL="0" indent="0">
              <a:spcBef>
                <a:spcPts val="120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765D79-EF31-4E8F-A1BE-AF31805C2859}" type="datetime1">
              <a:rPr lang="en-US" smtClean="0"/>
              <a:t>10/1/2019</a:t>
            </a:fld>
            <a:endParaRPr lang="en-US"/>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2DFBB78A-01B4-41F2-96B0-677A4A282832}" type="slidenum">
              <a:rPr lang="en-US" smtClean="0"/>
              <a:t>‹#›</a:t>
            </a:fld>
            <a:endParaRPr lang="en-US"/>
          </a:p>
        </p:txBody>
      </p:sp>
    </p:spTree>
    <p:extLst>
      <p:ext uri="{BB962C8B-B14F-4D97-AF65-F5344CB8AC3E}">
        <p14:creationId xmlns:p14="http://schemas.microsoft.com/office/powerpoint/2010/main" val="280129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2082258" y="0"/>
            <a:ext cx="8024310"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2437765" y="4800600"/>
            <a:ext cx="7313295" cy="762000"/>
          </a:xfrm>
        </p:spPr>
        <p:txBody>
          <a:bodyPr anchor="b">
            <a:normAutofit/>
          </a:bodyPr>
          <a:lstStyle>
            <a:lvl1pPr algn="l">
              <a:defRPr sz="2000" b="1">
                <a:effectLst/>
              </a:defRPr>
            </a:lvl1pPr>
          </a:lstStyle>
          <a:p>
            <a:r>
              <a:rPr lang="en-US" smtClean="0"/>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2437765" y="279401"/>
            <a:ext cx="7313295" cy="4448175"/>
          </a:xfrm>
        </p:spPr>
        <p:txBody>
          <a:bodyPr>
            <a:normAutofit/>
          </a:bodyPr>
          <a:lstStyle>
            <a:lvl1pPr marL="0" indent="0">
              <a:buNone/>
              <a:defRPr sz="28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smtClean="0"/>
              <a:t>Click icon to add picture</a:t>
            </a:r>
            <a:endParaRPr/>
          </a:p>
        </p:txBody>
      </p:sp>
      <p:sp>
        <p:nvSpPr>
          <p:cNvPr id="4" name="Text Placeholder 3"/>
          <p:cNvSpPr>
            <a:spLocks noGrp="1"/>
          </p:cNvSpPr>
          <p:nvPr>
            <p:ph type="body" sz="half" idx="2"/>
          </p:nvPr>
        </p:nvSpPr>
        <p:spPr>
          <a:xfrm>
            <a:off x="2437765" y="5562600"/>
            <a:ext cx="7313295" cy="812800"/>
          </a:xfrm>
        </p:spPr>
        <p:txBody>
          <a:bodyPr>
            <a:normAutofit/>
          </a:bodyPr>
          <a:lstStyle>
            <a:lvl1pPr marL="0" indent="0">
              <a:spcBef>
                <a:spcPts val="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2FBA3B-941F-4778-A0CB-865223FDAE69}" type="datetime1">
              <a:rPr lang="en-US" smtClean="0"/>
              <a:t>10/1/2019</a:t>
            </a:fld>
            <a:endParaRPr lang="en-US"/>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2DFBB78A-01B4-41F2-96B0-677A4A282832}" type="slidenum">
              <a:rPr lang="en-US" smtClean="0"/>
              <a:t>‹#›</a:t>
            </a:fld>
            <a:endParaRPr lang="en-US"/>
          </a:p>
        </p:txBody>
      </p:sp>
    </p:spTree>
    <p:extLst>
      <p:ext uri="{BB962C8B-B14F-4D97-AF65-F5344CB8AC3E}">
        <p14:creationId xmlns:p14="http://schemas.microsoft.com/office/powerpoint/2010/main" val="1478196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grpSp>
        <p:nvGrpSpPr>
          <p:cNvPr id="7" name="Group 6"/>
          <p:cNvGrpSpPr/>
          <p:nvPr/>
        </p:nvGrpSpPr>
        <p:grpSpPr>
          <a:xfrm>
            <a:off x="1620" y="0"/>
            <a:ext cx="12188952" cy="6858000"/>
            <a:chOff x="1620" y="0"/>
            <a:chExt cx="12188952" cy="6858000"/>
          </a:xfrm>
        </p:grpSpPr>
        <p:sp>
          <p:nvSpPr>
            <p:cNvPr id="10" name="Rectangle 9"/>
            <p:cNvSpPr/>
            <p:nvPr/>
          </p:nvSpPr>
          <p:spPr>
            <a:xfrm>
              <a:off x="1620" y="0"/>
              <a:ext cx="12188952" cy="6858000"/>
            </a:xfrm>
            <a:prstGeom prst="rect">
              <a:avLst/>
            </a:prstGeom>
            <a:gradFill flip="none" rotWithShape="1">
              <a:gsLst>
                <a:gs pos="0">
                  <a:schemeClr val="accent1">
                    <a:lumMod val="50000"/>
                  </a:schemeClr>
                </a:gs>
                <a:gs pos="58000">
                  <a:schemeClr val="accent1">
                    <a:lumMod val="40000"/>
                    <a:lumOff val="60000"/>
                  </a:schemeClr>
                </a:gs>
                <a:gs pos="100000">
                  <a:schemeClr val="accent1">
                    <a:lumMod val="5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8" name="Rectangle 7"/>
            <p:cNvSpPr/>
            <p:nvPr/>
          </p:nvSpPr>
          <p:spPr>
            <a:xfrm>
              <a:off x="304721" y="0"/>
              <a:ext cx="11579384" cy="6858000"/>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grpSp>
      <p:sp>
        <p:nvSpPr>
          <p:cNvPr id="2" name="Title Placeholder 1"/>
          <p:cNvSpPr>
            <a:spLocks noGrp="1"/>
          </p:cNvSpPr>
          <p:nvPr>
            <p:ph type="title"/>
          </p:nvPr>
        </p:nvSpPr>
        <p:spPr>
          <a:xfrm>
            <a:off x="1117309" y="76200"/>
            <a:ext cx="10157354" cy="1397000"/>
          </a:xfrm>
          <a:prstGeom prst="rect">
            <a:avLst/>
          </a:prstGeom>
        </p:spPr>
        <p:txBody>
          <a:bodyPr vert="horz" lIns="121899" tIns="60949" rIns="121899" bIns="60949" rtlCol="0" anchor="b">
            <a:normAutofit/>
          </a:bodyPr>
          <a:lstStyle/>
          <a:p>
            <a:r>
              <a:rPr lang="en-US" smtClean="0"/>
              <a:t>Click to edit Master title style</a:t>
            </a:r>
            <a:endParaRPr dirty="0"/>
          </a:p>
        </p:txBody>
      </p:sp>
      <p:sp>
        <p:nvSpPr>
          <p:cNvPr id="3" name="Text Placeholder 2"/>
          <p:cNvSpPr>
            <a:spLocks noGrp="1"/>
          </p:cNvSpPr>
          <p:nvPr>
            <p:ph type="body" idx="1"/>
          </p:nvPr>
        </p:nvSpPr>
        <p:spPr>
          <a:xfrm>
            <a:off x="1117309" y="1701800"/>
            <a:ext cx="10157354" cy="4470400"/>
          </a:xfrm>
          <a:prstGeom prst="rect">
            <a:avLst/>
          </a:prstGeom>
        </p:spPr>
        <p:txBody>
          <a:bodyPr vert="horz" lIns="121899" tIns="60949" rIns="121899" bIns="6094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117309" y="6400801"/>
            <a:ext cx="2742486" cy="320675"/>
          </a:xfrm>
          <a:prstGeom prst="rect">
            <a:avLst/>
          </a:prstGeom>
        </p:spPr>
        <p:txBody>
          <a:bodyPr vert="horz" lIns="121899" tIns="60949" rIns="121899" bIns="60949" rtlCol="0" anchor="b"/>
          <a:lstStyle>
            <a:lvl1pPr algn="l">
              <a:defRPr sz="1200">
                <a:solidFill>
                  <a:schemeClr val="tx2">
                    <a:lumMod val="50000"/>
                  </a:schemeClr>
                </a:solidFill>
              </a:defRPr>
            </a:lvl1pPr>
          </a:lstStyle>
          <a:p>
            <a:fld id="{72EBFD46-0FD3-4428-ADEC-1DFD6489930D}" type="datetime1">
              <a:rPr lang="en-US" smtClean="0"/>
              <a:t>10/1/2019</a:t>
            </a:fld>
            <a:endParaRPr lang="en-US"/>
          </a:p>
        </p:txBody>
      </p:sp>
      <p:sp>
        <p:nvSpPr>
          <p:cNvPr id="5" name="Footer Placeholder 4"/>
          <p:cNvSpPr>
            <a:spLocks noGrp="1"/>
          </p:cNvSpPr>
          <p:nvPr>
            <p:ph type="ftr" sz="quarter" idx="3"/>
          </p:nvPr>
        </p:nvSpPr>
        <p:spPr>
          <a:xfrm>
            <a:off x="3907842" y="6400801"/>
            <a:ext cx="6216301" cy="320675"/>
          </a:xfrm>
          <a:prstGeom prst="rect">
            <a:avLst/>
          </a:prstGeom>
        </p:spPr>
        <p:txBody>
          <a:bodyPr vert="horz" lIns="121899" tIns="60949" rIns="121899" bIns="60949" rtlCol="0" anchor="b"/>
          <a:lstStyle>
            <a:lvl1pPr algn="ctr">
              <a:defRPr sz="1200">
                <a:solidFill>
                  <a:schemeClr val="tx2">
                    <a:lumMod val="50000"/>
                  </a:schemeClr>
                </a:solidFill>
              </a:defRPr>
            </a:lvl1pPr>
          </a:lstStyle>
          <a:p>
            <a:r>
              <a:rPr lang="en-US" dirty="0"/>
              <a:t>Add a footer</a:t>
            </a:r>
          </a:p>
        </p:txBody>
      </p:sp>
      <p:sp>
        <p:nvSpPr>
          <p:cNvPr id="6" name="Slide Number Placeholder 5"/>
          <p:cNvSpPr>
            <a:spLocks noGrp="1"/>
          </p:cNvSpPr>
          <p:nvPr>
            <p:ph type="sldNum" sz="quarter" idx="4"/>
          </p:nvPr>
        </p:nvSpPr>
        <p:spPr>
          <a:xfrm>
            <a:off x="10167146" y="6400801"/>
            <a:ext cx="1107518" cy="320675"/>
          </a:xfrm>
          <a:prstGeom prst="rect">
            <a:avLst/>
          </a:prstGeom>
        </p:spPr>
        <p:txBody>
          <a:bodyPr vert="horz" lIns="121899" tIns="60949" rIns="121899" bIns="60949" rtlCol="0" anchor="b"/>
          <a:lstStyle>
            <a:lvl1pPr algn="r">
              <a:defRPr sz="1200">
                <a:solidFill>
                  <a:schemeClr val="tx2">
                    <a:lumMod val="50000"/>
                  </a:schemeClr>
                </a:solidFill>
              </a:defRPr>
            </a:lvl1pPr>
          </a:lstStyle>
          <a:p>
            <a:fld id="{EB37DED6-D4C7-42EE-AB49-D2E39E64FDE4}" type="slidenum">
              <a:rPr lang="en-US" smtClean="0"/>
              <a:pPr/>
              <a:t>‹#›</a:t>
            </a:fld>
            <a:endParaRPr lang="en-US"/>
          </a:p>
        </p:txBody>
      </p:sp>
    </p:spTree>
    <p:extLst>
      <p:ext uri="{BB962C8B-B14F-4D97-AF65-F5344CB8AC3E}">
        <p14:creationId xmlns:p14="http://schemas.microsoft.com/office/powerpoint/2010/main" val="4142785951"/>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1218987" rtl="0" eaLnBrk="1" latinLnBrk="0" hangingPunct="1">
        <a:lnSpc>
          <a:spcPct val="85000"/>
        </a:lnSpc>
        <a:spcBef>
          <a:spcPct val="0"/>
        </a:spcBef>
        <a:buNone/>
        <a:tabLst/>
        <a:defRPr sz="4400" b="0" kern="1200" cap="none" baseline="0">
          <a:solidFill>
            <a:schemeClr val="accent2">
              <a:lumMod val="50000"/>
            </a:schemeClr>
          </a:solidFill>
          <a:effectLst/>
          <a:latin typeface="+mj-lt"/>
          <a:ea typeface="+mj-ea"/>
          <a:cs typeface="+mj-cs"/>
        </a:defRPr>
      </a:lvl1pPr>
    </p:titleStyle>
    <p:bodyStyle>
      <a:lvl1pPr marL="304747" indent="-304747" algn="l" defTabSz="1218987" rtl="0" eaLnBrk="1" latinLnBrk="0" hangingPunct="1">
        <a:lnSpc>
          <a:spcPct val="95000"/>
        </a:lnSpc>
        <a:spcBef>
          <a:spcPts val="1866"/>
        </a:spcBef>
        <a:buClr>
          <a:schemeClr val="accent6">
            <a:lumMod val="50000"/>
          </a:schemeClr>
        </a:buClr>
        <a:buSzPct val="100000"/>
        <a:buFont typeface="Arial" pitchFamily="34" charset="0"/>
        <a:buChar char="•"/>
        <a:defRPr sz="2400" kern="1200">
          <a:solidFill>
            <a:schemeClr val="tx1"/>
          </a:solidFill>
          <a:latin typeface="+mn-lt"/>
          <a:ea typeface="+mn-ea"/>
          <a:cs typeface="+mn-cs"/>
        </a:defRPr>
      </a:lvl1pPr>
      <a:lvl2pPr marL="731392" indent="-304747" algn="l" defTabSz="1218987" rtl="0" eaLnBrk="1" latinLnBrk="0" hangingPunct="1">
        <a:lnSpc>
          <a:spcPct val="95000"/>
        </a:lnSpc>
        <a:spcBef>
          <a:spcPts val="1066"/>
        </a:spcBef>
        <a:buClr>
          <a:schemeClr val="accent6">
            <a:lumMod val="50000"/>
          </a:schemeClr>
        </a:buClr>
        <a:buSzPct val="100000"/>
        <a:buFont typeface="Century Gothic" pitchFamily="34" charset="0"/>
        <a:buChar char="–"/>
        <a:defRPr sz="2000" kern="1200">
          <a:solidFill>
            <a:schemeClr val="tx1"/>
          </a:solidFill>
          <a:latin typeface="+mn-lt"/>
          <a:ea typeface="+mn-ea"/>
          <a:cs typeface="+mn-cs"/>
        </a:defRPr>
      </a:lvl2pPr>
      <a:lvl3pPr marL="1158037" indent="-304747" algn="l" defTabSz="1218987" rtl="0" eaLnBrk="1" latinLnBrk="0" hangingPunct="1">
        <a:lnSpc>
          <a:spcPct val="95000"/>
        </a:lnSpc>
        <a:spcBef>
          <a:spcPts val="1066"/>
        </a:spcBef>
        <a:buClr>
          <a:schemeClr val="accent6">
            <a:lumMod val="50000"/>
          </a:schemeClr>
        </a:buClr>
        <a:buSzPct val="100000"/>
        <a:buFont typeface="Century Gothic" pitchFamily="34" charset="0"/>
        <a:buChar char="–"/>
        <a:defRPr sz="1800" kern="1200">
          <a:solidFill>
            <a:schemeClr val="tx1"/>
          </a:solidFill>
          <a:latin typeface="+mn-lt"/>
          <a:ea typeface="+mn-ea"/>
          <a:cs typeface="+mn-cs"/>
        </a:defRPr>
      </a:lvl3pPr>
      <a:lvl4pPr marL="1584683" indent="-304747" algn="l" defTabSz="1218987" rtl="0" eaLnBrk="1" latinLnBrk="0" hangingPunct="1">
        <a:lnSpc>
          <a:spcPct val="95000"/>
        </a:lnSpc>
        <a:spcBef>
          <a:spcPts val="1066"/>
        </a:spcBef>
        <a:buClr>
          <a:schemeClr val="accent6">
            <a:lumMod val="50000"/>
          </a:schemeClr>
        </a:buClr>
        <a:buSzPct val="100000"/>
        <a:buFont typeface="Century Gothic" pitchFamily="34" charset="0"/>
        <a:buChar char="–"/>
        <a:defRPr sz="1800" kern="1200">
          <a:solidFill>
            <a:schemeClr val="tx1"/>
          </a:solidFill>
          <a:latin typeface="+mn-lt"/>
          <a:ea typeface="+mn-ea"/>
          <a:cs typeface="+mn-cs"/>
        </a:defRPr>
      </a:lvl4pPr>
      <a:lvl5pPr marL="2011328" indent="-304747" algn="l" defTabSz="1218987" rtl="0" eaLnBrk="1" latinLnBrk="0" hangingPunct="1">
        <a:lnSpc>
          <a:spcPct val="95000"/>
        </a:lnSpc>
        <a:spcBef>
          <a:spcPts val="1066"/>
        </a:spcBef>
        <a:buClr>
          <a:schemeClr val="accent6">
            <a:lumMod val="50000"/>
          </a:schemeClr>
        </a:buClr>
        <a:buSzPct val="100000"/>
        <a:buFont typeface="Century Gothic" pitchFamily="34" charset="0"/>
        <a:buChar char="–"/>
        <a:defRPr sz="1800" kern="1200">
          <a:solidFill>
            <a:schemeClr val="tx1"/>
          </a:solidFill>
          <a:latin typeface="+mn-lt"/>
          <a:ea typeface="+mn-ea"/>
          <a:cs typeface="+mn-cs"/>
        </a:defRPr>
      </a:lvl5pPr>
      <a:lvl6pPr marL="2437973" indent="-304747" algn="l" defTabSz="1218987" rtl="0" eaLnBrk="1" latinLnBrk="0" hangingPunct="1">
        <a:lnSpc>
          <a:spcPct val="95000"/>
        </a:lnSpc>
        <a:spcBef>
          <a:spcPts val="1066"/>
        </a:spcBef>
        <a:buClr>
          <a:schemeClr val="accent6">
            <a:lumMod val="50000"/>
          </a:schemeClr>
        </a:buClr>
        <a:buSzPct val="90000"/>
        <a:buFont typeface="Century Gothic" pitchFamily="34" charset="0"/>
        <a:buChar char="–"/>
        <a:defRPr sz="1800" kern="1200">
          <a:solidFill>
            <a:schemeClr val="tx2">
              <a:lumMod val="50000"/>
            </a:schemeClr>
          </a:solidFill>
          <a:latin typeface="+mn-lt"/>
          <a:ea typeface="+mn-ea"/>
          <a:cs typeface="+mn-cs"/>
        </a:defRPr>
      </a:lvl6pPr>
      <a:lvl7pPr marL="2864619" indent="-304747" algn="l" defTabSz="1218987" rtl="0" eaLnBrk="1" latinLnBrk="0" hangingPunct="1">
        <a:lnSpc>
          <a:spcPct val="95000"/>
        </a:lnSpc>
        <a:spcBef>
          <a:spcPts val="1066"/>
        </a:spcBef>
        <a:buClr>
          <a:schemeClr val="accent6">
            <a:lumMod val="50000"/>
          </a:schemeClr>
        </a:buClr>
        <a:buSzPct val="90000"/>
        <a:buFont typeface="Century Gothic" pitchFamily="34" charset="0"/>
        <a:buChar char="–"/>
        <a:defRPr sz="1800" kern="1200">
          <a:solidFill>
            <a:schemeClr val="tx2">
              <a:lumMod val="50000"/>
            </a:schemeClr>
          </a:solidFill>
          <a:latin typeface="+mn-lt"/>
          <a:ea typeface="+mn-ea"/>
          <a:cs typeface="+mn-cs"/>
        </a:defRPr>
      </a:lvl7pPr>
      <a:lvl8pPr marL="3291264" indent="-304747" algn="l" defTabSz="1218987" rtl="0" eaLnBrk="1" latinLnBrk="0" hangingPunct="1">
        <a:lnSpc>
          <a:spcPct val="95000"/>
        </a:lnSpc>
        <a:spcBef>
          <a:spcPts val="1066"/>
        </a:spcBef>
        <a:buClr>
          <a:schemeClr val="accent6">
            <a:lumMod val="50000"/>
          </a:schemeClr>
        </a:buClr>
        <a:buSzPct val="90000"/>
        <a:buFont typeface="Century Gothic" pitchFamily="34" charset="0"/>
        <a:buChar char="–"/>
        <a:defRPr sz="1800" kern="1200">
          <a:solidFill>
            <a:schemeClr val="tx2">
              <a:lumMod val="50000"/>
            </a:schemeClr>
          </a:solidFill>
          <a:latin typeface="+mn-lt"/>
          <a:ea typeface="+mn-ea"/>
          <a:cs typeface="+mn-cs"/>
        </a:defRPr>
      </a:lvl8pPr>
      <a:lvl9pPr marL="3474112" indent="0" algn="l" defTabSz="1218987" rtl="0" eaLnBrk="1" latinLnBrk="0" hangingPunct="1">
        <a:lnSpc>
          <a:spcPct val="95000"/>
        </a:lnSpc>
        <a:spcBef>
          <a:spcPts val="1066"/>
        </a:spcBef>
        <a:buClr>
          <a:schemeClr val="accent6">
            <a:lumMod val="50000"/>
          </a:schemeClr>
        </a:buClr>
        <a:buSzPct val="90000"/>
        <a:buFont typeface="Century Gothic" pitchFamily="34" charset="0"/>
        <a:buNone/>
        <a:defRPr sz="1800" kern="1200">
          <a:solidFill>
            <a:schemeClr val="tx2">
              <a:lumMod val="50000"/>
            </a:schemeClr>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hyperlink" Target="https://pixabay.com/photos/books-bookstore-book-reading-1204029/" TargetMode="Externa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doi.org/10.1016/j.acalib.2015.06.022" TargetMode="External"/><Relationship Id="rId7" Type="http://schemas.openxmlformats.org/officeDocument/2006/relationships/hyperlink" Target="https://doi.org/10.1080/01462679.2018.1451794"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http://muse.jhu.edu/article/378046" TargetMode="External"/><Relationship Id="rId5" Type="http://schemas.openxmlformats.org/officeDocument/2006/relationships/hyperlink" Target="https://www.abc-clio.com/ODLIS/odlis_c.aspx" TargetMode="External"/><Relationship Id="rId4" Type="http://schemas.openxmlformats.org/officeDocument/2006/relationships/hyperlink" Target="http://www.istl.org/11-winter/refereed3.html"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pixabay.com/illustrations/question-mark-pile-questions-symbol-2492009/"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pixabay.com/illustrations/question-mark-pile-questions-symbol-2492009/"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Is our Collection Enough or Underutilized? A Citation Analysis of Master’s Theses in the Field of Education</a:t>
            </a:r>
            <a:endParaRPr lang="en-US" dirty="0"/>
          </a:p>
        </p:txBody>
      </p:sp>
      <p:sp>
        <p:nvSpPr>
          <p:cNvPr id="3" name="Subtitle 2"/>
          <p:cNvSpPr>
            <a:spLocks noGrp="1"/>
          </p:cNvSpPr>
          <p:nvPr>
            <p:ph type="subTitle" idx="1"/>
          </p:nvPr>
        </p:nvSpPr>
        <p:spPr/>
        <p:txBody>
          <a:bodyPr>
            <a:noAutofit/>
          </a:bodyPr>
          <a:lstStyle/>
          <a:p>
            <a:r>
              <a:rPr lang="en-US" sz="1800" dirty="0" smtClean="0"/>
              <a:t>Joseph Yap    |      </a:t>
            </a:r>
            <a:r>
              <a:rPr lang="en-US" sz="1800" dirty="0" err="1" smtClean="0"/>
              <a:t>Altynay</a:t>
            </a:r>
            <a:r>
              <a:rPr lang="en-US" sz="1800" dirty="0" smtClean="0"/>
              <a:t> </a:t>
            </a:r>
            <a:r>
              <a:rPr lang="en-US" sz="1800" dirty="0" err="1" smtClean="0"/>
              <a:t>Kozhayeva</a:t>
            </a:r>
            <a:endParaRPr lang="en-US" sz="1800" dirty="0" smtClean="0"/>
          </a:p>
          <a:p>
            <a:endParaRPr lang="en-US" sz="1050" dirty="0" smtClean="0"/>
          </a:p>
          <a:p>
            <a:r>
              <a:rPr lang="en-US" sz="1050" dirty="0" smtClean="0"/>
              <a:t>IV </a:t>
            </a:r>
            <a:r>
              <a:rPr lang="en-US" sz="1050" dirty="0"/>
              <a:t>International Scientific and Practical Conference </a:t>
            </a:r>
            <a:endParaRPr lang="en-US" sz="1050" dirty="0" smtClean="0"/>
          </a:p>
          <a:p>
            <a:endParaRPr lang="en-US" sz="1050" dirty="0" smtClean="0"/>
          </a:p>
          <a:p>
            <a:r>
              <a:rPr lang="en-US" sz="1050" dirty="0" smtClean="0"/>
              <a:t>“</a:t>
            </a:r>
            <a:r>
              <a:rPr lang="en-US" sz="1050" dirty="0"/>
              <a:t>University Library at a New Stage of Social Communications Development</a:t>
            </a:r>
            <a:r>
              <a:rPr lang="en-US" sz="1050" dirty="0" smtClean="0"/>
              <a:t>”</a:t>
            </a:r>
          </a:p>
          <a:p>
            <a:endParaRPr lang="en-US" sz="1050" dirty="0" smtClean="0"/>
          </a:p>
          <a:p>
            <a:r>
              <a:rPr lang="en-US" sz="1050" dirty="0" smtClean="0"/>
              <a:t>Scientific </a:t>
            </a:r>
            <a:r>
              <a:rPr lang="en-US" sz="1050" dirty="0"/>
              <a:t>and Technical </a:t>
            </a:r>
            <a:r>
              <a:rPr lang="en-US" sz="1050" dirty="0" smtClean="0"/>
              <a:t>Library</a:t>
            </a:r>
          </a:p>
          <a:p>
            <a:endParaRPr lang="en-US" sz="1050" dirty="0"/>
          </a:p>
          <a:p>
            <a:r>
              <a:rPr lang="en-US" sz="1050" dirty="0" smtClean="0"/>
              <a:t>Dnipro </a:t>
            </a:r>
            <a:r>
              <a:rPr lang="en-US" sz="1050" dirty="0"/>
              <a:t>National University of Railway Transport named after Academician V. </a:t>
            </a:r>
            <a:r>
              <a:rPr lang="en-US" sz="1050" dirty="0" err="1" smtClean="0"/>
              <a:t>Lazaryan</a:t>
            </a:r>
            <a:r>
              <a:rPr lang="en-US" sz="1050" dirty="0" smtClean="0"/>
              <a:t>, Dnipro, Ukraine</a:t>
            </a:r>
          </a:p>
          <a:p>
            <a:endParaRPr lang="en-US" sz="1050" dirty="0"/>
          </a:p>
          <a:p>
            <a:r>
              <a:rPr lang="en-US" sz="1050" dirty="0" smtClean="0"/>
              <a:t>3-4 </a:t>
            </a:r>
            <a:r>
              <a:rPr lang="en-US" sz="1050" dirty="0"/>
              <a:t>October 2019</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4239" y="323015"/>
            <a:ext cx="1143681" cy="1045412"/>
          </a:xfrm>
          <a:prstGeom prst="rect">
            <a:avLst/>
          </a:prstGeom>
        </p:spPr>
      </p:pic>
    </p:spTree>
    <p:extLst>
      <p:ext uri="{BB962C8B-B14F-4D97-AF65-F5344CB8AC3E}">
        <p14:creationId xmlns:p14="http://schemas.microsoft.com/office/powerpoint/2010/main" val="173668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cstate="print">
            <a:extLst>
              <a:ext uri="{BEBA8EAE-BF5A-486C-A8C5-ECC9F3942E4B}">
                <a14:imgProps xmlns:a14="http://schemas.microsoft.com/office/drawing/2010/main">
                  <a14:imgLayer r:embed="rId4">
                    <a14:imgEffect>
                      <a14:artisticWatercolorSponge/>
                    </a14:imgEffect>
                  </a14:imgLayer>
                </a14:imgProps>
              </a:ext>
              <a:ext uri="{28A0092B-C50C-407E-A947-70E740481C1C}">
                <a14:useLocalDpi xmlns:a14="http://schemas.microsoft.com/office/drawing/2010/main" val="0"/>
              </a:ext>
            </a:extLst>
          </a:blip>
          <a:stretch>
            <a:fillRect/>
          </a:stretch>
        </p:blipFill>
        <p:spPr>
          <a:xfrm>
            <a:off x="2132012" y="1256268"/>
            <a:ext cx="7924800" cy="5266690"/>
          </a:xfrm>
          <a:effectLst>
            <a:softEdge rad="635000"/>
          </a:effectLst>
        </p:spPr>
      </p:pic>
      <p:sp>
        <p:nvSpPr>
          <p:cNvPr id="4" name="Rectangle 3"/>
          <p:cNvSpPr/>
          <p:nvPr/>
        </p:nvSpPr>
        <p:spPr>
          <a:xfrm>
            <a:off x="7237412" y="6522958"/>
            <a:ext cx="4799012" cy="215444"/>
          </a:xfrm>
          <a:prstGeom prst="rect">
            <a:avLst/>
          </a:prstGeom>
        </p:spPr>
        <p:txBody>
          <a:bodyPr wrap="square">
            <a:spAutoFit/>
          </a:bodyPr>
          <a:lstStyle/>
          <a:p>
            <a:r>
              <a:rPr lang="en-US" sz="800" dirty="0" smtClean="0">
                <a:hlinkClick r:id="rId5"/>
              </a:rPr>
              <a:t>Background image: https</a:t>
            </a:r>
            <a:r>
              <a:rPr lang="en-US" sz="800" dirty="0">
                <a:hlinkClick r:id="rId5"/>
              </a:rPr>
              <a:t>://pixabay.com/photos/books-bookstore-book-reading-1204029/</a:t>
            </a:r>
            <a:endParaRPr lang="en-US" sz="800" dirty="0"/>
          </a:p>
        </p:txBody>
      </p:sp>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51412" y="304800"/>
            <a:ext cx="2188056" cy="773113"/>
          </a:xfrm>
          <a:prstGeom prst="rect">
            <a:avLst/>
          </a:prstGeom>
        </p:spPr>
      </p:pic>
      <p:sp>
        <p:nvSpPr>
          <p:cNvPr id="8" name="Rounded Rectangle 7"/>
          <p:cNvSpPr/>
          <p:nvPr/>
        </p:nvSpPr>
        <p:spPr>
          <a:xfrm>
            <a:off x="4113212" y="2133600"/>
            <a:ext cx="4724400" cy="3332996"/>
          </a:xfrm>
          <a:prstGeom prst="roundRect">
            <a:avLst/>
          </a:prstGeom>
          <a:solidFill>
            <a:schemeClr val="tx2">
              <a:lumMod val="20000"/>
              <a:lumOff val="8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b="1" dirty="0" smtClean="0">
                <a:solidFill>
                  <a:schemeClr val="accent5">
                    <a:lumMod val="75000"/>
                  </a:schemeClr>
                </a:solidFill>
              </a:rPr>
              <a:t>Quick Facts</a:t>
            </a:r>
          </a:p>
          <a:p>
            <a:pPr algn="ctr"/>
            <a:endParaRPr lang="en-US" sz="2800" dirty="0" smtClean="0">
              <a:solidFill>
                <a:schemeClr val="accent5">
                  <a:lumMod val="75000"/>
                </a:schemeClr>
              </a:solidFill>
            </a:endParaRPr>
          </a:p>
          <a:p>
            <a:pPr marL="457200" indent="-457200">
              <a:buFont typeface="Wingdings" panose="05000000000000000000" pitchFamily="2" charset="2"/>
              <a:buChar char="ü"/>
            </a:pPr>
            <a:r>
              <a:rPr lang="en-US" sz="2800" dirty="0" smtClean="0">
                <a:solidFill>
                  <a:schemeClr val="accent5">
                    <a:lumMod val="75000"/>
                  </a:schemeClr>
                </a:solidFill>
              </a:rPr>
              <a:t>Established in 2012</a:t>
            </a:r>
          </a:p>
          <a:p>
            <a:pPr marL="457200" indent="-457200">
              <a:buFont typeface="Wingdings" panose="05000000000000000000" pitchFamily="2" charset="2"/>
              <a:buChar char="ü"/>
            </a:pPr>
            <a:r>
              <a:rPr lang="en-US" sz="2800" dirty="0" smtClean="0">
                <a:solidFill>
                  <a:schemeClr val="accent5">
                    <a:lumMod val="75000"/>
                  </a:schemeClr>
                </a:solidFill>
              </a:rPr>
              <a:t>More than 300 alumni</a:t>
            </a:r>
          </a:p>
          <a:p>
            <a:pPr marL="457200" indent="-457200">
              <a:buFont typeface="Wingdings" panose="05000000000000000000" pitchFamily="2" charset="2"/>
              <a:buChar char="ü"/>
            </a:pPr>
            <a:r>
              <a:rPr lang="en-US" sz="2800" dirty="0" smtClean="0">
                <a:solidFill>
                  <a:schemeClr val="accent5">
                    <a:lumMod val="75000"/>
                  </a:schemeClr>
                </a:solidFill>
              </a:rPr>
              <a:t>56 e-theses submitted</a:t>
            </a:r>
          </a:p>
          <a:p>
            <a:pPr marL="457200" indent="-457200">
              <a:buFont typeface="Wingdings" panose="05000000000000000000" pitchFamily="2" charset="2"/>
              <a:buChar char="ü"/>
            </a:pPr>
            <a:r>
              <a:rPr lang="en-US" sz="2800" dirty="0" smtClean="0">
                <a:solidFill>
                  <a:schemeClr val="accent5">
                    <a:lumMod val="75000"/>
                  </a:schemeClr>
                </a:solidFill>
              </a:rPr>
              <a:t>20 e-theses in 2019</a:t>
            </a:r>
          </a:p>
        </p:txBody>
      </p:sp>
    </p:spTree>
    <p:extLst>
      <p:ext uri="{BB962C8B-B14F-4D97-AF65-F5344CB8AC3E}">
        <p14:creationId xmlns:p14="http://schemas.microsoft.com/office/powerpoint/2010/main" val="1012271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7309" y="76200"/>
            <a:ext cx="10157354" cy="914400"/>
          </a:xfrm>
        </p:spPr>
        <p:txBody>
          <a:bodyPr/>
          <a:lstStyle/>
          <a:p>
            <a:r>
              <a:rPr lang="en-US" dirty="0" smtClean="0"/>
              <a:t>Methodology</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smtClean="0"/>
          </a:p>
          <a:p>
            <a:endParaRPr lang="en-US" dirty="0"/>
          </a:p>
          <a:p>
            <a:r>
              <a:rPr lang="en-US" dirty="0" smtClean="0"/>
              <a:t>Citation </a:t>
            </a:r>
            <a:r>
              <a:rPr lang="en-US" dirty="0"/>
              <a:t>analysis was used to measure which materials are currently available in the library. </a:t>
            </a:r>
            <a:endParaRPr lang="en-US" dirty="0" smtClean="0"/>
          </a:p>
          <a:p>
            <a:r>
              <a:rPr lang="en-US" dirty="0"/>
              <a:t>A sample of 10 theses (50%) was analyzed in this study. </a:t>
            </a:r>
          </a:p>
        </p:txBody>
      </p:sp>
      <p:pic>
        <p:nvPicPr>
          <p:cNvPr id="4" name="Picture 3"/>
          <p:cNvPicPr>
            <a:picLocks noChangeAspect="1"/>
          </p:cNvPicPr>
          <p:nvPr/>
        </p:nvPicPr>
        <p:blipFill rotWithShape="1">
          <a:blip r:embed="rId3"/>
          <a:srcRect t="3334" b="5555"/>
          <a:stretch/>
        </p:blipFill>
        <p:spPr>
          <a:xfrm>
            <a:off x="3198812" y="1219200"/>
            <a:ext cx="5638800" cy="3210983"/>
          </a:xfrm>
          <a:prstGeom prst="rect">
            <a:avLst/>
          </a:prstGeom>
        </p:spPr>
      </p:pic>
    </p:spTree>
    <p:extLst>
      <p:ext uri="{BB962C8B-B14F-4D97-AF65-F5344CB8AC3E}">
        <p14:creationId xmlns:p14="http://schemas.microsoft.com/office/powerpoint/2010/main" val="310570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idx="1"/>
          </p:nvPr>
        </p:nvSpPr>
        <p:spPr/>
        <p:txBody>
          <a:bodyPr/>
          <a:lstStyle/>
          <a:p>
            <a:endParaRPr lang="en-US" dirty="0"/>
          </a:p>
        </p:txBody>
      </p:sp>
      <p:graphicFrame>
        <p:nvGraphicFramePr>
          <p:cNvPr id="4" name="Chart 3"/>
          <p:cNvGraphicFramePr/>
          <p:nvPr>
            <p:extLst>
              <p:ext uri="{D42A27DB-BD31-4B8C-83A1-F6EECF244321}">
                <p14:modId xmlns:p14="http://schemas.microsoft.com/office/powerpoint/2010/main" val="1978683543"/>
              </p:ext>
            </p:extLst>
          </p:nvPr>
        </p:nvGraphicFramePr>
        <p:xfrm>
          <a:off x="1903412" y="1295400"/>
          <a:ext cx="8534400" cy="5080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17223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en-US"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r>
            <a:br>
              <a:rPr lang="en-US" altLang="en-US"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br>
            <a:r>
              <a:rPr lang="en-US" alt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r>
            <a:br>
              <a:rPr lang="en-US" alt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br>
            <a:r>
              <a:rPr lang="en-US" altLang="en-US"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Table shows </a:t>
            </a:r>
            <a:r>
              <a:rPr lang="en-US" alt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the number of references found in each </a:t>
            </a:r>
            <a:r>
              <a:rPr lang="en-US" altLang="en-US"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thesis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18542169"/>
              </p:ext>
            </p:extLst>
          </p:nvPr>
        </p:nvGraphicFramePr>
        <p:xfrm>
          <a:off x="2817813" y="1981199"/>
          <a:ext cx="5715000" cy="4407218"/>
        </p:xfrm>
        <a:graphic>
          <a:graphicData uri="http://schemas.openxmlformats.org/drawingml/2006/table">
            <a:tbl>
              <a:tblPr firstRow="1" firstCol="1" bandRow="1">
                <a:tableStyleId>{3B4B98B0-60AC-42C2-AFA5-B58CD77FA1E5}</a:tableStyleId>
              </a:tblPr>
              <a:tblGrid>
                <a:gridCol w="2857121"/>
                <a:gridCol w="2857879"/>
              </a:tblGrid>
              <a:tr h="342900">
                <a:tc>
                  <a:txBody>
                    <a:bodyPr/>
                    <a:lstStyle/>
                    <a:p>
                      <a:pPr marL="0" marR="0" algn="ctr">
                        <a:lnSpc>
                          <a:spcPct val="107000"/>
                        </a:lnSpc>
                        <a:spcBef>
                          <a:spcPts val="0"/>
                        </a:spcBef>
                        <a:spcAft>
                          <a:spcPts val="0"/>
                        </a:spcAft>
                      </a:pPr>
                      <a:r>
                        <a:rPr lang="en-US" sz="2000" dirty="0">
                          <a:effectLst/>
                        </a:rPr>
                        <a:t>Thesis Number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Number of References Used</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42900">
                <a:tc>
                  <a:txBody>
                    <a:bodyPr/>
                    <a:lstStyle/>
                    <a:p>
                      <a:pPr marL="0" marR="0" algn="ctr">
                        <a:lnSpc>
                          <a:spcPct val="107000"/>
                        </a:lnSpc>
                        <a:spcBef>
                          <a:spcPts val="0"/>
                        </a:spcBef>
                        <a:spcAft>
                          <a:spcPts val="0"/>
                        </a:spcAft>
                      </a:pPr>
                      <a:r>
                        <a:rPr lang="en-US" sz="2000">
                          <a:effectLst/>
                        </a:rPr>
                        <a:t>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55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42900">
                <a:tc>
                  <a:txBody>
                    <a:bodyPr/>
                    <a:lstStyle/>
                    <a:p>
                      <a:pPr marL="0" marR="0" algn="ctr">
                        <a:lnSpc>
                          <a:spcPct val="107000"/>
                        </a:lnSpc>
                        <a:spcBef>
                          <a:spcPts val="0"/>
                        </a:spcBef>
                        <a:spcAft>
                          <a:spcPts val="0"/>
                        </a:spcAft>
                      </a:pPr>
                      <a:r>
                        <a:rPr lang="en-US" sz="2000" dirty="0">
                          <a:effectLst/>
                        </a:rPr>
                        <a:t>2</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55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42900">
                <a:tc>
                  <a:txBody>
                    <a:bodyPr/>
                    <a:lstStyle/>
                    <a:p>
                      <a:pPr marL="0" marR="0" algn="ctr">
                        <a:lnSpc>
                          <a:spcPct val="107000"/>
                        </a:lnSpc>
                        <a:spcBef>
                          <a:spcPts val="0"/>
                        </a:spcBef>
                        <a:spcAft>
                          <a:spcPts val="0"/>
                        </a:spcAft>
                      </a:pPr>
                      <a:r>
                        <a:rPr lang="en-US" sz="2000" dirty="0">
                          <a:effectLst/>
                        </a:rPr>
                        <a:t>3</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76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42900">
                <a:tc>
                  <a:txBody>
                    <a:bodyPr/>
                    <a:lstStyle/>
                    <a:p>
                      <a:pPr marL="0" marR="0" algn="ctr">
                        <a:lnSpc>
                          <a:spcPct val="107000"/>
                        </a:lnSpc>
                        <a:spcBef>
                          <a:spcPts val="0"/>
                        </a:spcBef>
                        <a:spcAft>
                          <a:spcPts val="0"/>
                        </a:spcAft>
                      </a:pPr>
                      <a:r>
                        <a:rPr lang="en-US" sz="2000">
                          <a:effectLst/>
                        </a:rPr>
                        <a:t>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56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42900">
                <a:tc>
                  <a:txBody>
                    <a:bodyPr/>
                    <a:lstStyle/>
                    <a:p>
                      <a:pPr marL="0" marR="0" algn="ctr">
                        <a:lnSpc>
                          <a:spcPct val="107000"/>
                        </a:lnSpc>
                        <a:spcBef>
                          <a:spcPts val="0"/>
                        </a:spcBef>
                        <a:spcAft>
                          <a:spcPts val="0"/>
                        </a:spcAft>
                      </a:pPr>
                      <a:r>
                        <a:rPr lang="en-US" sz="2000">
                          <a:effectLst/>
                        </a:rPr>
                        <a:t>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62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42900">
                <a:tc>
                  <a:txBody>
                    <a:bodyPr/>
                    <a:lstStyle/>
                    <a:p>
                      <a:pPr marL="0" marR="0" algn="ctr">
                        <a:lnSpc>
                          <a:spcPct val="107000"/>
                        </a:lnSpc>
                        <a:spcBef>
                          <a:spcPts val="0"/>
                        </a:spcBef>
                        <a:spcAft>
                          <a:spcPts val="0"/>
                        </a:spcAft>
                      </a:pPr>
                      <a:r>
                        <a:rPr lang="en-US" sz="2000">
                          <a:effectLst/>
                        </a:rPr>
                        <a:t>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54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42900">
                <a:tc>
                  <a:txBody>
                    <a:bodyPr/>
                    <a:lstStyle/>
                    <a:p>
                      <a:pPr marL="0" marR="0" algn="ctr">
                        <a:lnSpc>
                          <a:spcPct val="107000"/>
                        </a:lnSpc>
                        <a:spcBef>
                          <a:spcPts val="0"/>
                        </a:spcBef>
                        <a:spcAft>
                          <a:spcPts val="0"/>
                        </a:spcAft>
                      </a:pPr>
                      <a:r>
                        <a:rPr lang="en-US" sz="2000" dirty="0">
                          <a:effectLst/>
                        </a:rPr>
                        <a:t>7</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45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42900">
                <a:tc>
                  <a:txBody>
                    <a:bodyPr/>
                    <a:lstStyle/>
                    <a:p>
                      <a:pPr marL="0" marR="0" algn="ctr">
                        <a:lnSpc>
                          <a:spcPct val="107000"/>
                        </a:lnSpc>
                        <a:spcBef>
                          <a:spcPts val="0"/>
                        </a:spcBef>
                        <a:spcAft>
                          <a:spcPts val="0"/>
                        </a:spcAft>
                      </a:pPr>
                      <a:r>
                        <a:rPr lang="en-US" sz="2000">
                          <a:effectLst/>
                        </a:rPr>
                        <a:t>8</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55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42900">
                <a:tc>
                  <a:txBody>
                    <a:bodyPr/>
                    <a:lstStyle/>
                    <a:p>
                      <a:pPr marL="0" marR="0" algn="ctr">
                        <a:lnSpc>
                          <a:spcPct val="107000"/>
                        </a:lnSpc>
                        <a:spcBef>
                          <a:spcPts val="0"/>
                        </a:spcBef>
                        <a:spcAft>
                          <a:spcPts val="0"/>
                        </a:spcAft>
                      </a:pPr>
                      <a:r>
                        <a:rPr lang="en-US" sz="2000">
                          <a:effectLst/>
                        </a:rPr>
                        <a:t>9</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64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42900">
                <a:tc>
                  <a:txBody>
                    <a:bodyPr/>
                    <a:lstStyle/>
                    <a:p>
                      <a:pPr marL="0" marR="0" algn="ctr">
                        <a:lnSpc>
                          <a:spcPct val="107000"/>
                        </a:lnSpc>
                        <a:spcBef>
                          <a:spcPts val="0"/>
                        </a:spcBef>
                        <a:spcAft>
                          <a:spcPts val="0"/>
                        </a:spcAft>
                      </a:pPr>
                      <a:r>
                        <a:rPr lang="en-US" sz="2000">
                          <a:effectLst/>
                        </a:rPr>
                        <a:t>10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68</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42900">
                <a:tc>
                  <a:txBody>
                    <a:bodyPr/>
                    <a:lstStyle/>
                    <a:p>
                      <a:pPr marL="0" marR="0" algn="ctr">
                        <a:lnSpc>
                          <a:spcPct val="107000"/>
                        </a:lnSpc>
                        <a:spcBef>
                          <a:spcPts val="0"/>
                        </a:spcBef>
                        <a:spcAft>
                          <a:spcPts val="0"/>
                        </a:spcAft>
                      </a:pPr>
                      <a:r>
                        <a:rPr lang="en-US" sz="2000">
                          <a:effectLst/>
                        </a:rPr>
                        <a:t>Total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rPr>
                        <a:t>590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3" name="Rectangle 2"/>
          <p:cNvSpPr/>
          <p:nvPr/>
        </p:nvSpPr>
        <p:spPr>
          <a:xfrm>
            <a:off x="2817813" y="4648200"/>
            <a:ext cx="5715000" cy="381000"/>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741612" y="3272029"/>
            <a:ext cx="5715000" cy="381000"/>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75730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067006097"/>
              </p:ext>
            </p:extLst>
          </p:nvPr>
        </p:nvGraphicFramePr>
        <p:xfrm>
          <a:off x="608012" y="152400"/>
          <a:ext cx="10972801" cy="6353548"/>
        </p:xfrm>
        <a:graphic>
          <a:graphicData uri="http://schemas.openxmlformats.org/drawingml/2006/table">
            <a:tbl>
              <a:tblPr firstRow="1" firstCol="1" bandRow="1">
                <a:tableStyleId>{3B4B98B0-60AC-42C2-AFA5-B58CD77FA1E5}</a:tableStyleId>
              </a:tblPr>
              <a:tblGrid>
                <a:gridCol w="5737155"/>
                <a:gridCol w="2645769"/>
                <a:gridCol w="2589877"/>
              </a:tblGrid>
              <a:tr h="521503">
                <a:tc>
                  <a:txBody>
                    <a:bodyPr/>
                    <a:lstStyle/>
                    <a:p>
                      <a:pPr marL="0" marR="0" algn="ctr">
                        <a:lnSpc>
                          <a:spcPct val="107000"/>
                        </a:lnSpc>
                        <a:spcBef>
                          <a:spcPts val="0"/>
                        </a:spcBef>
                        <a:spcAft>
                          <a:spcPts val="0"/>
                        </a:spcAft>
                      </a:pPr>
                      <a:r>
                        <a:rPr lang="en-US" sz="1400" dirty="0">
                          <a:effectLst/>
                        </a:rPr>
                        <a:t>Journal Title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400">
                          <a:effectLst/>
                        </a:rPr>
                        <a:t>Number of Student Thesis Where the Journal Appeared</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400">
                          <a:effectLst/>
                        </a:rPr>
                        <a:t>Total Number of Citations</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dirty="0">
                          <a:effectLst/>
                        </a:rPr>
                        <a:t>Asia Pacific Education Review</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4</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4</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dirty="0">
                          <a:effectLst/>
                        </a:rPr>
                        <a:t>Asia Pacific Journal of Education</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2</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2</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dirty="0">
                          <a:effectLst/>
                        </a:rPr>
                        <a:t>Current Issues in Education</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dirty="0">
                          <a:effectLst/>
                        </a:rPr>
                        <a:t>2</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2</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dirty="0">
                          <a:effectLst/>
                        </a:rPr>
                        <a:t>Education</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2</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2</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dirty="0">
                          <a:effectLst/>
                        </a:rPr>
                        <a:t>Educational Administration Quarterly</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3</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3</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a:effectLst/>
                        </a:rPr>
                        <a:t>Educational Policy</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2</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2</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dirty="0">
                          <a:effectLst/>
                        </a:rPr>
                        <a:t>Educational Research for Policy and Practice</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3</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3</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dirty="0">
                          <a:effectLst/>
                        </a:rPr>
                        <a:t>Educational Sciences: Theory and Practice</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2</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2</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dirty="0">
                          <a:effectLst/>
                        </a:rPr>
                        <a:t>Gifted Child Quarterly</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2</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14</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dirty="0">
                          <a:effectLst/>
                        </a:rPr>
                        <a:t>Higher Education</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2</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3</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a:effectLst/>
                        </a:rPr>
                        <a:t>International Journal of Bilingual Education and Bilingualism</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2</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3</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a:effectLst/>
                        </a:rPr>
                        <a:t>Journal of Advanced Academics</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nchor="ctr"/>
                </a:tc>
                <a:tc>
                  <a:txBody>
                    <a:bodyPr/>
                    <a:lstStyle/>
                    <a:p>
                      <a:pPr marL="0" marR="0" algn="ctr">
                        <a:lnSpc>
                          <a:spcPct val="107000"/>
                        </a:lnSpc>
                        <a:spcBef>
                          <a:spcPts val="0"/>
                        </a:spcBef>
                        <a:spcAft>
                          <a:spcPts val="0"/>
                        </a:spcAft>
                      </a:pPr>
                      <a:r>
                        <a:rPr lang="en-US" sz="1300">
                          <a:effectLst/>
                        </a:rPr>
                        <a:t>2</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4</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a:effectLst/>
                        </a:rPr>
                        <a:t>Journal of Educational Change</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2</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4</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dirty="0">
                          <a:effectLst/>
                        </a:rPr>
                        <a:t>Journal of Language, Identity &amp; Education</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2</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3</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a:effectLst/>
                        </a:rPr>
                        <a:t>Journal of Multilingual and Multicultural Development</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dirty="0">
                          <a:effectLst/>
                        </a:rPr>
                        <a:t>3</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7</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a:effectLst/>
                        </a:rPr>
                        <a:t>Language Teaching</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dirty="0">
                          <a:effectLst/>
                        </a:rPr>
                        <a:t>2</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3</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dirty="0">
                          <a:effectLst/>
                        </a:rPr>
                        <a:t>Oxford Review of Education</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dirty="0">
                          <a:effectLst/>
                        </a:rPr>
                        <a:t>2</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3</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a:effectLst/>
                        </a:rPr>
                        <a:t>Phi Delta Kappan</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dirty="0">
                          <a:effectLst/>
                        </a:rPr>
                        <a:t>3</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3</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a:effectLst/>
                        </a:rPr>
                        <a:t>Procedia – Social and Behavioral Sciences</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dirty="0">
                          <a:effectLst/>
                        </a:rPr>
                        <a:t>4</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6</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a:effectLst/>
                        </a:rPr>
                        <a:t>Qualitative Research Journal</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dirty="0">
                          <a:effectLst/>
                        </a:rPr>
                        <a:t>2</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2</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a:effectLst/>
                        </a:rPr>
                        <a:t>RELC Journal</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dirty="0">
                          <a:effectLst/>
                        </a:rPr>
                        <a:t>2</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dirty="0">
                          <a:effectLst/>
                        </a:rPr>
                        <a:t>3</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a:effectLst/>
                        </a:rPr>
                        <a:t>Remedial and Special Education</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dirty="0">
                          <a:effectLst/>
                        </a:rPr>
                        <a:t>2</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2</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a:effectLst/>
                        </a:rPr>
                        <a:t>Research Papers in Education</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dirty="0">
                          <a:effectLst/>
                        </a:rPr>
                        <a:t>2</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2</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a:effectLst/>
                        </a:rPr>
                        <a:t>Review of Educational Research</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dirty="0">
                          <a:effectLst/>
                        </a:rPr>
                        <a:t>2</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3</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a:effectLst/>
                        </a:rPr>
                        <a:t>Studies in Educational Evaluation</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dirty="0">
                          <a:effectLst/>
                        </a:rPr>
                        <a:t>2</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2</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a:effectLst/>
                        </a:rPr>
                        <a:t>Studies in Higher Education</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dirty="0">
                          <a:effectLst/>
                        </a:rPr>
                        <a:t>2</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2</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a:effectLst/>
                        </a:rPr>
                        <a:t>System</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3</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dirty="0">
                          <a:effectLst/>
                        </a:rPr>
                        <a:t>4</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a:effectLst/>
                        </a:rPr>
                        <a:t>Teaching and Teacher Education</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3</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dirty="0">
                          <a:effectLst/>
                        </a:rPr>
                        <a:t>11</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r h="173831">
                <a:tc>
                  <a:txBody>
                    <a:bodyPr/>
                    <a:lstStyle/>
                    <a:p>
                      <a:pPr marL="0" marR="0" algn="ctr">
                        <a:lnSpc>
                          <a:spcPct val="107000"/>
                        </a:lnSpc>
                        <a:spcBef>
                          <a:spcPts val="0"/>
                        </a:spcBef>
                        <a:spcAft>
                          <a:spcPts val="0"/>
                        </a:spcAft>
                      </a:pPr>
                      <a:r>
                        <a:rPr lang="en-US" sz="1300" dirty="0">
                          <a:effectLst/>
                        </a:rPr>
                        <a:t>Theory into Practice</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a:effectLst/>
                        </a:rPr>
                        <a:t>2</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c>
                  <a:txBody>
                    <a:bodyPr/>
                    <a:lstStyle/>
                    <a:p>
                      <a:pPr marL="0" marR="0" algn="ctr">
                        <a:lnSpc>
                          <a:spcPct val="107000"/>
                        </a:lnSpc>
                        <a:spcBef>
                          <a:spcPts val="0"/>
                        </a:spcBef>
                        <a:spcAft>
                          <a:spcPts val="0"/>
                        </a:spcAft>
                      </a:pPr>
                      <a:r>
                        <a:rPr lang="en-US" sz="1300" dirty="0">
                          <a:effectLst/>
                        </a:rPr>
                        <a:t>2</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0533" marR="50533" marT="0" marB="0"/>
                </a:tc>
              </a:tr>
            </a:tbl>
          </a:graphicData>
        </a:graphic>
      </p:graphicFrame>
      <p:sp>
        <p:nvSpPr>
          <p:cNvPr id="3" name="Rectangle 2"/>
          <p:cNvSpPr/>
          <p:nvPr/>
        </p:nvSpPr>
        <p:spPr>
          <a:xfrm>
            <a:off x="912812" y="2362200"/>
            <a:ext cx="10210800" cy="228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836612" y="6400800"/>
            <a:ext cx="10210800" cy="228600"/>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941556" y="3657600"/>
            <a:ext cx="10210800" cy="228600"/>
          </a:xfrm>
          <a:prstGeom prst="rect">
            <a:avLst/>
          </a:prstGeom>
          <a:noFill/>
          <a:ln w="381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87385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180379388"/>
              </p:ext>
            </p:extLst>
          </p:nvPr>
        </p:nvGraphicFramePr>
        <p:xfrm>
          <a:off x="1522412" y="774700"/>
          <a:ext cx="8839200" cy="5442588"/>
        </p:xfrm>
        <a:graphic>
          <a:graphicData uri="http://schemas.openxmlformats.org/drawingml/2006/table">
            <a:tbl>
              <a:tblPr firstRow="1" firstCol="1" bandRow="1">
                <a:tableStyleId>{3B4B98B0-60AC-42C2-AFA5-B58CD77FA1E5}</a:tableStyleId>
              </a:tblPr>
              <a:tblGrid>
                <a:gridCol w="2946400"/>
                <a:gridCol w="2946400"/>
                <a:gridCol w="2946400"/>
              </a:tblGrid>
              <a:tr h="284737">
                <a:tc>
                  <a:txBody>
                    <a:bodyPr/>
                    <a:lstStyle/>
                    <a:p>
                      <a:pPr marL="0" marR="0" algn="ctr">
                        <a:lnSpc>
                          <a:spcPct val="107000"/>
                        </a:lnSpc>
                        <a:spcBef>
                          <a:spcPts val="0"/>
                        </a:spcBef>
                        <a:spcAft>
                          <a:spcPts val="0"/>
                        </a:spcAft>
                      </a:pPr>
                      <a:r>
                        <a:rPr lang="en-US" sz="2000" dirty="0">
                          <a:effectLst/>
                        </a:rPr>
                        <a:t>Title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Publisher</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SJR Quartile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84962">
                <a:tc>
                  <a:txBody>
                    <a:bodyPr/>
                    <a:lstStyle/>
                    <a:p>
                      <a:pPr marL="0" marR="0" algn="ctr">
                        <a:lnSpc>
                          <a:spcPct val="107000"/>
                        </a:lnSpc>
                        <a:spcBef>
                          <a:spcPts val="0"/>
                        </a:spcBef>
                        <a:spcAft>
                          <a:spcPts val="0"/>
                        </a:spcAft>
                      </a:pPr>
                      <a:r>
                        <a:rPr lang="en-US" sz="2000">
                          <a:effectLst/>
                        </a:rPr>
                        <a:t>Asia Pacific Education Review</a:t>
                      </a:r>
                      <a:endParaRPr lang="en-US" sz="1800">
                        <a:effectLst/>
                      </a:endParaRPr>
                    </a:p>
                    <a:p>
                      <a:pPr marL="0" marR="0" algn="ctr">
                        <a:lnSpc>
                          <a:spcPct val="107000"/>
                        </a:lnSpc>
                        <a:spcBef>
                          <a:spcPts val="0"/>
                        </a:spcBef>
                        <a:spcAft>
                          <a:spcPts val="0"/>
                        </a:spcAft>
                      </a:pPr>
                      <a:r>
                        <a:rPr lang="en-US" sz="20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Springer</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rPr>
                        <a:t>Q2</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885188">
                <a:tc>
                  <a:txBody>
                    <a:bodyPr/>
                    <a:lstStyle/>
                    <a:p>
                      <a:pPr marL="0" marR="0" algn="ctr">
                        <a:lnSpc>
                          <a:spcPct val="107000"/>
                        </a:lnSpc>
                        <a:spcBef>
                          <a:spcPts val="0"/>
                        </a:spcBef>
                        <a:spcAft>
                          <a:spcPts val="0"/>
                        </a:spcAft>
                      </a:pPr>
                      <a:r>
                        <a:rPr lang="en-US" sz="2000">
                          <a:effectLst/>
                        </a:rPr>
                        <a:t>Educational Research for policy and practice</a:t>
                      </a:r>
                      <a:endParaRPr lang="en-US" sz="1800">
                        <a:effectLst/>
                      </a:endParaRPr>
                    </a:p>
                    <a:p>
                      <a:pPr marL="0" marR="0" algn="ctr">
                        <a:lnSpc>
                          <a:spcPct val="107000"/>
                        </a:lnSpc>
                        <a:spcBef>
                          <a:spcPts val="0"/>
                        </a:spcBef>
                        <a:spcAft>
                          <a:spcPts val="0"/>
                        </a:spcAft>
                      </a:pPr>
                      <a:r>
                        <a:rPr lang="en-US" sz="20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rPr>
                        <a:t>Springer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Q2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84962">
                <a:tc>
                  <a:txBody>
                    <a:bodyPr/>
                    <a:lstStyle/>
                    <a:p>
                      <a:pPr marL="0" marR="0" algn="ctr">
                        <a:lnSpc>
                          <a:spcPct val="107000"/>
                        </a:lnSpc>
                        <a:spcBef>
                          <a:spcPts val="0"/>
                        </a:spcBef>
                        <a:spcAft>
                          <a:spcPts val="0"/>
                        </a:spcAft>
                      </a:pPr>
                      <a:r>
                        <a:rPr lang="en-US" sz="2000">
                          <a:effectLst/>
                        </a:rPr>
                        <a:t>Higher Education Studies</a:t>
                      </a:r>
                      <a:endParaRPr lang="en-US" sz="1800">
                        <a:effectLst/>
                      </a:endParaRPr>
                    </a:p>
                    <a:p>
                      <a:pPr marL="0" marR="0" algn="ctr">
                        <a:lnSpc>
                          <a:spcPct val="107000"/>
                        </a:lnSpc>
                        <a:spcBef>
                          <a:spcPts val="0"/>
                        </a:spcBef>
                        <a:spcAft>
                          <a:spcPts val="0"/>
                        </a:spcAft>
                      </a:pPr>
                      <a:r>
                        <a:rPr lang="en-US" sz="20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Carfax Publishing</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Q1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84962">
                <a:tc>
                  <a:txBody>
                    <a:bodyPr/>
                    <a:lstStyle/>
                    <a:p>
                      <a:pPr marL="0" marR="0" algn="ctr">
                        <a:lnSpc>
                          <a:spcPct val="107000"/>
                        </a:lnSpc>
                        <a:spcBef>
                          <a:spcPts val="0"/>
                        </a:spcBef>
                        <a:spcAft>
                          <a:spcPts val="0"/>
                        </a:spcAft>
                      </a:pPr>
                      <a:r>
                        <a:rPr lang="en-US" sz="2000">
                          <a:effectLst/>
                        </a:rPr>
                        <a:t>International Journal of Educational Advancement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Palgrave Macmillan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Not yet assigned</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885188">
                <a:tc>
                  <a:txBody>
                    <a:bodyPr/>
                    <a:lstStyle/>
                    <a:p>
                      <a:pPr marL="0" marR="0" algn="ctr">
                        <a:lnSpc>
                          <a:spcPct val="107000"/>
                        </a:lnSpc>
                        <a:spcBef>
                          <a:spcPts val="0"/>
                        </a:spcBef>
                        <a:spcAft>
                          <a:spcPts val="0"/>
                        </a:spcAft>
                      </a:pPr>
                      <a:r>
                        <a:rPr lang="en-US" sz="2000">
                          <a:effectLst/>
                        </a:rPr>
                        <a:t>Tertiary Education and Management</a:t>
                      </a:r>
                      <a:endParaRPr lang="en-US" sz="1800">
                        <a:effectLst/>
                      </a:endParaRPr>
                    </a:p>
                    <a:p>
                      <a:pPr marL="0" marR="0" algn="ctr">
                        <a:lnSpc>
                          <a:spcPct val="107000"/>
                        </a:lnSpc>
                        <a:spcBef>
                          <a:spcPts val="0"/>
                        </a:spcBef>
                        <a:spcAft>
                          <a:spcPts val="0"/>
                        </a:spcAft>
                      </a:pPr>
                      <a:r>
                        <a:rPr lang="en-US" sz="20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Taylor &amp; Francis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rPr>
                        <a:t>Q3</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199086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SJR Quartile Distribution of Journal Titles Used in Theses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63412489"/>
              </p:ext>
            </p:extLst>
          </p:nvPr>
        </p:nvGraphicFramePr>
        <p:xfrm>
          <a:off x="1144296" y="1676400"/>
          <a:ext cx="9677398" cy="4648200"/>
        </p:xfrm>
        <a:graphic>
          <a:graphicData uri="http://schemas.openxmlformats.org/drawingml/2006/table">
            <a:tbl>
              <a:tblPr firstRow="1" firstCol="1" bandRow="1">
                <a:tableStyleId>{3B4B98B0-60AC-42C2-AFA5-B58CD77FA1E5}</a:tableStyleId>
              </a:tblPr>
              <a:tblGrid>
                <a:gridCol w="1935168"/>
                <a:gridCol w="1935168"/>
                <a:gridCol w="1935168"/>
                <a:gridCol w="1935947"/>
                <a:gridCol w="1935947"/>
              </a:tblGrid>
              <a:tr h="422642">
                <a:tc>
                  <a:txBody>
                    <a:bodyPr/>
                    <a:lstStyle/>
                    <a:p>
                      <a:pPr marL="0" marR="0" algn="ctr">
                        <a:lnSpc>
                          <a:spcPct val="107000"/>
                        </a:lnSpc>
                        <a:spcBef>
                          <a:spcPts val="0"/>
                        </a:spcBef>
                        <a:spcAft>
                          <a:spcPts val="0"/>
                        </a:spcAft>
                      </a:pPr>
                      <a:r>
                        <a:rPr lang="en-US" sz="2000" dirty="0">
                          <a:effectLst/>
                        </a:rPr>
                        <a:t>Thesis Number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Q1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Q2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Q3</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Q4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22642">
                <a:tc>
                  <a:txBody>
                    <a:bodyPr/>
                    <a:lstStyle/>
                    <a:p>
                      <a:pPr marL="0" marR="0" algn="ctr">
                        <a:lnSpc>
                          <a:spcPct val="107000"/>
                        </a:lnSpc>
                        <a:spcBef>
                          <a:spcPts val="0"/>
                        </a:spcBef>
                        <a:spcAft>
                          <a:spcPts val="0"/>
                        </a:spcAft>
                      </a:pPr>
                      <a:r>
                        <a:rPr lang="en-US" sz="2000" dirty="0">
                          <a:effectLst/>
                        </a:rPr>
                        <a:t>1</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22642">
                <a:tc>
                  <a:txBody>
                    <a:bodyPr/>
                    <a:lstStyle/>
                    <a:p>
                      <a:pPr marL="0" marR="0" algn="ctr">
                        <a:lnSpc>
                          <a:spcPct val="107000"/>
                        </a:lnSpc>
                        <a:spcBef>
                          <a:spcPts val="0"/>
                        </a:spcBef>
                        <a:spcAft>
                          <a:spcPts val="0"/>
                        </a:spcAft>
                      </a:pPr>
                      <a:r>
                        <a:rPr lang="en-US" sz="2000">
                          <a:effectLst/>
                        </a:rPr>
                        <a:t>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14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22642">
                <a:tc>
                  <a:txBody>
                    <a:bodyPr/>
                    <a:lstStyle/>
                    <a:p>
                      <a:pPr marL="0" marR="0" algn="ctr">
                        <a:lnSpc>
                          <a:spcPct val="107000"/>
                        </a:lnSpc>
                        <a:spcBef>
                          <a:spcPts val="0"/>
                        </a:spcBef>
                        <a:spcAft>
                          <a:spcPts val="0"/>
                        </a:spcAft>
                      </a:pPr>
                      <a:r>
                        <a:rPr lang="en-US" sz="2000">
                          <a:effectLst/>
                        </a:rPr>
                        <a:t>3</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13</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3</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22642">
                <a:tc>
                  <a:txBody>
                    <a:bodyPr/>
                    <a:lstStyle/>
                    <a:p>
                      <a:pPr marL="0" marR="0" algn="ctr">
                        <a:lnSpc>
                          <a:spcPct val="107000"/>
                        </a:lnSpc>
                        <a:spcBef>
                          <a:spcPts val="0"/>
                        </a:spcBef>
                        <a:spcAft>
                          <a:spcPts val="0"/>
                        </a:spcAft>
                      </a:pPr>
                      <a:r>
                        <a:rPr lang="en-US" sz="2000">
                          <a:effectLst/>
                        </a:rPr>
                        <a:t>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22642">
                <a:tc>
                  <a:txBody>
                    <a:bodyPr/>
                    <a:lstStyle/>
                    <a:p>
                      <a:pPr marL="0" marR="0" algn="ctr">
                        <a:lnSpc>
                          <a:spcPct val="107000"/>
                        </a:lnSpc>
                        <a:spcBef>
                          <a:spcPts val="0"/>
                        </a:spcBef>
                        <a:spcAft>
                          <a:spcPts val="0"/>
                        </a:spcAft>
                      </a:pPr>
                      <a:r>
                        <a:rPr lang="en-US" sz="2000">
                          <a:effectLst/>
                        </a:rPr>
                        <a:t>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17</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7</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22642">
                <a:tc>
                  <a:txBody>
                    <a:bodyPr/>
                    <a:lstStyle/>
                    <a:p>
                      <a:pPr marL="0" marR="0" algn="ctr">
                        <a:lnSpc>
                          <a:spcPct val="107000"/>
                        </a:lnSpc>
                        <a:spcBef>
                          <a:spcPts val="0"/>
                        </a:spcBef>
                        <a:spcAft>
                          <a:spcPts val="0"/>
                        </a:spcAft>
                      </a:pPr>
                      <a:r>
                        <a:rPr lang="en-US" sz="2000">
                          <a:effectLst/>
                        </a:rPr>
                        <a:t>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8</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10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45882">
                <a:tc>
                  <a:txBody>
                    <a:bodyPr/>
                    <a:lstStyle/>
                    <a:p>
                      <a:pPr marL="0" marR="0" algn="ctr">
                        <a:lnSpc>
                          <a:spcPct val="107000"/>
                        </a:lnSpc>
                        <a:spcBef>
                          <a:spcPts val="0"/>
                        </a:spcBef>
                        <a:spcAft>
                          <a:spcPts val="0"/>
                        </a:spcAft>
                      </a:pPr>
                      <a:r>
                        <a:rPr lang="en-US" sz="2000">
                          <a:effectLst/>
                        </a:rPr>
                        <a:t>7</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7</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22642">
                <a:tc>
                  <a:txBody>
                    <a:bodyPr/>
                    <a:lstStyle/>
                    <a:p>
                      <a:pPr marL="0" marR="0" algn="ctr">
                        <a:lnSpc>
                          <a:spcPct val="107000"/>
                        </a:lnSpc>
                        <a:spcBef>
                          <a:spcPts val="0"/>
                        </a:spcBef>
                        <a:spcAft>
                          <a:spcPts val="0"/>
                        </a:spcAft>
                      </a:pPr>
                      <a:r>
                        <a:rPr lang="en-US" sz="2000">
                          <a:effectLst/>
                        </a:rPr>
                        <a:t>8</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7</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8</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98540">
                <a:tc>
                  <a:txBody>
                    <a:bodyPr/>
                    <a:lstStyle/>
                    <a:p>
                      <a:pPr marL="0" marR="0" algn="ctr">
                        <a:lnSpc>
                          <a:spcPct val="107000"/>
                        </a:lnSpc>
                        <a:spcBef>
                          <a:spcPts val="0"/>
                        </a:spcBef>
                        <a:spcAft>
                          <a:spcPts val="0"/>
                        </a:spcAft>
                      </a:pPr>
                      <a:r>
                        <a:rPr lang="en-US" sz="2000">
                          <a:effectLst/>
                        </a:rPr>
                        <a:t>9</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11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3</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22642">
                <a:tc>
                  <a:txBody>
                    <a:bodyPr/>
                    <a:lstStyle/>
                    <a:p>
                      <a:pPr marL="0" marR="0" algn="ctr">
                        <a:lnSpc>
                          <a:spcPct val="107000"/>
                        </a:lnSpc>
                        <a:spcBef>
                          <a:spcPts val="0"/>
                        </a:spcBef>
                        <a:spcAft>
                          <a:spcPts val="0"/>
                        </a:spcAft>
                      </a:pPr>
                      <a:r>
                        <a:rPr lang="en-US" sz="2000">
                          <a:effectLst/>
                        </a:rPr>
                        <a:t>10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9</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3</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rPr>
                        <a:t>1</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2490137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31664543"/>
              </p:ext>
            </p:extLst>
          </p:nvPr>
        </p:nvGraphicFramePr>
        <p:xfrm>
          <a:off x="1117600" y="1701800"/>
          <a:ext cx="10156825" cy="447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03618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Conclusions</a:t>
            </a:r>
          </a:p>
        </p:txBody>
      </p:sp>
      <p:sp>
        <p:nvSpPr>
          <p:cNvPr id="3" name="Content Placeholder 2"/>
          <p:cNvSpPr>
            <a:spLocks noGrp="1"/>
          </p:cNvSpPr>
          <p:nvPr>
            <p:ph idx="1"/>
          </p:nvPr>
        </p:nvSpPr>
        <p:spPr>
          <a:xfrm>
            <a:off x="1065212" y="2514600"/>
            <a:ext cx="10157354" cy="2336800"/>
          </a:xfrm>
        </p:spPr>
        <p:style>
          <a:lnRef idx="2">
            <a:schemeClr val="accent3">
              <a:shade val="50000"/>
            </a:schemeClr>
          </a:lnRef>
          <a:fillRef idx="1">
            <a:schemeClr val="accent3"/>
          </a:fillRef>
          <a:effectRef idx="0">
            <a:schemeClr val="accent3"/>
          </a:effectRef>
          <a:fontRef idx="minor">
            <a:schemeClr val="lt1"/>
          </a:fontRef>
        </p:style>
        <p:txBody>
          <a:bodyPr/>
          <a:lstStyle/>
          <a:p>
            <a:pPr marL="0" indent="0" algn="just">
              <a:buNone/>
            </a:pPr>
            <a:r>
              <a:rPr lang="en-US" dirty="0" smtClean="0"/>
              <a:t>The NU </a:t>
            </a:r>
            <a:r>
              <a:rPr lang="en-US" dirty="0"/>
              <a:t>L</a:t>
            </a:r>
            <a:r>
              <a:rPr lang="en-US" dirty="0" smtClean="0"/>
              <a:t>ibrary </a:t>
            </a:r>
            <a:r>
              <a:rPr lang="en-US" dirty="0"/>
              <a:t>has a promising and huge collection of e-journal titles as it has almost 80% of the titles available in the library subscription. The sample revealed that the library is capable of providing a good quality of journal collection that can be used by the students and faculty members as well. We can proudly say that our collection is above the average. </a:t>
            </a:r>
          </a:p>
        </p:txBody>
      </p:sp>
    </p:spTree>
    <p:extLst>
      <p:ext uri="{BB962C8B-B14F-4D97-AF65-F5344CB8AC3E}">
        <p14:creationId xmlns:p14="http://schemas.microsoft.com/office/powerpoint/2010/main" val="937466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Q&amp;A</a:t>
            </a:r>
            <a:endParaRPr lang="en-US" dirty="0"/>
          </a:p>
        </p:txBody>
      </p:sp>
      <p:sp>
        <p:nvSpPr>
          <p:cNvPr id="3" name="Content Placeholder 2"/>
          <p:cNvSpPr>
            <a:spLocks noGrp="1"/>
          </p:cNvSpPr>
          <p:nvPr>
            <p:ph idx="1"/>
          </p:nvPr>
        </p:nvSpPr>
        <p:spPr/>
        <p:txBody>
          <a:bodyPr>
            <a:normAutofit/>
          </a:bodyPr>
          <a:lstStyle/>
          <a:p>
            <a:pPr marL="0" indent="0" algn="ctr">
              <a:buNone/>
            </a:pPr>
            <a:endParaRPr lang="en-US" sz="4400" dirty="0" smtClean="0"/>
          </a:p>
          <a:p>
            <a:pPr marL="0" indent="0" algn="ctr">
              <a:buNone/>
            </a:pPr>
            <a:r>
              <a:rPr lang="en-US" sz="4400" dirty="0" smtClean="0"/>
              <a:t>Are there any questions? </a:t>
            </a:r>
            <a:endParaRPr lang="en-US" sz="4400" dirty="0"/>
          </a:p>
        </p:txBody>
      </p:sp>
    </p:spTree>
    <p:extLst>
      <p:ext uri="{BB962C8B-B14F-4D97-AF65-F5344CB8AC3E}">
        <p14:creationId xmlns:p14="http://schemas.microsoft.com/office/powerpoint/2010/main" val="3596815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7930" y="76200"/>
            <a:ext cx="10157354" cy="1397000"/>
          </a:xfrm>
        </p:spPr>
        <p:txBody>
          <a:bodyPr/>
          <a:lstStyle/>
          <a:p>
            <a:r>
              <a:rPr lang="en-US" dirty="0" smtClean="0"/>
              <a:t>Introduction</a:t>
            </a:r>
            <a:endParaRPr lang="en-US" dirty="0"/>
          </a:p>
        </p:txBody>
      </p:sp>
      <p:sp>
        <p:nvSpPr>
          <p:cNvPr id="3" name="Content Placeholder 2"/>
          <p:cNvSpPr>
            <a:spLocks noGrp="1"/>
          </p:cNvSpPr>
          <p:nvPr>
            <p:ph idx="1"/>
          </p:nvPr>
        </p:nvSpPr>
        <p:spPr>
          <a:xfrm>
            <a:off x="531812" y="1600200"/>
            <a:ext cx="3571540" cy="4470400"/>
          </a:xfrm>
          <a:solidFill>
            <a:schemeClr val="accent4"/>
          </a:solidFill>
          <a:ln w="19050">
            <a:solidFill>
              <a:schemeClr val="tx1"/>
            </a:solidFill>
          </a:ln>
        </p:spPr>
        <p:txBody>
          <a:bodyPr>
            <a:normAutofit fontScale="92500"/>
          </a:bodyPr>
          <a:lstStyle/>
          <a:p>
            <a:r>
              <a:rPr lang="en-US" dirty="0" smtClean="0"/>
              <a:t>Who’s in-charge of the theses collection?</a:t>
            </a:r>
          </a:p>
          <a:p>
            <a:r>
              <a:rPr lang="en-US" dirty="0" smtClean="0"/>
              <a:t>As a librarian, do you scan the reference list of their thesis? Do students consult you during thesis writing?</a:t>
            </a:r>
          </a:p>
          <a:p>
            <a:r>
              <a:rPr lang="en-US" dirty="0" smtClean="0"/>
              <a:t>Do you check if they cite items found in your collection (</a:t>
            </a:r>
            <a:r>
              <a:rPr lang="en-US" dirty="0" err="1" smtClean="0"/>
              <a:t>ie</a:t>
            </a:r>
            <a:r>
              <a:rPr lang="en-US" dirty="0" smtClean="0"/>
              <a:t> book holdings, e-journals, thesis, etc.)? </a:t>
            </a:r>
            <a:endParaRPr lang="en-US" dirty="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r="5769"/>
          <a:stretch/>
        </p:blipFill>
        <p:spPr>
          <a:xfrm>
            <a:off x="4341812" y="381000"/>
            <a:ext cx="7467600" cy="5943600"/>
          </a:xfrm>
          <a:prstGeom prst="rect">
            <a:avLst/>
          </a:prstGeom>
          <a:ln w="38100" cap="sq">
            <a:solidFill>
              <a:schemeClr val="accent3">
                <a:lumMod val="60000"/>
                <a:lumOff val="40000"/>
              </a:schemeClr>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9013184" y="6531757"/>
            <a:ext cx="3124200" cy="326243"/>
          </a:xfrm>
          <a:prstGeom prst="rect">
            <a:avLst/>
          </a:prstGeom>
          <a:noFill/>
        </p:spPr>
        <p:txBody>
          <a:bodyPr wrap="square" rtlCol="0">
            <a:spAutoFit/>
          </a:bodyPr>
          <a:lstStyle/>
          <a:p>
            <a:pPr>
              <a:lnSpc>
                <a:spcPct val="95000"/>
              </a:lnSpc>
            </a:pPr>
            <a:r>
              <a:rPr lang="en-US" sz="1600" dirty="0" smtClean="0"/>
              <a:t>KIMEP Library, </a:t>
            </a:r>
            <a:r>
              <a:rPr lang="en-US" sz="1600" dirty="0" smtClean="0"/>
              <a:t>Almaty, 2018</a:t>
            </a:r>
            <a:endParaRPr lang="en-US" sz="1600" dirty="0"/>
          </a:p>
        </p:txBody>
      </p:sp>
    </p:spTree>
    <p:extLst>
      <p:ext uri="{BB962C8B-B14F-4D97-AF65-F5344CB8AC3E}">
        <p14:creationId xmlns:p14="http://schemas.microsoft.com/office/powerpoint/2010/main" val="1153074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47500" lnSpcReduction="20000"/>
          </a:bodyPr>
          <a:lstStyle/>
          <a:p>
            <a:r>
              <a:rPr lang="en-US" dirty="0" err="1" smtClean="0"/>
              <a:t>Aliyu</a:t>
            </a:r>
            <a:r>
              <a:rPr lang="en-US" dirty="0"/>
              <a:t>, Y. (2018). Citation analysis of doctoral theses in education, University of Maiduguri, Nigeria. </a:t>
            </a:r>
            <a:r>
              <a:rPr lang="en-US" i="1" dirty="0"/>
              <a:t>Library Philosophy and Practice</a:t>
            </a:r>
            <a:r>
              <a:rPr lang="en-US" dirty="0"/>
              <a:t>. Retrieved from https://digitalcommons.unl.edu/cgi/viewcontent.cgi?article=4908&amp;context=libphilprac </a:t>
            </a:r>
          </a:p>
          <a:p>
            <a:r>
              <a:rPr lang="en-US" dirty="0"/>
              <a:t>Becker, D. A., &amp; </a:t>
            </a:r>
            <a:r>
              <a:rPr lang="en-US" dirty="0" err="1"/>
              <a:t>Chiware</a:t>
            </a:r>
            <a:r>
              <a:rPr lang="en-US" dirty="0"/>
              <a:t>, E. R. T. (</a:t>
            </a:r>
            <a:r>
              <a:rPr lang="en-US" dirty="0" err="1"/>
              <a:t>n.d.</a:t>
            </a:r>
            <a:r>
              <a:rPr lang="en-US" dirty="0"/>
              <a:t>). Citation analysis of masters’ theses and doctoral dissertations: Balancing library collections with students’ research information needs. </a:t>
            </a:r>
            <a:r>
              <a:rPr lang="en-US" i="1" dirty="0"/>
              <a:t>Journal of Academic Librarianship, 41</a:t>
            </a:r>
            <a:r>
              <a:rPr lang="en-US" dirty="0"/>
              <a:t>(5), 613–620. </a:t>
            </a:r>
            <a:r>
              <a:rPr lang="en-US" u="sng" dirty="0">
                <a:hlinkClick r:id="rId3"/>
              </a:rPr>
              <a:t>https://doi.org/10.1016/j.acalib.2015.06.022</a:t>
            </a:r>
            <a:endParaRPr lang="en-US" dirty="0"/>
          </a:p>
          <a:p>
            <a:r>
              <a:rPr lang="en-US" dirty="0" err="1"/>
              <a:t>Beile</a:t>
            </a:r>
            <a:r>
              <a:rPr lang="en-US" dirty="0"/>
              <a:t>, P., </a:t>
            </a:r>
            <a:r>
              <a:rPr lang="en-US" dirty="0" err="1"/>
              <a:t>Boote</a:t>
            </a:r>
            <a:r>
              <a:rPr lang="en-US" dirty="0"/>
              <a:t>, D., &amp; </a:t>
            </a:r>
            <a:r>
              <a:rPr lang="en-US" dirty="0" err="1"/>
              <a:t>Killingsworth</a:t>
            </a:r>
            <a:r>
              <a:rPr lang="en-US" dirty="0"/>
              <a:t>, E. (2003). Characteristics of education doctoral dissertation references: an inter-institutional analysis of review of literature citations. In American Educational Research Association, Chicago, IL (US), April 21, 2003. Retrieved from http://eprints.rclis.org/15870/</a:t>
            </a:r>
          </a:p>
          <a:p>
            <a:r>
              <a:rPr lang="en-US" dirty="0" err="1"/>
              <a:t>Borgemenke</a:t>
            </a:r>
            <a:r>
              <a:rPr lang="en-US" dirty="0"/>
              <a:t>, A., &amp; Brown, C. G. (2013). Examining the educational leadership knowledge base: A 5-year citation analysis. </a:t>
            </a:r>
            <a:r>
              <a:rPr lang="en-US" i="1" dirty="0"/>
              <a:t>Education Leadership Review</a:t>
            </a:r>
            <a:r>
              <a:rPr lang="en-US" dirty="0"/>
              <a:t>, </a:t>
            </a:r>
            <a:r>
              <a:rPr lang="en-US" i="1" dirty="0"/>
              <a:t>14</a:t>
            </a:r>
            <a:r>
              <a:rPr lang="en-US" dirty="0"/>
              <a:t>(1), 1–3. Retrieved from https://search.ebscohost.com/login.aspx?direct=true&amp;db=eric&amp;AN=EJ1105273&amp;site=eds-live</a:t>
            </a:r>
          </a:p>
          <a:p>
            <a:r>
              <a:rPr lang="en-US" dirty="0"/>
              <a:t>Brush, D. A. (2015). Engineering Master of Science theses at Rowan University: A citation analysis of the first nine years. </a:t>
            </a:r>
            <a:r>
              <a:rPr lang="en-US" i="1" dirty="0"/>
              <a:t>Science &amp; Technology Libraries, 34</a:t>
            </a:r>
            <a:r>
              <a:rPr lang="en-US" dirty="0"/>
              <a:t>(2), 109–121. https://doi.org/10.1080/0194262X.2015.1031927</a:t>
            </a:r>
          </a:p>
          <a:p>
            <a:r>
              <a:rPr lang="en-US" dirty="0"/>
              <a:t>Miller, L. N. (2011). Local citation analysis of graduate biology theses: Collection development implications. </a:t>
            </a:r>
            <a:r>
              <a:rPr lang="en-US" i="1" dirty="0"/>
              <a:t>Issues in Science and Technology Librarianship</a:t>
            </a:r>
            <a:r>
              <a:rPr lang="en-US" dirty="0"/>
              <a:t>, (64). Retrieved from </a:t>
            </a:r>
            <a:r>
              <a:rPr lang="en-US" u="sng" dirty="0">
                <a:hlinkClick r:id="rId4"/>
              </a:rPr>
              <a:t>http://www.istl.org/11-winter/refereed3.html</a:t>
            </a:r>
            <a:endParaRPr lang="en-US" dirty="0"/>
          </a:p>
          <a:p>
            <a:r>
              <a:rPr lang="en-US" dirty="0"/>
              <a:t>Reitz, J. (2014). Citation analysis. Retrieved from </a:t>
            </a:r>
            <a:r>
              <a:rPr lang="en-US" dirty="0">
                <a:hlinkClick r:id="rId5"/>
              </a:rPr>
              <a:t>https://www.abc-clio.com/ODLIS/odlis_c.aspx</a:t>
            </a:r>
            <a:endParaRPr lang="en-US" dirty="0"/>
          </a:p>
          <a:p>
            <a:r>
              <a:rPr lang="en-US" dirty="0" smtClean="0"/>
              <a:t>Sherriff</a:t>
            </a:r>
            <a:r>
              <a:rPr lang="en-US" dirty="0"/>
              <a:t>, G. (2010). Information use in history research: A citation analysis of master’s level theses. </a:t>
            </a:r>
            <a:r>
              <a:rPr lang="en-US" i="1" dirty="0"/>
              <a:t>Portal: Libraries and the Academy, 10</a:t>
            </a:r>
            <a:r>
              <a:rPr lang="en-US" dirty="0"/>
              <a:t>(2), 165–183. Retrieved from </a:t>
            </a:r>
            <a:r>
              <a:rPr lang="en-US" u="sng" dirty="0">
                <a:hlinkClick r:id="rId6"/>
              </a:rPr>
              <a:t>http://muse.jhu.edu/article/378046</a:t>
            </a:r>
            <a:r>
              <a:rPr lang="en-US" dirty="0"/>
              <a:t> </a:t>
            </a:r>
          </a:p>
          <a:p>
            <a:r>
              <a:rPr lang="en-US" dirty="0" err="1"/>
              <a:t>Timms</a:t>
            </a:r>
            <a:r>
              <a:rPr lang="en-US" dirty="0"/>
              <a:t>, G. P. (2018). Citations and citation metrics in a serial assessment using master’s theses. </a:t>
            </a:r>
            <a:r>
              <a:rPr lang="en-US" i="1" dirty="0"/>
              <a:t>Collection Management, 43</a:t>
            </a:r>
            <a:r>
              <a:rPr lang="en-US" dirty="0"/>
              <a:t>(3), 177–197. </a:t>
            </a:r>
            <a:r>
              <a:rPr lang="en-US" u="sng" dirty="0">
                <a:hlinkClick r:id="rId7"/>
              </a:rPr>
              <a:t>https://doi.org/10.1080/01462679.2018.1451794</a:t>
            </a:r>
            <a:endParaRPr lang="en-US" dirty="0"/>
          </a:p>
          <a:p>
            <a:endParaRPr lang="en-US" dirty="0"/>
          </a:p>
          <a:p>
            <a:endParaRPr lang="en-US" dirty="0"/>
          </a:p>
        </p:txBody>
      </p:sp>
    </p:spTree>
    <p:extLst>
      <p:ext uri="{BB962C8B-B14F-4D97-AF65-F5344CB8AC3E}">
        <p14:creationId xmlns:p14="http://schemas.microsoft.com/office/powerpoint/2010/main" val="1861180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7309" y="76200"/>
            <a:ext cx="10157354" cy="1828800"/>
          </a:xfrm>
        </p:spPr>
        <p:txBody>
          <a:bodyPr>
            <a:noAutofit/>
          </a:bodyPr>
          <a:lstStyle/>
          <a:p>
            <a:pPr algn="ctr"/>
            <a:r>
              <a:rPr lang="en-US" sz="4800" b="1" dirty="0" smtClean="0">
                <a:solidFill>
                  <a:schemeClr val="accent4">
                    <a:lumMod val="75000"/>
                  </a:schemeClr>
                </a:solidFill>
              </a:rPr>
              <a:t/>
            </a:r>
            <a:br>
              <a:rPr lang="en-US" sz="4800" b="1" dirty="0" smtClean="0">
                <a:solidFill>
                  <a:schemeClr val="accent4">
                    <a:lumMod val="75000"/>
                  </a:schemeClr>
                </a:solidFill>
              </a:rPr>
            </a:br>
            <a:r>
              <a:rPr lang="en-US" sz="4800" b="1" dirty="0" smtClean="0">
                <a:solidFill>
                  <a:schemeClr val="accent4">
                    <a:lumMod val="75000"/>
                  </a:schemeClr>
                </a:solidFill>
              </a:rPr>
              <a:t>THANK </a:t>
            </a:r>
            <a:r>
              <a:rPr lang="en-US" sz="4800" b="1" dirty="0">
                <a:solidFill>
                  <a:schemeClr val="accent4">
                    <a:lumMod val="75000"/>
                  </a:schemeClr>
                </a:solidFill>
              </a:rPr>
              <a:t>YOU FOR LISTENING</a:t>
            </a:r>
            <a:br>
              <a:rPr lang="en-US" sz="4800" b="1" dirty="0">
                <a:solidFill>
                  <a:schemeClr val="accent4">
                    <a:lumMod val="75000"/>
                  </a:schemeClr>
                </a:solidFill>
              </a:rPr>
            </a:br>
            <a:endParaRPr lang="en-US" sz="4800" dirty="0"/>
          </a:p>
        </p:txBody>
      </p:sp>
      <p:sp>
        <p:nvSpPr>
          <p:cNvPr id="3" name="Content Placeholder 2"/>
          <p:cNvSpPr>
            <a:spLocks noGrp="1"/>
          </p:cNvSpPr>
          <p:nvPr>
            <p:ph idx="1"/>
          </p:nvPr>
        </p:nvSpPr>
        <p:spPr>
          <a:xfrm>
            <a:off x="2145334" y="4038600"/>
            <a:ext cx="8101303" cy="2260600"/>
          </a:xfrm>
        </p:spPr>
        <p:txBody>
          <a:bodyPr>
            <a:normAutofit fontScale="92500" lnSpcReduction="20000"/>
          </a:bodyPr>
          <a:lstStyle/>
          <a:p>
            <a:pPr marL="0" indent="0" algn="ctr">
              <a:buNone/>
            </a:pPr>
            <a:endParaRPr lang="en-US" sz="4800" dirty="0"/>
          </a:p>
          <a:p>
            <a:pPr marL="0" indent="0" algn="ctr">
              <a:buNone/>
            </a:pPr>
            <a:r>
              <a:rPr lang="en-US" sz="4800" dirty="0" smtClean="0"/>
              <a:t>Joseph Yap</a:t>
            </a:r>
          </a:p>
          <a:p>
            <a:pPr marL="0" indent="0" algn="ctr">
              <a:buNone/>
            </a:pPr>
            <a:r>
              <a:rPr lang="en-US" sz="4800" dirty="0"/>
              <a:t>j</a:t>
            </a:r>
            <a:r>
              <a:rPr lang="en-US" sz="4800" dirty="0" smtClean="0"/>
              <a:t>oseph.yap@nu.edu.kz</a:t>
            </a:r>
            <a:endParaRPr lang="en-US" sz="48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7612" y="1524000"/>
            <a:ext cx="2010833" cy="2895600"/>
          </a:xfrm>
          <a:prstGeom prst="rect">
            <a:avLst/>
          </a:prstGeom>
        </p:spPr>
      </p:pic>
    </p:spTree>
    <p:extLst>
      <p:ext uri="{BB962C8B-B14F-4D97-AF65-F5344CB8AC3E}">
        <p14:creationId xmlns:p14="http://schemas.microsoft.com/office/powerpoint/2010/main" val="3121263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988" y="0"/>
            <a:ext cx="13716000" cy="6858000"/>
          </a:xfrm>
          <a:prstGeom prst="rect">
            <a:avLst/>
          </a:prstGeom>
        </p:spPr>
      </p:pic>
      <p:sp>
        <p:nvSpPr>
          <p:cNvPr id="3" name="Content Placeholder 2"/>
          <p:cNvSpPr>
            <a:spLocks noGrp="1"/>
          </p:cNvSpPr>
          <p:nvPr>
            <p:ph idx="1"/>
          </p:nvPr>
        </p:nvSpPr>
        <p:spPr>
          <a:xfrm>
            <a:off x="303212" y="1371600"/>
            <a:ext cx="9067801" cy="2819400"/>
          </a:xfrm>
        </p:spPr>
        <p:txBody>
          <a:bodyPr>
            <a:noAutofit/>
          </a:bodyPr>
          <a:lstStyle/>
          <a:p>
            <a:pPr lvl="0"/>
            <a:r>
              <a:rPr lang="en-US" sz="2800" b="1" dirty="0">
                <a:solidFill>
                  <a:schemeClr val="bg1"/>
                </a:solidFill>
              </a:rPr>
              <a:t>To categorize the types of sources graduate students use in their thesis.</a:t>
            </a:r>
          </a:p>
          <a:p>
            <a:pPr lvl="0"/>
            <a:r>
              <a:rPr lang="en-US" sz="2800" b="1" dirty="0">
                <a:solidFill>
                  <a:schemeClr val="bg1"/>
                </a:solidFill>
              </a:rPr>
              <a:t>To compare the actual count of e-journal titles available in our collection versus the number of e-journal titles used in the reference list.</a:t>
            </a:r>
          </a:p>
          <a:p>
            <a:endParaRPr lang="en-US" sz="2800" b="1" dirty="0">
              <a:solidFill>
                <a:schemeClr val="bg1"/>
              </a:solidFill>
            </a:endParaRPr>
          </a:p>
        </p:txBody>
      </p:sp>
      <p:sp>
        <p:nvSpPr>
          <p:cNvPr id="2" name="Title 1"/>
          <p:cNvSpPr>
            <a:spLocks noGrp="1"/>
          </p:cNvSpPr>
          <p:nvPr>
            <p:ph type="title"/>
          </p:nvPr>
        </p:nvSpPr>
        <p:spPr>
          <a:xfrm>
            <a:off x="379412" y="-52137"/>
            <a:ext cx="10157354" cy="1295400"/>
          </a:xfrm>
        </p:spPr>
        <p:txBody>
          <a:bodyPr/>
          <a:lstStyle/>
          <a:p>
            <a:r>
              <a:rPr lang="en-US" dirty="0" smtClean="0">
                <a:solidFill>
                  <a:schemeClr val="bg1"/>
                </a:solidFill>
              </a:rPr>
              <a:t>Objectives (1/2)</a:t>
            </a:r>
            <a:endParaRPr lang="en-US" dirty="0">
              <a:solidFill>
                <a:schemeClr val="bg1"/>
              </a:solidFill>
            </a:endParaRPr>
          </a:p>
        </p:txBody>
      </p:sp>
      <p:sp>
        <p:nvSpPr>
          <p:cNvPr id="6" name="Rectangle 5"/>
          <p:cNvSpPr/>
          <p:nvPr/>
        </p:nvSpPr>
        <p:spPr>
          <a:xfrm>
            <a:off x="7237412" y="6477000"/>
            <a:ext cx="5105400" cy="215444"/>
          </a:xfrm>
          <a:prstGeom prst="rect">
            <a:avLst/>
          </a:prstGeom>
        </p:spPr>
        <p:txBody>
          <a:bodyPr wrap="square">
            <a:spAutoFit/>
          </a:bodyPr>
          <a:lstStyle/>
          <a:p>
            <a:r>
              <a:rPr lang="en-US" sz="800" dirty="0" smtClean="0">
                <a:hlinkClick r:id="rId4"/>
              </a:rPr>
              <a:t>Background image: https</a:t>
            </a:r>
            <a:r>
              <a:rPr lang="en-US" sz="800" dirty="0">
                <a:hlinkClick r:id="rId4"/>
              </a:rPr>
              <a:t>://pixabay.com/illustrations/question-mark-pile-questions-symbol-2492009/</a:t>
            </a:r>
            <a:endParaRPr lang="en-US" sz="800" dirty="0"/>
          </a:p>
        </p:txBody>
      </p:sp>
    </p:spTree>
    <p:extLst>
      <p:ext uri="{BB962C8B-B14F-4D97-AF65-F5344CB8AC3E}">
        <p14:creationId xmlns:p14="http://schemas.microsoft.com/office/powerpoint/2010/main" val="840374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7788" y="-152400"/>
            <a:ext cx="14020800" cy="7010400"/>
          </a:xfrm>
        </p:spPr>
      </p:pic>
      <p:sp>
        <p:nvSpPr>
          <p:cNvPr id="5" name="Rectangle 4"/>
          <p:cNvSpPr/>
          <p:nvPr/>
        </p:nvSpPr>
        <p:spPr>
          <a:xfrm>
            <a:off x="303212" y="675144"/>
            <a:ext cx="8763000" cy="2677656"/>
          </a:xfrm>
          <a:prstGeom prst="rect">
            <a:avLst/>
          </a:prstGeom>
        </p:spPr>
        <p:txBody>
          <a:bodyPr wrap="square">
            <a:spAutoFit/>
          </a:bodyPr>
          <a:lstStyle/>
          <a:p>
            <a:pPr marL="342900" lvl="0" indent="-342900">
              <a:buFont typeface="Arial" panose="020B0604020202020204" pitchFamily="34" charset="0"/>
              <a:buChar char="•"/>
            </a:pPr>
            <a:r>
              <a:rPr lang="en-US" sz="2800" b="1" dirty="0">
                <a:solidFill>
                  <a:schemeClr val="bg1"/>
                </a:solidFill>
              </a:rPr>
              <a:t>To identify the common journal titles used by the students and its overall journal ranking credibility based on prestige. </a:t>
            </a:r>
            <a:endParaRPr lang="en-US" sz="2800" b="1" dirty="0" smtClean="0">
              <a:solidFill>
                <a:schemeClr val="bg1"/>
              </a:solidFill>
            </a:endParaRPr>
          </a:p>
          <a:p>
            <a:pPr marL="342900" lvl="0" indent="-342900">
              <a:buFont typeface="Arial" panose="020B0604020202020204" pitchFamily="34" charset="0"/>
              <a:buChar char="•"/>
            </a:pPr>
            <a:endParaRPr lang="en-US" sz="2800" b="1" dirty="0">
              <a:solidFill>
                <a:schemeClr val="bg1"/>
              </a:solidFill>
            </a:endParaRPr>
          </a:p>
          <a:p>
            <a:pPr marL="342900" lvl="0" indent="-342900">
              <a:buFont typeface="Arial" panose="020B0604020202020204" pitchFamily="34" charset="0"/>
              <a:buChar char="•"/>
            </a:pPr>
            <a:r>
              <a:rPr lang="en-US" sz="2800" b="1" dirty="0">
                <a:solidFill>
                  <a:schemeClr val="bg1"/>
                </a:solidFill>
              </a:rPr>
              <a:t>To further develop the e-resources collection based on the citation analysis. </a:t>
            </a:r>
          </a:p>
        </p:txBody>
      </p:sp>
      <p:sp>
        <p:nvSpPr>
          <p:cNvPr id="6" name="Title 1"/>
          <p:cNvSpPr txBox="1">
            <a:spLocks/>
          </p:cNvSpPr>
          <p:nvPr/>
        </p:nvSpPr>
        <p:spPr>
          <a:xfrm>
            <a:off x="6932612" y="5257800"/>
            <a:ext cx="10157354" cy="1295400"/>
          </a:xfrm>
          <a:prstGeom prst="rect">
            <a:avLst/>
          </a:prstGeom>
        </p:spPr>
        <p:txBody>
          <a:bodyPr vert="horz" lIns="121899" tIns="60949" rIns="121899" bIns="60949" rtlCol="0" anchor="b">
            <a:normAutofit/>
          </a:bodyPr>
          <a:lstStyle>
            <a:lvl1pPr algn="l" defTabSz="1218987" rtl="0" eaLnBrk="1" latinLnBrk="0" hangingPunct="1">
              <a:lnSpc>
                <a:spcPct val="85000"/>
              </a:lnSpc>
              <a:spcBef>
                <a:spcPct val="0"/>
              </a:spcBef>
              <a:buNone/>
              <a:tabLst/>
              <a:defRPr sz="4400" b="0" kern="1200" cap="none" baseline="0">
                <a:solidFill>
                  <a:schemeClr val="accent2">
                    <a:lumMod val="50000"/>
                  </a:schemeClr>
                </a:solidFill>
                <a:effectLst/>
                <a:latin typeface="+mj-lt"/>
                <a:ea typeface="+mj-ea"/>
                <a:cs typeface="+mj-cs"/>
              </a:defRPr>
            </a:lvl1pPr>
          </a:lstStyle>
          <a:p>
            <a:r>
              <a:rPr lang="en-US" dirty="0" smtClean="0">
                <a:solidFill>
                  <a:schemeClr val="bg1"/>
                </a:solidFill>
              </a:rPr>
              <a:t>Objectives (2/2)</a:t>
            </a:r>
            <a:endParaRPr lang="en-US" dirty="0">
              <a:solidFill>
                <a:schemeClr val="bg1"/>
              </a:solidFill>
            </a:endParaRPr>
          </a:p>
        </p:txBody>
      </p:sp>
      <p:sp>
        <p:nvSpPr>
          <p:cNvPr id="7" name="Rectangle 6"/>
          <p:cNvSpPr/>
          <p:nvPr/>
        </p:nvSpPr>
        <p:spPr>
          <a:xfrm>
            <a:off x="7237412" y="-107722"/>
            <a:ext cx="5105400" cy="215444"/>
          </a:xfrm>
          <a:prstGeom prst="rect">
            <a:avLst/>
          </a:prstGeom>
        </p:spPr>
        <p:txBody>
          <a:bodyPr wrap="square">
            <a:spAutoFit/>
          </a:bodyPr>
          <a:lstStyle/>
          <a:p>
            <a:r>
              <a:rPr lang="en-US" sz="800" dirty="0" smtClean="0">
                <a:hlinkClick r:id="rId4"/>
              </a:rPr>
              <a:t>Background image: https</a:t>
            </a:r>
            <a:r>
              <a:rPr lang="en-US" sz="800" dirty="0">
                <a:hlinkClick r:id="rId4"/>
              </a:rPr>
              <a:t>://pixabay.com/illustrations/question-mark-pile-questions-symbol-2492009/</a:t>
            </a:r>
            <a:endParaRPr lang="en-US" sz="800" dirty="0"/>
          </a:p>
        </p:txBody>
      </p:sp>
    </p:spTree>
    <p:extLst>
      <p:ext uri="{BB962C8B-B14F-4D97-AF65-F5344CB8AC3E}">
        <p14:creationId xmlns:p14="http://schemas.microsoft.com/office/powerpoint/2010/main" val="125846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37012" y="729247"/>
            <a:ext cx="5615014" cy="1016000"/>
          </a:xfrm>
        </p:spPr>
        <p:txBody>
          <a:bodyPr/>
          <a:lstStyle/>
          <a:p>
            <a:r>
              <a:rPr lang="en-US" b="1" dirty="0" smtClean="0"/>
              <a:t>Citation Analysis</a:t>
            </a:r>
            <a:endParaRPr lang="en-US" b="1" dirty="0"/>
          </a:p>
        </p:txBody>
      </p:sp>
      <p:sp>
        <p:nvSpPr>
          <p:cNvPr id="3" name="Content Placeholder 2"/>
          <p:cNvSpPr>
            <a:spLocks noGrp="1"/>
          </p:cNvSpPr>
          <p:nvPr>
            <p:ph idx="1"/>
          </p:nvPr>
        </p:nvSpPr>
        <p:spPr>
          <a:xfrm>
            <a:off x="1115721" y="2667000"/>
            <a:ext cx="10157354" cy="3352800"/>
          </a:xfrm>
        </p:spPr>
        <p:txBody>
          <a:bodyPr>
            <a:normAutofit fontScale="92500" lnSpcReduction="10000"/>
          </a:bodyPr>
          <a:lstStyle/>
          <a:p>
            <a:r>
              <a:rPr lang="en-US" dirty="0"/>
              <a:t>B</a:t>
            </a:r>
            <a:r>
              <a:rPr lang="en-US" dirty="0" smtClean="0"/>
              <a:t>asis </a:t>
            </a:r>
            <a:r>
              <a:rPr lang="en-US" dirty="0"/>
              <a:t>for collection development and retain journals that are important in a specific field of research (</a:t>
            </a:r>
            <a:r>
              <a:rPr lang="en-US" dirty="0" err="1"/>
              <a:t>Beile</a:t>
            </a:r>
            <a:r>
              <a:rPr lang="en-US" dirty="0"/>
              <a:t>, </a:t>
            </a:r>
            <a:r>
              <a:rPr lang="en-US" dirty="0" err="1"/>
              <a:t>Boote</a:t>
            </a:r>
            <a:r>
              <a:rPr lang="en-US" dirty="0"/>
              <a:t>, &amp; </a:t>
            </a:r>
            <a:r>
              <a:rPr lang="en-US" dirty="0" err="1"/>
              <a:t>Killingsworth</a:t>
            </a:r>
            <a:r>
              <a:rPr lang="en-US" dirty="0"/>
              <a:t>, 2003). </a:t>
            </a:r>
            <a:endParaRPr lang="en-US" dirty="0" smtClean="0"/>
          </a:p>
          <a:p>
            <a:pPr algn="just"/>
            <a:r>
              <a:rPr lang="en-US" dirty="0"/>
              <a:t>G</a:t>
            </a:r>
            <a:r>
              <a:rPr lang="en-US" dirty="0" smtClean="0"/>
              <a:t>aining </a:t>
            </a:r>
            <a:r>
              <a:rPr lang="en-US" dirty="0"/>
              <a:t>some expertise in the field, authors and journals cited in a research gives them </a:t>
            </a:r>
            <a:r>
              <a:rPr lang="en-US" dirty="0" smtClean="0"/>
              <a:t>prestige. </a:t>
            </a:r>
          </a:p>
          <a:p>
            <a:pPr algn="just"/>
            <a:r>
              <a:rPr lang="en-US" dirty="0" smtClean="0"/>
              <a:t>A</a:t>
            </a:r>
            <a:r>
              <a:rPr lang="en-US" dirty="0"/>
              <a:t> bibliometric technique in which works cited in publications are examined to determine patterns of scholarly communication, for example, the comparative importance of books versus journals, or of current versus retrospective sources, in one or more academic </a:t>
            </a:r>
            <a:r>
              <a:rPr lang="en-US" dirty="0" smtClean="0"/>
              <a:t>disciplines (Reitz, 2014) .</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8012" y="304800"/>
            <a:ext cx="2563980" cy="1864895"/>
          </a:xfrm>
          <a:prstGeom prst="rect">
            <a:avLst/>
          </a:prstGeom>
        </p:spPr>
      </p:pic>
    </p:spTree>
    <p:extLst>
      <p:ext uri="{BB962C8B-B14F-4D97-AF65-F5344CB8AC3E}">
        <p14:creationId xmlns:p14="http://schemas.microsoft.com/office/powerpoint/2010/main" val="702847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rotWithShape="1">
          <a:blip r:embed="rId3"/>
          <a:srcRect l="29861" t="11111" r="30556" b="8889"/>
          <a:stretch/>
        </p:blipFill>
        <p:spPr>
          <a:xfrm>
            <a:off x="3275012" y="76199"/>
            <a:ext cx="5384800" cy="6801853"/>
          </a:xfrm>
          <a:prstGeom prst="rect">
            <a:avLst/>
          </a:prstGeom>
        </p:spPr>
      </p:pic>
    </p:spTree>
    <p:extLst>
      <p:ext uri="{BB962C8B-B14F-4D97-AF65-F5344CB8AC3E}">
        <p14:creationId xmlns:p14="http://schemas.microsoft.com/office/powerpoint/2010/main" val="1820129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2171636" y="0"/>
            <a:ext cx="7680961" cy="6858000"/>
          </a:xfrm>
          <a:prstGeom prst="rect">
            <a:avLst/>
          </a:prstGeom>
        </p:spPr>
      </p:pic>
    </p:spTree>
    <p:extLst>
      <p:ext uri="{BB962C8B-B14F-4D97-AF65-F5344CB8AC3E}">
        <p14:creationId xmlns:p14="http://schemas.microsoft.com/office/powerpoint/2010/main" val="1037824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rotWithShape="1">
          <a:blip r:embed="rId3"/>
          <a:srcRect l="29861" t="26666" r="30556" b="4445"/>
          <a:stretch/>
        </p:blipFill>
        <p:spPr>
          <a:xfrm>
            <a:off x="2665413" y="-6683"/>
            <a:ext cx="6311080" cy="6864683"/>
          </a:xfrm>
          <a:prstGeom prst="rect">
            <a:avLst/>
          </a:prstGeom>
        </p:spPr>
      </p:pic>
    </p:spTree>
    <p:extLst>
      <p:ext uri="{BB962C8B-B14F-4D97-AF65-F5344CB8AC3E}">
        <p14:creationId xmlns:p14="http://schemas.microsoft.com/office/powerpoint/2010/main" val="723512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544733899"/>
              </p:ext>
            </p:extLst>
          </p:nvPr>
        </p:nvGraphicFramePr>
        <p:xfrm>
          <a:off x="912812" y="685800"/>
          <a:ext cx="10156824" cy="5486400"/>
        </p:xfrm>
        <a:graphic>
          <a:graphicData uri="http://schemas.openxmlformats.org/drawingml/2006/table">
            <a:tbl>
              <a:tblPr firstRow="1" bandRow="1">
                <a:tableStyleId>{68D230F3-CF80-4859-8CE7-A43EE81993B5}</a:tableStyleId>
              </a:tblPr>
              <a:tblGrid>
                <a:gridCol w="3385608"/>
                <a:gridCol w="3385608"/>
                <a:gridCol w="3385608"/>
              </a:tblGrid>
              <a:tr h="370840">
                <a:tc>
                  <a:txBody>
                    <a:bodyPr/>
                    <a:lstStyle/>
                    <a:p>
                      <a:pPr algn="ctr"/>
                      <a:r>
                        <a:rPr lang="en-US" dirty="0" smtClean="0"/>
                        <a:t>Author</a:t>
                      </a:r>
                      <a:endParaRPr lang="en-US" dirty="0"/>
                    </a:p>
                  </a:txBody>
                  <a:tcPr/>
                </a:tc>
                <a:tc>
                  <a:txBody>
                    <a:bodyPr/>
                    <a:lstStyle/>
                    <a:p>
                      <a:pPr algn="ctr"/>
                      <a:r>
                        <a:rPr lang="en-US" dirty="0" smtClean="0"/>
                        <a:t>Discipline</a:t>
                      </a:r>
                      <a:endParaRPr lang="en-US" dirty="0"/>
                    </a:p>
                  </a:txBody>
                  <a:tcPr/>
                </a:tc>
                <a:tc>
                  <a:txBody>
                    <a:bodyPr/>
                    <a:lstStyle/>
                    <a:p>
                      <a:pPr algn="ctr"/>
                      <a:r>
                        <a:rPr lang="en-US" dirty="0" smtClean="0"/>
                        <a:t>Main Findings</a:t>
                      </a:r>
                      <a:endParaRPr lang="en-US" dirty="0"/>
                    </a:p>
                  </a:txBody>
                  <a:tcPr/>
                </a:tc>
              </a:tr>
              <a:tr h="370840">
                <a:tc>
                  <a:txBody>
                    <a:bodyPr/>
                    <a:lstStyle/>
                    <a:p>
                      <a:r>
                        <a:rPr lang="en-US" dirty="0" smtClean="0"/>
                        <a:t>Brush</a:t>
                      </a:r>
                      <a:r>
                        <a:rPr lang="en-US" baseline="0" dirty="0" smtClean="0"/>
                        <a:t> (2015)</a:t>
                      </a:r>
                      <a:endParaRPr lang="en-US" dirty="0"/>
                    </a:p>
                  </a:txBody>
                  <a:tcPr/>
                </a:tc>
                <a:tc>
                  <a:txBody>
                    <a:bodyPr/>
                    <a:lstStyle/>
                    <a:p>
                      <a:r>
                        <a:rPr lang="en-US" sz="2400" kern="1200" dirty="0" smtClean="0">
                          <a:effectLst/>
                        </a:rPr>
                        <a:t>engineering master’s theses</a:t>
                      </a:r>
                      <a:endParaRPr lang="en-US" dirty="0"/>
                    </a:p>
                  </a:txBody>
                  <a:tcPr/>
                </a:tc>
                <a:tc>
                  <a:txBody>
                    <a:bodyPr/>
                    <a:lstStyle/>
                    <a:p>
                      <a:r>
                        <a:rPr lang="en-US" sz="2400" kern="1200" dirty="0" smtClean="0">
                          <a:effectLst/>
                        </a:rPr>
                        <a:t>number of unique journal titles cited and the journals that the university subscribe to</a:t>
                      </a:r>
                      <a:endParaRPr lang="en-US" dirty="0"/>
                    </a:p>
                  </a:txBody>
                  <a:tcPr/>
                </a:tc>
              </a:tr>
              <a:tr h="370840">
                <a:tc>
                  <a:txBody>
                    <a:bodyPr/>
                    <a:lstStyle/>
                    <a:p>
                      <a:r>
                        <a:rPr lang="en-US" dirty="0" err="1" smtClean="0"/>
                        <a:t>Timms</a:t>
                      </a:r>
                      <a:r>
                        <a:rPr lang="en-US" dirty="0" smtClean="0"/>
                        <a:t> (2018)</a:t>
                      </a:r>
                      <a:endParaRPr lang="en-US" dirty="0"/>
                    </a:p>
                  </a:txBody>
                  <a:tcPr/>
                </a:tc>
                <a:tc>
                  <a:txBody>
                    <a:bodyPr/>
                    <a:lstStyle/>
                    <a:p>
                      <a:r>
                        <a:rPr lang="en-US" sz="2400" kern="1200" dirty="0" smtClean="0">
                          <a:effectLst/>
                        </a:rPr>
                        <a:t>marine biology master’s theses </a:t>
                      </a:r>
                      <a:endParaRPr lang="en-US" dirty="0"/>
                    </a:p>
                  </a:txBody>
                  <a:tcPr/>
                </a:tc>
                <a:tc>
                  <a:txBody>
                    <a:bodyPr/>
                    <a:lstStyle/>
                    <a:p>
                      <a:r>
                        <a:rPr lang="en-US" sz="2400" kern="1200" dirty="0" smtClean="0">
                          <a:effectLst/>
                        </a:rPr>
                        <a:t>evidence of how the library collection is being used by the graduate students</a:t>
                      </a:r>
                      <a:endParaRPr lang="en-US" dirty="0"/>
                    </a:p>
                  </a:txBody>
                  <a:tcPr/>
                </a:tc>
              </a:tr>
              <a:tr h="370840">
                <a:tc>
                  <a:txBody>
                    <a:bodyPr/>
                    <a:lstStyle/>
                    <a:p>
                      <a:r>
                        <a:rPr lang="en-US" dirty="0" err="1" smtClean="0"/>
                        <a:t>Aliyu</a:t>
                      </a:r>
                      <a:r>
                        <a:rPr lang="en-US" dirty="0" smtClean="0"/>
                        <a:t> (2018)</a:t>
                      </a:r>
                      <a:endParaRPr lang="en-US" dirty="0"/>
                    </a:p>
                  </a:txBody>
                  <a:tcPr/>
                </a:tc>
                <a:tc>
                  <a:txBody>
                    <a:bodyPr/>
                    <a:lstStyle/>
                    <a:p>
                      <a:r>
                        <a:rPr lang="en-US" sz="2400" kern="1200" dirty="0" smtClean="0">
                          <a:effectLst/>
                        </a:rPr>
                        <a:t>doctoral theses in education</a:t>
                      </a:r>
                      <a:endParaRPr lang="en-US" dirty="0"/>
                    </a:p>
                  </a:txBody>
                  <a:tcPr/>
                </a:tc>
                <a:tc>
                  <a:txBody>
                    <a:bodyPr/>
                    <a:lstStyle/>
                    <a:p>
                      <a:r>
                        <a:rPr lang="en-US" sz="2400" kern="1200" dirty="0" smtClean="0">
                          <a:effectLst/>
                        </a:rPr>
                        <a:t>Textbooks and monographs were cited more than journal articles</a:t>
                      </a:r>
                      <a:endParaRPr lang="en-US" dirty="0"/>
                    </a:p>
                  </a:txBody>
                  <a:tcPr/>
                </a:tc>
              </a:tr>
            </a:tbl>
          </a:graphicData>
        </a:graphic>
      </p:graphicFrame>
    </p:spTree>
    <p:extLst>
      <p:ext uri="{BB962C8B-B14F-4D97-AF65-F5344CB8AC3E}">
        <p14:creationId xmlns:p14="http://schemas.microsoft.com/office/powerpoint/2010/main" val="128416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Welcome back to school presentation">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spDef>
      <a:spPr>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5000"/>
          </a:lnSpc>
          <a:defRPr/>
        </a:defPPr>
      </a:lstStyle>
    </a:txDef>
  </a:objectDefaults>
  <a:extraClrSchemeLst/>
  <a:extLst>
    <a:ext uri="{05A4C25C-085E-4340-85A3-A5531E510DB2}">
      <thm15:themeFamily xmlns:thm15="http://schemas.microsoft.com/office/thememl/2012/main" name="Welcome back to school presentation.potx" id="{CE426E4B-AEF0-4DB0-AA06-9B9EF2E62E1A}" vid="{EB2D3276-CBF5-48AD-B47E-C2D79CA4C86F}"/>
    </a:ext>
  </a:extLst>
</a:theme>
</file>

<file path=ppt/theme/theme2.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Welcome back to school presentation</Template>
  <TotalTime>1002</TotalTime>
  <Words>1500</Words>
  <Application>Microsoft Office PowerPoint</Application>
  <PresentationFormat>Custom</PresentationFormat>
  <Paragraphs>309</Paragraphs>
  <Slides>21</Slides>
  <Notes>21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Century Gothic</vt:lpstr>
      <vt:lpstr>Times New Roman</vt:lpstr>
      <vt:lpstr>Wingdings</vt:lpstr>
      <vt:lpstr>Welcome back to school presentation</vt:lpstr>
      <vt:lpstr>Is our Collection Enough or Underutilized? A Citation Analysis of Master’s Theses in the Field of Education</vt:lpstr>
      <vt:lpstr>Introduction</vt:lpstr>
      <vt:lpstr>Objectives (1/2)</vt:lpstr>
      <vt:lpstr>PowerPoint Presentation</vt:lpstr>
      <vt:lpstr>Citation Analysis</vt:lpstr>
      <vt:lpstr>PowerPoint Presentation</vt:lpstr>
      <vt:lpstr>PowerPoint Presentation</vt:lpstr>
      <vt:lpstr>PowerPoint Presentation</vt:lpstr>
      <vt:lpstr>PowerPoint Presentation</vt:lpstr>
      <vt:lpstr>PowerPoint Presentation</vt:lpstr>
      <vt:lpstr>Methodology</vt:lpstr>
      <vt:lpstr>Results</vt:lpstr>
      <vt:lpstr>  Table shows the number of references found in each thesis</vt:lpstr>
      <vt:lpstr>PowerPoint Presentation</vt:lpstr>
      <vt:lpstr>PowerPoint Presentation</vt:lpstr>
      <vt:lpstr>SJR Quartile Distribution of Journal Titles Used in Theses</vt:lpstr>
      <vt:lpstr>Conclusions</vt:lpstr>
      <vt:lpstr>Conclusions</vt:lpstr>
      <vt:lpstr>Q&amp;A</vt:lpstr>
      <vt:lpstr>References</vt:lpstr>
      <vt:lpstr> THANK YOU FOR LISTENING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 our Collection Enough or Underutilized? A Citation Analysis of Master’s Theses in the Field of Education</dc:title>
  <dc:creator>01</dc:creator>
  <cp:lastModifiedBy>01</cp:lastModifiedBy>
  <cp:revision>33</cp:revision>
  <cp:lastPrinted>2019-10-01T09:24:43Z</cp:lastPrinted>
  <dcterms:created xsi:type="dcterms:W3CDTF">2019-09-12T10:14:43Z</dcterms:created>
  <dcterms:modified xsi:type="dcterms:W3CDTF">2019-10-01T09:34:56Z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74068100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