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embeddedFontLst>
    <p:embeddedFont>
      <p:font typeface="Encode Sans Semi Condensed" panose="020B0604020202020204" charset="0"/>
      <p:regular r:id="rId16"/>
      <p:bold r:id="rId17"/>
    </p:embeddedFont>
    <p:embeddedFont>
      <p:font typeface="Encode Sans Semi Condensed SemiBold" panose="00000706000000000000" charset="0"/>
      <p:regular r:id="rId18"/>
      <p:bold r:id="rId19"/>
    </p:embeddedFont>
    <p:embeddedFont>
      <p:font typeface="Karla" pitchFamily="2" charset="0"/>
      <p:regular r:id="rId20"/>
      <p:bold r:id="rId21"/>
      <p:italic r:id="rId22"/>
      <p:boldItalic r:id="rId23"/>
    </p:embeddedFont>
    <p:embeddedFont>
      <p:font typeface="Karla Light" pitchFamily="2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bd486235b4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bd486235b4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2c3fc85729_0_2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1" name="Google Shape;131;g12c3fc85729_0_2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acdf6d9057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acdf6d9057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bd486235b4_0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bd486235b4_0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bd486235b4_0_3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bd486235b4_0_3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bd486235b4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bd486235b4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bd486235b4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bd486235b4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aca4671ce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aca4671ce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2bf756fac4_0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g12bf756fac4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acdf6d9057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acdf6d9057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acdf6d9057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acdf6d9057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bd486235b4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bd486235b4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bd486235b4_0_2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bd486235b4_0_2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‹№›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‹№›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iki.creativecommons.org/wiki/Wiki/cc_license_compatibility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creativecommons.org/wiki/best_practices_for_attribution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earch.creativecommons.org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k.polimi.it/courses?search_query=OER10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online-learning.tudelft.nl/mooc-massive-open-online-courses/" TargetMode="External"/><Relationship Id="rId4" Type="http://schemas.openxmlformats.org/officeDocument/2006/relationships/hyperlink" Target="https://mitxonline.mit.edu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CD7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/>
        </p:nvSpPr>
        <p:spPr>
          <a:xfrm>
            <a:off x="848450" y="2017750"/>
            <a:ext cx="5035200" cy="14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0">
                <a:solidFill>
                  <a:srgbClr val="2E363D"/>
                </a:solidFill>
                <a:latin typeface="Encode Sans Semi Condensed SemiBold"/>
                <a:ea typeface="Encode Sans Semi Condensed SemiBold"/>
                <a:cs typeface="Encode Sans Semi Condensed SemiBold"/>
                <a:sym typeface="Encode Sans Semi Condensed SemiBold"/>
              </a:rPr>
              <a:t>MOOCs</a:t>
            </a:r>
            <a:endParaRPr sz="12000">
              <a:solidFill>
                <a:srgbClr val="2E363D"/>
              </a:solidFill>
              <a:latin typeface="Encode Sans Semi Condensed SemiBold"/>
              <a:ea typeface="Encode Sans Semi Condensed SemiBold"/>
              <a:cs typeface="Encode Sans Semi Condensed SemiBold"/>
              <a:sym typeface="Encode Sans Semi Condensed SemiBold"/>
            </a:endParaRPr>
          </a:p>
        </p:txBody>
      </p:sp>
      <p:sp>
        <p:nvSpPr>
          <p:cNvPr id="61" name="Google Shape;61;p14"/>
          <p:cNvSpPr txBox="1"/>
          <p:nvPr/>
        </p:nvSpPr>
        <p:spPr>
          <a:xfrm>
            <a:off x="924650" y="711325"/>
            <a:ext cx="70575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4000" b="1">
                <a:solidFill>
                  <a:srgbClr val="2E363D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Reusing and remixing</a:t>
            </a:r>
            <a:endParaRPr sz="4000" b="1">
              <a:solidFill>
                <a:srgbClr val="2E363D"/>
              </a:solidFill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4000" b="1">
                <a:solidFill>
                  <a:srgbClr val="2E363D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resources in openly licensed</a:t>
            </a:r>
            <a:endParaRPr sz="4000" b="1">
              <a:solidFill>
                <a:srgbClr val="2E363D"/>
              </a:solidFill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838200" y="3429000"/>
            <a:ext cx="77883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200">
                <a:solidFill>
                  <a:srgbClr val="2E363D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(...and other multimedia resources as well)</a:t>
            </a:r>
            <a:endParaRPr sz="600"/>
          </a:p>
        </p:txBody>
      </p:sp>
      <p:sp>
        <p:nvSpPr>
          <p:cNvPr id="63" name="Google Shape;63;p14"/>
          <p:cNvSpPr txBox="1"/>
          <p:nvPr/>
        </p:nvSpPr>
        <p:spPr>
          <a:xfrm>
            <a:off x="907000" y="4440475"/>
            <a:ext cx="1443300" cy="4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 b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Paola Corti</a:t>
            </a:r>
            <a:endParaRPr sz="1800" b="1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64" name="Google Shape;64;p1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42773" y="4370348"/>
            <a:ext cx="1399125" cy="48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/>
          <p:nvPr/>
        </p:nvSpPr>
        <p:spPr>
          <a:xfrm>
            <a:off x="4952143" y="1587357"/>
            <a:ext cx="4191900" cy="3556200"/>
          </a:xfrm>
          <a:prstGeom prst="triangle">
            <a:avLst>
              <a:gd name="adj" fmla="val 100000"/>
            </a:avLst>
          </a:prstGeom>
          <a:solidFill>
            <a:srgbClr val="64D1DA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4" name="Google Shape;134;p23"/>
          <p:cNvGrpSpPr/>
          <p:nvPr/>
        </p:nvGrpSpPr>
        <p:grpSpPr>
          <a:xfrm>
            <a:off x="327233" y="1127738"/>
            <a:ext cx="7876671" cy="3492806"/>
            <a:chOff x="436310" y="1493819"/>
            <a:chExt cx="10502228" cy="4657075"/>
          </a:xfrm>
        </p:grpSpPr>
        <p:sp>
          <p:nvSpPr>
            <p:cNvPr id="135" name="Google Shape;135;p23"/>
            <p:cNvSpPr/>
            <p:nvPr/>
          </p:nvSpPr>
          <p:spPr>
            <a:xfrm>
              <a:off x="436310" y="4390199"/>
              <a:ext cx="9165000" cy="8142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dot"/>
              <a:miter lim="800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23"/>
            <p:cNvSpPr/>
            <p:nvPr/>
          </p:nvSpPr>
          <p:spPr>
            <a:xfrm>
              <a:off x="436310" y="3419295"/>
              <a:ext cx="9165000" cy="8142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dot"/>
              <a:miter lim="800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23"/>
            <p:cNvSpPr/>
            <p:nvPr/>
          </p:nvSpPr>
          <p:spPr>
            <a:xfrm>
              <a:off x="436310" y="5336694"/>
              <a:ext cx="9165000" cy="8142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dot"/>
              <a:miter lim="800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23"/>
            <p:cNvSpPr/>
            <p:nvPr/>
          </p:nvSpPr>
          <p:spPr>
            <a:xfrm>
              <a:off x="436310" y="2464723"/>
              <a:ext cx="9165000" cy="8142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dot"/>
              <a:miter lim="800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23"/>
            <p:cNvSpPr/>
            <p:nvPr/>
          </p:nvSpPr>
          <p:spPr>
            <a:xfrm>
              <a:off x="436310" y="1493819"/>
              <a:ext cx="9165000" cy="8142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dot"/>
              <a:miter lim="800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40" name="Google Shape;140;p2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55680" y="4587346"/>
              <a:ext cx="653065" cy="43805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1" name="Google Shape;141;p23"/>
            <p:cNvSpPr txBox="1"/>
            <p:nvPr/>
          </p:nvSpPr>
          <p:spPr>
            <a:xfrm>
              <a:off x="1430638" y="3548249"/>
              <a:ext cx="77547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spAutoFit/>
            </a:bodyPr>
            <a:lstStyle/>
            <a:p>
              <a:pPr marL="0" marR="0" lvl="8" indent="0" algn="l" rtl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it" sz="1800" b="1">
                  <a:solidFill>
                    <a:srgbClr val="0C0C0C"/>
                  </a:solidFill>
                  <a:latin typeface="Calibri"/>
                  <a:ea typeface="Calibri"/>
                  <a:cs typeface="Calibri"/>
                  <a:sym typeface="Calibri"/>
                </a:rPr>
                <a:t>Additional materials 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2" name="Google Shape;142;p23"/>
            <p:cNvGrpSpPr/>
            <p:nvPr/>
          </p:nvGrpSpPr>
          <p:grpSpPr>
            <a:xfrm>
              <a:off x="655680" y="5486550"/>
              <a:ext cx="9284176" cy="512204"/>
              <a:chOff x="789441" y="5486550"/>
              <a:chExt cx="9284176" cy="512204"/>
            </a:xfrm>
          </p:grpSpPr>
          <p:sp>
            <p:nvSpPr>
              <p:cNvPr id="143" name="Google Shape;143;p23"/>
              <p:cNvSpPr txBox="1"/>
              <p:nvPr/>
            </p:nvSpPr>
            <p:spPr>
              <a:xfrm>
                <a:off x="1529617" y="5486550"/>
                <a:ext cx="85440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75" tIns="34275" rIns="68575" bIns="34275" anchor="t" anchorCtr="0">
                <a:spAutoFit/>
              </a:bodyPr>
              <a:lstStyle/>
              <a:p>
                <a:pPr marL="0" marR="0" lvl="8" indent="0" algn="l" rtl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it" sz="1800" b="1" i="0" u="none" strike="noStrike" cap="none">
                    <a:solidFill>
                      <a:srgbClr val="0C0C0C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Quizzes</a:t>
                </a:r>
                <a:r>
                  <a:rPr lang="it" sz="1800" b="0" i="0" u="none" strike="noStrike" cap="none">
                    <a:solidFill>
                      <a:srgbClr val="0C0C0C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44" name="Google Shape;144;p23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789441" y="5521530"/>
                <a:ext cx="415726" cy="47722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45" name="Google Shape;145;p23"/>
            <p:cNvGrpSpPr/>
            <p:nvPr/>
          </p:nvGrpSpPr>
          <p:grpSpPr>
            <a:xfrm>
              <a:off x="655680" y="1639845"/>
              <a:ext cx="10282858" cy="533700"/>
              <a:chOff x="789441" y="1639845"/>
              <a:chExt cx="10282858" cy="533700"/>
            </a:xfrm>
          </p:grpSpPr>
          <p:pic>
            <p:nvPicPr>
              <p:cNvPr id="146" name="Google Shape;146;p23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789441" y="1671028"/>
                <a:ext cx="415726" cy="46369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7" name="Google Shape;147;p23"/>
              <p:cNvSpPr/>
              <p:nvPr/>
            </p:nvSpPr>
            <p:spPr>
              <a:xfrm>
                <a:off x="1564399" y="1639845"/>
                <a:ext cx="9507900" cy="533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8" indent="0" algn="l" rtl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it" sz="1800" b="1" i="0" u="none" strike="noStrike" cap="none">
                    <a:solidFill>
                      <a:srgbClr val="0C0C0C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Te</a:t>
                </a:r>
                <a:r>
                  <a:rPr lang="it" sz="1800" b="1">
                    <a:solidFill>
                      <a:srgbClr val="0C0C0C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xts</a:t>
                </a:r>
                <a:r>
                  <a:rPr lang="it" sz="1800" b="0" i="0" u="none" strike="noStrike" cap="none">
                    <a:solidFill>
                      <a:srgbClr val="0C0C0C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8" name="Google Shape;148;p23"/>
            <p:cNvGrpSpPr/>
            <p:nvPr/>
          </p:nvGrpSpPr>
          <p:grpSpPr>
            <a:xfrm>
              <a:off x="655680" y="2591870"/>
              <a:ext cx="10248076" cy="533700"/>
              <a:chOff x="702732" y="2724219"/>
              <a:chExt cx="10248076" cy="533700"/>
            </a:xfrm>
          </p:grpSpPr>
          <p:pic>
            <p:nvPicPr>
              <p:cNvPr id="149" name="Google Shape;149;p23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702732" y="2787791"/>
                <a:ext cx="546665" cy="46756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0" name="Google Shape;150;p23"/>
              <p:cNvSpPr/>
              <p:nvPr/>
            </p:nvSpPr>
            <p:spPr>
              <a:xfrm>
                <a:off x="1442908" y="2724219"/>
                <a:ext cx="9507900" cy="533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8" indent="0" algn="l" rtl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it" sz="1800" b="1" i="0" u="none" strike="noStrike" cap="none">
                    <a:solidFill>
                      <a:srgbClr val="0C0C0C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Infogra</a:t>
                </a:r>
                <a:r>
                  <a:rPr lang="it" sz="1800" b="1">
                    <a:solidFill>
                      <a:srgbClr val="0C0C0C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phics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51" name="Google Shape;151;p23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55680" y="3627580"/>
              <a:ext cx="555588" cy="4327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2" name="Google Shape;152;p23"/>
            <p:cNvSpPr/>
            <p:nvPr/>
          </p:nvSpPr>
          <p:spPr>
            <a:xfrm>
              <a:off x="1395856" y="4530497"/>
              <a:ext cx="9507900" cy="533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8" indent="0" algn="l" rtl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it" sz="1800" b="1">
                  <a:solidFill>
                    <a:srgbClr val="0C0C0C"/>
                  </a:solidFill>
                  <a:latin typeface="Calibri"/>
                  <a:ea typeface="Calibri"/>
                  <a:cs typeface="Calibri"/>
                  <a:sym typeface="Calibri"/>
                </a:rPr>
                <a:t>Activities 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3" name="Google Shape;153;p23"/>
          <p:cNvSpPr txBox="1"/>
          <p:nvPr/>
        </p:nvSpPr>
        <p:spPr>
          <a:xfrm>
            <a:off x="327225" y="434702"/>
            <a:ext cx="6151800" cy="4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600" b="1">
                <a:solidFill>
                  <a:srgbClr val="2E363D"/>
                </a:solidFill>
                <a:highlight>
                  <a:srgbClr val="64D1DA"/>
                </a:highlight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Video only? Different</a:t>
            </a:r>
            <a:r>
              <a:rPr lang="it" sz="1800" b="1">
                <a:solidFill>
                  <a:schemeClr val="lt1"/>
                </a:solidFill>
                <a:highlight>
                  <a:srgbClr val="64D1DA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" sz="2600" b="1">
                <a:solidFill>
                  <a:srgbClr val="2E363D"/>
                </a:solidFill>
                <a:highlight>
                  <a:srgbClr val="64D1DA"/>
                </a:highlight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content</a:t>
            </a:r>
            <a:r>
              <a:rPr lang="it" sz="1800" b="1">
                <a:solidFill>
                  <a:schemeClr val="lt1"/>
                </a:solidFill>
                <a:highlight>
                  <a:srgbClr val="64D1DA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" sz="2600" b="1">
                <a:solidFill>
                  <a:srgbClr val="2E363D"/>
                </a:solidFill>
                <a:highlight>
                  <a:srgbClr val="64D1DA"/>
                </a:highlight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formats</a:t>
            </a:r>
            <a:endParaRPr sz="1100" b="1" i="0" u="none" strike="noStrike" cap="none">
              <a:solidFill>
                <a:schemeClr val="lt1"/>
              </a:solidFill>
              <a:highlight>
                <a:srgbClr val="64D1DA"/>
              </a:highligh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319088"/>
            <a:ext cx="7620000" cy="450532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4"/>
          <p:cNvSpPr txBox="1"/>
          <p:nvPr/>
        </p:nvSpPr>
        <p:spPr>
          <a:xfrm>
            <a:off x="762000" y="4824425"/>
            <a:ext cx="6444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 u="sng">
                <a:solidFill>
                  <a:schemeClr val="hlink"/>
                </a:solidFill>
                <a:hlinkClick r:id="rId4"/>
              </a:rPr>
              <a:t>https://wiki.creativecommons.org/wiki/Wiki/cc_license_compatibility</a:t>
            </a:r>
            <a:r>
              <a:rPr lang="it" sz="1200"/>
              <a:t> </a:t>
            </a:r>
            <a:endParaRPr sz="1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5"/>
          <p:cNvSpPr txBox="1"/>
          <p:nvPr/>
        </p:nvSpPr>
        <p:spPr>
          <a:xfrm>
            <a:off x="2870876" y="2281950"/>
            <a:ext cx="1796700" cy="11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it" sz="1800" b="1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MOOC index </a:t>
            </a: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final check of the notes related to reused and remixed materials and record of specific permissions</a:t>
            </a:r>
            <a:endParaRPr sz="1800" b="1">
              <a:solidFill>
                <a:srgbClr val="2E363D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65" name="Google Shape;165;p25"/>
          <p:cNvSpPr txBox="1"/>
          <p:nvPr/>
        </p:nvSpPr>
        <p:spPr>
          <a:xfrm>
            <a:off x="1515650" y="1064975"/>
            <a:ext cx="6459300" cy="8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600" b="1">
                <a:solidFill>
                  <a:srgbClr val="2E363D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The process to build a CC licensed MOOC</a:t>
            </a:r>
            <a:endParaRPr sz="2600" b="1">
              <a:solidFill>
                <a:srgbClr val="2E363D"/>
              </a:solidFill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600" b="1">
                <a:solidFill>
                  <a:srgbClr val="FFFFFF"/>
                </a:solidFill>
                <a:highlight>
                  <a:srgbClr val="FF912B"/>
                </a:highlight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the post-production phase</a:t>
            </a:r>
            <a:endParaRPr sz="2600" b="1">
              <a:solidFill>
                <a:srgbClr val="FFFFFF"/>
              </a:solidFill>
              <a:highlight>
                <a:srgbClr val="FF912B"/>
              </a:highlight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</p:txBody>
      </p:sp>
      <p:sp>
        <p:nvSpPr>
          <p:cNvPr id="166" name="Google Shape;166;p25"/>
          <p:cNvSpPr txBox="1"/>
          <p:nvPr/>
        </p:nvSpPr>
        <p:spPr>
          <a:xfrm>
            <a:off x="661250" y="911050"/>
            <a:ext cx="778200" cy="13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0">
                <a:solidFill>
                  <a:srgbClr val="FF912B"/>
                </a:solidFill>
                <a:latin typeface="Encode Sans Semi Condensed SemiBold"/>
                <a:ea typeface="Encode Sans Semi Condensed SemiBold"/>
                <a:cs typeface="Encode Sans Semi Condensed SemiBold"/>
                <a:sym typeface="Encode Sans Semi Condensed SemiBold"/>
              </a:rPr>
              <a:t>3</a:t>
            </a:r>
            <a:endParaRPr sz="12000">
              <a:solidFill>
                <a:srgbClr val="FF912B"/>
              </a:solidFill>
              <a:latin typeface="Encode Sans Semi Condensed SemiBold"/>
              <a:ea typeface="Encode Sans Semi Condensed SemiBold"/>
              <a:cs typeface="Encode Sans Semi Condensed SemiBold"/>
              <a:sym typeface="Encode Sans Semi Condensed SemiBold"/>
            </a:endParaRPr>
          </a:p>
        </p:txBody>
      </p:sp>
      <p:sp>
        <p:nvSpPr>
          <p:cNvPr id="167" name="Google Shape;167;p25"/>
          <p:cNvSpPr txBox="1"/>
          <p:nvPr/>
        </p:nvSpPr>
        <p:spPr>
          <a:xfrm>
            <a:off x="661250" y="2281950"/>
            <a:ext cx="1928400" cy="5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it" sz="1800" b="1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Finalise</a:t>
            </a: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 critical licensing work and check proper attribution statements: Title, Author, Source, Licence (</a:t>
            </a:r>
            <a:r>
              <a:rPr lang="it" sz="1800" u="sng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TASL</a:t>
            </a: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)</a:t>
            </a:r>
            <a:endParaRPr sz="1800" b="1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</p:txBody>
      </p:sp>
      <p:sp>
        <p:nvSpPr>
          <p:cNvPr id="168" name="Google Shape;168;p25"/>
          <p:cNvSpPr txBox="1"/>
          <p:nvPr/>
        </p:nvSpPr>
        <p:spPr>
          <a:xfrm>
            <a:off x="4944925" y="2281950"/>
            <a:ext cx="1823400" cy="8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it" sz="1800" b="1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The availability of content</a:t>
            </a:r>
            <a:r>
              <a:rPr lang="it" sz="1800" b="1">
                <a:solidFill>
                  <a:srgbClr val="2E363D"/>
                </a:solidFill>
                <a:latin typeface="Karla Light"/>
                <a:ea typeface="Karla Light"/>
                <a:cs typeface="Karla Light"/>
                <a:sym typeface="Karla Light"/>
              </a:rPr>
              <a:t> in the MOOC for the larger audience with their reuse in mind</a:t>
            </a:r>
            <a:endParaRPr sz="1800" b="1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</p:txBody>
      </p:sp>
      <p:sp>
        <p:nvSpPr>
          <p:cNvPr id="169" name="Google Shape;169;p25"/>
          <p:cNvSpPr txBox="1"/>
          <p:nvPr/>
        </p:nvSpPr>
        <p:spPr>
          <a:xfrm>
            <a:off x="7018950" y="2281950"/>
            <a:ext cx="1928400" cy="98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The </a:t>
            </a:r>
            <a:r>
              <a:rPr lang="it" sz="1800" b="1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sustainability </a:t>
            </a: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of the process and the virtual space: for a large scale or for specific projects?  </a:t>
            </a:r>
            <a:endParaRPr sz="1800">
              <a:solidFill>
                <a:srgbClr val="2E363D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70" name="Google Shape;170;p25"/>
          <p:cNvSpPr/>
          <p:nvPr/>
        </p:nvSpPr>
        <p:spPr>
          <a:xfrm>
            <a:off x="661250" y="2018100"/>
            <a:ext cx="8482800" cy="47100"/>
          </a:xfrm>
          <a:prstGeom prst="rect">
            <a:avLst/>
          </a:prstGeom>
          <a:solidFill>
            <a:srgbClr val="FF912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12B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6"/>
          <p:cNvSpPr txBox="1"/>
          <p:nvPr/>
        </p:nvSpPr>
        <p:spPr>
          <a:xfrm>
            <a:off x="1044725" y="511575"/>
            <a:ext cx="6625200" cy="5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600" b="1">
                <a:solidFill>
                  <a:srgbClr val="2E363D"/>
                </a:solidFill>
                <a:highlight>
                  <a:srgbClr val="FFFFFF"/>
                </a:highlight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Tips for reusing and remixing OER</a:t>
            </a:r>
            <a:endParaRPr sz="2600" b="1">
              <a:solidFill>
                <a:srgbClr val="2E363D"/>
              </a:solidFill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</p:txBody>
      </p:sp>
      <p:sp>
        <p:nvSpPr>
          <p:cNvPr id="176" name="Google Shape;176;p26"/>
          <p:cNvSpPr txBox="1"/>
          <p:nvPr/>
        </p:nvSpPr>
        <p:spPr>
          <a:xfrm>
            <a:off x="1044725" y="975450"/>
            <a:ext cx="6734400" cy="40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</a:pP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Understand </a:t>
            </a:r>
            <a:r>
              <a:rPr lang="it" b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licensing terms</a:t>
            </a: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before reusing OER</a:t>
            </a:r>
            <a:endParaRPr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</a:pP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Choose OER with </a:t>
            </a:r>
            <a:r>
              <a:rPr lang="it" b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licenses </a:t>
            </a: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that </a:t>
            </a:r>
            <a:r>
              <a:rPr lang="it" b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align </a:t>
            </a: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with your MOOC's licensing terms</a:t>
            </a:r>
            <a:endParaRPr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</a:pP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Provide </a:t>
            </a:r>
            <a:r>
              <a:rPr lang="it" b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clear attribution</a:t>
            </a: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to original OER creators; follow specified attribution requirements (TASL)</a:t>
            </a:r>
            <a:endParaRPr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</a:pP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Check that </a:t>
            </a:r>
            <a:r>
              <a:rPr lang="it" b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OER licenses permit remixing and modification</a:t>
            </a: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; document changes made along the way (sooner is critically better than later!)</a:t>
            </a:r>
            <a:endParaRPr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</a:pPr>
            <a:r>
              <a:rPr lang="it" b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Maintain consistency</a:t>
            </a: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in licensing throughout the MOOC as far as possible; communicate licensing terms clearly (“except where otherwise noted…”)</a:t>
            </a:r>
            <a:endParaRPr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</a:pPr>
            <a:r>
              <a:rPr lang="it" b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Encourage the sharing of derived works</a:t>
            </a: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by licensing MOOC content for openness without being restrictive, whenever doable</a:t>
            </a:r>
            <a:endParaRPr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</a:pPr>
            <a:r>
              <a:rPr lang="it" b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Document licensing information for each component</a:t>
            </a: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used in the MOOC (you might need them at a later stage!)</a:t>
            </a:r>
            <a:endParaRPr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</a:pP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Utilise </a:t>
            </a:r>
            <a:r>
              <a:rPr lang="it" b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tools </a:t>
            </a: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(like the </a:t>
            </a:r>
            <a:r>
              <a:rPr lang="it" u="sng">
                <a:solidFill>
                  <a:schemeClr val="hlink"/>
                </a:solidFill>
                <a:latin typeface="Karla"/>
                <a:ea typeface="Karla"/>
                <a:cs typeface="Karla"/>
                <a:sym typeface="Karla"/>
                <a:hlinkClick r:id="rId3"/>
              </a:rPr>
              <a:t>Creative Commons search engine</a:t>
            </a: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) </a:t>
            </a:r>
            <a:r>
              <a:rPr lang="it" b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to find suitable OER</a:t>
            </a:r>
            <a:endParaRPr b="1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</a:pP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Engage with </a:t>
            </a:r>
            <a:r>
              <a:rPr lang="it" b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open education communities</a:t>
            </a: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for advice and collaboration.</a:t>
            </a:r>
            <a:endParaRPr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Karla"/>
              <a:buChar char="●"/>
            </a:pPr>
            <a:r>
              <a:rPr lang="it" b="1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Prioritise accessibility</a:t>
            </a:r>
            <a:r>
              <a:rPr lang="it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in both original OER and modifications made during remixing.</a:t>
            </a:r>
            <a:endParaRPr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endParaRPr sz="2300" b="1">
              <a:solidFill>
                <a:srgbClr val="2E363D"/>
              </a:solidFill>
              <a:latin typeface="Karla"/>
              <a:ea typeface="Karla"/>
              <a:cs typeface="Karla"/>
              <a:sym typeface="Karl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/>
          <p:nvPr/>
        </p:nvSpPr>
        <p:spPr>
          <a:xfrm>
            <a:off x="3648075" y="933525"/>
            <a:ext cx="6137910" cy="2923965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0" name="Google Shape;70;p15"/>
          <p:cNvGrpSpPr/>
          <p:nvPr/>
        </p:nvGrpSpPr>
        <p:grpSpPr>
          <a:xfrm>
            <a:off x="1540500" y="812250"/>
            <a:ext cx="6063000" cy="3631450"/>
            <a:chOff x="1508375" y="812250"/>
            <a:chExt cx="6063000" cy="3631450"/>
          </a:xfrm>
        </p:grpSpPr>
        <p:sp>
          <p:nvSpPr>
            <p:cNvPr id="71" name="Google Shape;71;p15"/>
            <p:cNvSpPr txBox="1"/>
            <p:nvPr/>
          </p:nvSpPr>
          <p:spPr>
            <a:xfrm>
              <a:off x="1508375" y="812250"/>
              <a:ext cx="6063000" cy="149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b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2000">
                  <a:solidFill>
                    <a:srgbClr val="FF912B"/>
                  </a:solidFill>
                  <a:latin typeface="Encode Sans Semi Condensed SemiBold"/>
                  <a:ea typeface="Encode Sans Semi Condensed SemiBold"/>
                  <a:cs typeface="Encode Sans Semi Condensed SemiBold"/>
                  <a:sym typeface="Encode Sans Semi Condensed SemiBold"/>
                </a:rPr>
                <a:t>MOOCs</a:t>
              </a:r>
              <a:endParaRPr sz="12000">
                <a:solidFill>
                  <a:srgbClr val="FF912B"/>
                </a:solidFill>
                <a:latin typeface="Encode Sans Semi Condensed SemiBold"/>
                <a:ea typeface="Encode Sans Semi Condensed SemiBold"/>
                <a:cs typeface="Encode Sans Semi Condensed SemiBold"/>
                <a:sym typeface="Encode Sans Semi Condensed SemiBold"/>
              </a:endParaRPr>
            </a:p>
          </p:txBody>
        </p:sp>
        <p:sp>
          <p:nvSpPr>
            <p:cNvPr id="72" name="Google Shape;72;p15"/>
            <p:cNvSpPr txBox="1"/>
            <p:nvPr/>
          </p:nvSpPr>
          <p:spPr>
            <a:xfrm>
              <a:off x="1579150" y="3897400"/>
              <a:ext cx="5035200" cy="54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b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4000" b="1">
                  <a:solidFill>
                    <a:srgbClr val="FF912B"/>
                  </a:solidFill>
                  <a:latin typeface="Encode Sans Semi Condensed"/>
                  <a:ea typeface="Encode Sans Semi Condensed"/>
                  <a:cs typeface="Encode Sans Semi Condensed"/>
                  <a:sym typeface="Encode Sans Semi Condensed"/>
                </a:rPr>
                <a:t>M</a:t>
              </a:r>
              <a:r>
                <a:rPr lang="it" sz="4000" b="1">
                  <a:solidFill>
                    <a:srgbClr val="2E363D"/>
                  </a:solidFill>
                  <a:latin typeface="Encode Sans Semi Condensed"/>
                  <a:ea typeface="Encode Sans Semi Condensed"/>
                  <a:cs typeface="Encode Sans Semi Condensed"/>
                  <a:sym typeface="Encode Sans Semi Condensed"/>
                </a:rPr>
                <a:t>assive</a:t>
              </a:r>
              <a:endParaRPr sz="4000" b="1">
                <a:solidFill>
                  <a:srgbClr val="2E363D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4000" b="1">
                  <a:solidFill>
                    <a:srgbClr val="FF912B"/>
                  </a:solidFill>
                  <a:latin typeface="Encode Sans Semi Condensed"/>
                  <a:ea typeface="Encode Sans Semi Condensed"/>
                  <a:cs typeface="Encode Sans Semi Condensed"/>
                  <a:sym typeface="Encode Sans Semi Condensed"/>
                </a:rPr>
                <a:t>O</a:t>
              </a:r>
              <a:r>
                <a:rPr lang="it" sz="4000" b="1">
                  <a:solidFill>
                    <a:srgbClr val="2E363D"/>
                  </a:solidFill>
                  <a:latin typeface="Encode Sans Semi Condensed"/>
                  <a:ea typeface="Encode Sans Semi Condensed"/>
                  <a:cs typeface="Encode Sans Semi Condensed"/>
                  <a:sym typeface="Encode Sans Semi Condensed"/>
                </a:rPr>
                <a:t>pen</a:t>
              </a:r>
              <a:endParaRPr sz="4000" b="1">
                <a:solidFill>
                  <a:srgbClr val="2E363D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4000" b="1">
                  <a:solidFill>
                    <a:srgbClr val="FF912B"/>
                  </a:solidFill>
                  <a:latin typeface="Encode Sans Semi Condensed"/>
                  <a:ea typeface="Encode Sans Semi Condensed"/>
                  <a:cs typeface="Encode Sans Semi Condensed"/>
                  <a:sym typeface="Encode Sans Semi Condensed"/>
                </a:rPr>
                <a:t>O</a:t>
              </a:r>
              <a:r>
                <a:rPr lang="it" sz="4000" b="1">
                  <a:solidFill>
                    <a:srgbClr val="2E363D"/>
                  </a:solidFill>
                  <a:latin typeface="Encode Sans Semi Condensed"/>
                  <a:ea typeface="Encode Sans Semi Condensed"/>
                  <a:cs typeface="Encode Sans Semi Condensed"/>
                  <a:sym typeface="Encode Sans Semi Condensed"/>
                </a:rPr>
                <a:t>nline</a:t>
              </a:r>
              <a:endParaRPr sz="4000" b="1">
                <a:solidFill>
                  <a:srgbClr val="2E363D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4000" b="1">
                  <a:solidFill>
                    <a:srgbClr val="FF912B"/>
                  </a:solidFill>
                  <a:latin typeface="Encode Sans Semi Condensed"/>
                  <a:ea typeface="Encode Sans Semi Condensed"/>
                  <a:cs typeface="Encode Sans Semi Condensed"/>
                  <a:sym typeface="Encode Sans Semi Condensed"/>
                </a:rPr>
                <a:t>C</a:t>
              </a:r>
              <a:r>
                <a:rPr lang="it" sz="4000" b="1">
                  <a:solidFill>
                    <a:srgbClr val="2E363D"/>
                  </a:solidFill>
                  <a:latin typeface="Encode Sans Semi Condensed"/>
                  <a:ea typeface="Encode Sans Semi Condensed"/>
                  <a:cs typeface="Encode Sans Semi Condensed"/>
                  <a:sym typeface="Encode Sans Semi Condensed"/>
                </a:rPr>
                <a:t>ourses</a:t>
              </a:r>
              <a:endParaRPr sz="4000" b="1">
                <a:solidFill>
                  <a:srgbClr val="2E363D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12B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/>
        </p:nvSpPr>
        <p:spPr>
          <a:xfrm>
            <a:off x="1044725" y="769725"/>
            <a:ext cx="2980500" cy="6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800" b="1">
                <a:solidFill>
                  <a:srgbClr val="2E363D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The meaning </a:t>
            </a:r>
            <a:endParaRPr sz="2800" b="1">
              <a:solidFill>
                <a:srgbClr val="2E363D"/>
              </a:solidFill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800" b="1">
                <a:solidFill>
                  <a:srgbClr val="2E363D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of the MOOC acronym</a:t>
            </a:r>
            <a:endParaRPr sz="2800" b="1">
              <a:solidFill>
                <a:srgbClr val="2E363D"/>
              </a:solidFill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</p:txBody>
      </p:sp>
      <p:sp>
        <p:nvSpPr>
          <p:cNvPr id="78" name="Google Shape;78;p16"/>
          <p:cNvSpPr txBox="1"/>
          <p:nvPr/>
        </p:nvSpPr>
        <p:spPr>
          <a:xfrm>
            <a:off x="1044725" y="2474850"/>
            <a:ext cx="1712400" cy="162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300" b="1">
                <a:solidFill>
                  <a:srgbClr val="2E363D"/>
                </a:solidFill>
                <a:highlight>
                  <a:srgbClr val="FFFFFF"/>
                </a:highlight>
                <a:latin typeface="Karla Light"/>
                <a:ea typeface="Karla Light"/>
                <a:cs typeface="Karla Light"/>
                <a:sym typeface="Karla Light"/>
              </a:rPr>
              <a:t>MASSIVE</a:t>
            </a:r>
            <a:endParaRPr sz="2300" b="1">
              <a:solidFill>
                <a:srgbClr val="2E363D"/>
              </a:solidFill>
              <a:highlight>
                <a:srgbClr val="FFFFFF"/>
              </a:highlight>
              <a:latin typeface="Karla Light"/>
              <a:ea typeface="Karla Light"/>
              <a:cs typeface="Karla Light"/>
              <a:sym typeface="Karla Light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it" sz="1500">
                <a:solidFill>
                  <a:srgbClr val="2E363D"/>
                </a:solidFill>
                <a:latin typeface="Karla Light"/>
                <a:ea typeface="Karla Light"/>
                <a:cs typeface="Karla Light"/>
                <a:sym typeface="Karla Light"/>
              </a:rPr>
              <a:t>They are designed to be used by a very high number of people.</a:t>
            </a:r>
            <a:endParaRPr sz="1500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</p:txBody>
      </p:sp>
      <p:sp>
        <p:nvSpPr>
          <p:cNvPr id="79" name="Google Shape;79;p16"/>
          <p:cNvSpPr txBox="1"/>
          <p:nvPr/>
        </p:nvSpPr>
        <p:spPr>
          <a:xfrm>
            <a:off x="2959658" y="2474850"/>
            <a:ext cx="1712400" cy="162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300" b="1">
                <a:solidFill>
                  <a:srgbClr val="2E363D"/>
                </a:solidFill>
                <a:highlight>
                  <a:srgbClr val="FFFFFF"/>
                </a:highlight>
                <a:latin typeface="Karla Light"/>
                <a:ea typeface="Karla Light"/>
                <a:cs typeface="Karla Light"/>
                <a:sym typeface="Karla Light"/>
              </a:rPr>
              <a:t>OPEN</a:t>
            </a:r>
            <a:endParaRPr sz="2300" b="1">
              <a:solidFill>
                <a:srgbClr val="2E363D"/>
              </a:solidFill>
              <a:highlight>
                <a:srgbClr val="FFFFFF"/>
              </a:highlight>
              <a:latin typeface="Karla Light"/>
              <a:ea typeface="Karla Light"/>
              <a:cs typeface="Karla Light"/>
              <a:sym typeface="Karla Light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it" sz="1500">
                <a:solidFill>
                  <a:srgbClr val="2E363D"/>
                </a:solidFill>
                <a:latin typeface="Karla Light"/>
                <a:ea typeface="Karla Light"/>
                <a:cs typeface="Karla Light"/>
                <a:sym typeface="Karla Light"/>
              </a:rPr>
              <a:t>They are accessible to all, meaning as they do not demand prerequisites that restrict participation.</a:t>
            </a:r>
            <a:endParaRPr sz="1500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</p:txBody>
      </p:sp>
      <p:sp>
        <p:nvSpPr>
          <p:cNvPr id="80" name="Google Shape;80;p16"/>
          <p:cNvSpPr txBox="1"/>
          <p:nvPr/>
        </p:nvSpPr>
        <p:spPr>
          <a:xfrm>
            <a:off x="4874590" y="2474850"/>
            <a:ext cx="1712400" cy="162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300" b="1">
                <a:solidFill>
                  <a:srgbClr val="2E363D"/>
                </a:solidFill>
                <a:highlight>
                  <a:srgbClr val="FFFFFF"/>
                </a:highlight>
                <a:latin typeface="Karla Light"/>
                <a:ea typeface="Karla Light"/>
                <a:cs typeface="Karla Light"/>
                <a:sym typeface="Karla Light"/>
              </a:rPr>
              <a:t>ONLINE</a:t>
            </a:r>
            <a:endParaRPr sz="2300" b="1">
              <a:solidFill>
                <a:srgbClr val="2E363D"/>
              </a:solidFill>
              <a:highlight>
                <a:srgbClr val="FFFFFF"/>
              </a:highlight>
              <a:latin typeface="Karla Light"/>
              <a:ea typeface="Karla Light"/>
              <a:cs typeface="Karla Light"/>
              <a:sym typeface="Karla Ligh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it" sz="1500">
                <a:solidFill>
                  <a:srgbClr val="2E363D"/>
                </a:solidFill>
                <a:latin typeface="Karla Light"/>
                <a:ea typeface="Karla Light"/>
                <a:cs typeface="Karla Light"/>
                <a:sym typeface="Karla Light"/>
              </a:rPr>
              <a:t>They can be accessed via an online platform.</a:t>
            </a:r>
            <a:endParaRPr sz="1500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endParaRPr sz="1500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</p:txBody>
      </p:sp>
      <p:sp>
        <p:nvSpPr>
          <p:cNvPr id="81" name="Google Shape;81;p16"/>
          <p:cNvSpPr txBox="1"/>
          <p:nvPr/>
        </p:nvSpPr>
        <p:spPr>
          <a:xfrm>
            <a:off x="6637128" y="2474850"/>
            <a:ext cx="2354400" cy="20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300" b="1">
                <a:solidFill>
                  <a:srgbClr val="2E363D"/>
                </a:solidFill>
                <a:highlight>
                  <a:srgbClr val="FFFFFF"/>
                </a:highlight>
                <a:latin typeface="Karla Light"/>
                <a:ea typeface="Karla Light"/>
                <a:cs typeface="Karla Light"/>
                <a:sym typeface="Karla Light"/>
              </a:rPr>
              <a:t>COURSES</a:t>
            </a:r>
            <a:endParaRPr sz="2300" b="1">
              <a:solidFill>
                <a:srgbClr val="2E363D"/>
              </a:solidFill>
              <a:highlight>
                <a:srgbClr val="FFFFFF"/>
              </a:highlight>
              <a:latin typeface="Karla Light"/>
              <a:ea typeface="Karla Light"/>
              <a:cs typeface="Karla Light"/>
              <a:sym typeface="Karla Ligh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it" sz="1500">
                <a:solidFill>
                  <a:srgbClr val="2E363D"/>
                </a:solidFill>
                <a:latin typeface="Karla Light"/>
                <a:ea typeface="Karla Light"/>
                <a:cs typeface="Karla Light"/>
                <a:sym typeface="Karla Light"/>
              </a:rPr>
              <a:t>They come with clearly stated learning objectives and a corresponding syllabus, materials and learning support activities and an assessment system.</a:t>
            </a:r>
            <a:r>
              <a:rPr lang="it">
                <a:solidFill>
                  <a:srgbClr val="231F2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500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endParaRPr sz="1500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12B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/>
        </p:nvSpPr>
        <p:spPr>
          <a:xfrm>
            <a:off x="1994150" y="2248275"/>
            <a:ext cx="6137400" cy="21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000" b="1">
                <a:solidFill>
                  <a:srgbClr val="2E363D"/>
                </a:solidFill>
                <a:highlight>
                  <a:srgbClr val="FFFFFF"/>
                </a:highlight>
                <a:latin typeface="Karla Light"/>
                <a:ea typeface="Karla Light"/>
                <a:cs typeface="Karla Light"/>
                <a:sym typeface="Karla Light"/>
              </a:rPr>
              <a:t>OPEN</a:t>
            </a:r>
            <a:endParaRPr sz="3000" b="1">
              <a:solidFill>
                <a:srgbClr val="2E363D"/>
              </a:solidFill>
              <a:highlight>
                <a:srgbClr val="FFFFFF"/>
              </a:highlight>
              <a:latin typeface="Karla Light"/>
              <a:ea typeface="Karla Light"/>
              <a:cs typeface="Karla Light"/>
              <a:sym typeface="Karla Ligh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2E363D"/>
                </a:solidFill>
                <a:latin typeface="Karla Light"/>
                <a:ea typeface="Karla Light"/>
                <a:cs typeface="Karla Light"/>
                <a:sym typeface="Karla Light"/>
              </a:rPr>
              <a:t>They are accessible to all, meaning as they do not demand prerequisites that restrict participation.</a:t>
            </a:r>
            <a:endParaRPr sz="2200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2200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it" sz="3000" b="1">
                <a:solidFill>
                  <a:srgbClr val="2E363D"/>
                </a:solidFill>
                <a:highlight>
                  <a:srgbClr val="FFFFFF"/>
                </a:highlight>
                <a:latin typeface="Karla Light"/>
                <a:ea typeface="Karla Light"/>
                <a:cs typeface="Karla Light"/>
                <a:sym typeface="Karla Light"/>
              </a:rPr>
              <a:t>AND WHAT ABOUT OPEN LICENCES?</a:t>
            </a:r>
            <a:endParaRPr sz="2600" b="1" i="1">
              <a:solidFill>
                <a:srgbClr val="2E363D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87" name="Google Shape;87;p17"/>
          <p:cNvSpPr txBox="1"/>
          <p:nvPr/>
        </p:nvSpPr>
        <p:spPr>
          <a:xfrm>
            <a:off x="1044725" y="769725"/>
            <a:ext cx="2980500" cy="6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800" b="1">
                <a:solidFill>
                  <a:srgbClr val="2E363D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The meaning </a:t>
            </a:r>
            <a:endParaRPr sz="2800" b="1">
              <a:solidFill>
                <a:srgbClr val="2E363D"/>
              </a:solidFill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800" b="1">
                <a:solidFill>
                  <a:srgbClr val="2E363D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of OPEN in the MOOC acronym</a:t>
            </a:r>
            <a:endParaRPr sz="2800" b="1">
              <a:solidFill>
                <a:srgbClr val="2E363D"/>
              </a:solidFill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18"/>
          <p:cNvGrpSpPr/>
          <p:nvPr/>
        </p:nvGrpSpPr>
        <p:grpSpPr>
          <a:xfrm>
            <a:off x="-14287" y="-7144"/>
            <a:ext cx="9164369" cy="5150644"/>
            <a:chOff x="-19049" y="-9525"/>
            <a:chExt cx="12219158" cy="6867525"/>
          </a:xfrm>
        </p:grpSpPr>
        <p:pic>
          <p:nvPicPr>
            <p:cNvPr id="93" name="Google Shape;93;p18"/>
            <p:cNvPicPr preferRelativeResize="0"/>
            <p:nvPr/>
          </p:nvPicPr>
          <p:blipFill rotWithShape="1">
            <a:blip r:embed="rId3">
              <a:alphaModFix/>
            </a:blip>
            <a:srcRect t="36038" r="1758" b="5324"/>
            <a:stretch/>
          </p:blipFill>
          <p:spPr>
            <a:xfrm>
              <a:off x="0" y="800100"/>
              <a:ext cx="12198658" cy="40957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" name="Google Shape;94;p18"/>
            <p:cNvPicPr preferRelativeResize="0"/>
            <p:nvPr/>
          </p:nvPicPr>
          <p:blipFill rotWithShape="1">
            <a:blip r:embed="rId3">
              <a:alphaModFix/>
            </a:blip>
            <a:srcRect t="9584" r="1758" b="77870"/>
            <a:stretch/>
          </p:blipFill>
          <p:spPr>
            <a:xfrm>
              <a:off x="0" y="-9525"/>
              <a:ext cx="12198658" cy="8763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" name="Google Shape;95;p18"/>
            <p:cNvPicPr preferRelativeResize="0"/>
            <p:nvPr/>
          </p:nvPicPr>
          <p:blipFill rotWithShape="1">
            <a:blip r:embed="rId4">
              <a:alphaModFix/>
            </a:blip>
            <a:srcRect l="1723" t="12081" r="3588" b="44706"/>
            <a:stretch/>
          </p:blipFill>
          <p:spPr>
            <a:xfrm>
              <a:off x="-19049" y="3721383"/>
              <a:ext cx="12219158" cy="313661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9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" y="0"/>
            <a:ext cx="900711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4D1DA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/>
        </p:nvSpPr>
        <p:spPr>
          <a:xfrm>
            <a:off x="2749325" y="2170050"/>
            <a:ext cx="6170700" cy="21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000" b="1">
                <a:solidFill>
                  <a:srgbClr val="2E363D"/>
                </a:solidFill>
                <a:highlight>
                  <a:srgbClr val="FFFFFF"/>
                </a:highlight>
                <a:latin typeface="Karla Light"/>
                <a:ea typeface="Karla Light"/>
                <a:cs typeface="Karla Light"/>
                <a:sym typeface="Karla Light"/>
              </a:rPr>
              <a:t>BEFORE YOU EVEN START</a:t>
            </a:r>
            <a:endParaRPr sz="3000" b="1">
              <a:solidFill>
                <a:srgbClr val="2E363D"/>
              </a:solidFill>
              <a:highlight>
                <a:srgbClr val="FFFFFF"/>
              </a:highlight>
              <a:latin typeface="Karla Light"/>
              <a:ea typeface="Karla Light"/>
              <a:cs typeface="Karla Light"/>
              <a:sym typeface="Karla Ligh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2E363D"/>
                </a:solidFill>
                <a:latin typeface="Karla Light"/>
                <a:ea typeface="Karla Light"/>
                <a:cs typeface="Karla Light"/>
                <a:sym typeface="Karla Light"/>
              </a:rPr>
              <a:t>“Small steps tactic” require all of us to be flexible and patient, but experience shows “the sooner, the better.” </a:t>
            </a:r>
            <a:endParaRPr sz="2200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  <a:p>
            <a:pPr marL="457200" lvl="0" indent="-368300" algn="l" rtl="0">
              <a:spcBef>
                <a:spcPts val="600"/>
              </a:spcBef>
              <a:spcAft>
                <a:spcPts val="0"/>
              </a:spcAft>
              <a:buClr>
                <a:srgbClr val="2E363D"/>
              </a:buClr>
              <a:buSzPts val="2200"/>
              <a:buFont typeface="Karla Light"/>
              <a:buChar char="●"/>
            </a:pPr>
            <a:r>
              <a:rPr lang="it" sz="2200">
                <a:solidFill>
                  <a:srgbClr val="2E363D"/>
                </a:solidFill>
                <a:latin typeface="Karla Light"/>
                <a:ea typeface="Karla Light"/>
                <a:cs typeface="Karla Light"/>
                <a:sym typeface="Karla Light"/>
              </a:rPr>
              <a:t>institution’s mission</a:t>
            </a:r>
            <a:endParaRPr sz="2200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2E363D"/>
              </a:buClr>
              <a:buSzPts val="2200"/>
              <a:buFont typeface="Karla Light"/>
              <a:buChar char="●"/>
            </a:pPr>
            <a:r>
              <a:rPr lang="it" sz="2200">
                <a:solidFill>
                  <a:srgbClr val="2E363D"/>
                </a:solidFill>
                <a:latin typeface="Karla Light"/>
                <a:ea typeface="Karla Light"/>
                <a:cs typeface="Karla Light"/>
                <a:sym typeface="Karla Light"/>
              </a:rPr>
              <a:t>platform choices (“pilot”)</a:t>
            </a:r>
            <a:endParaRPr sz="2200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2E363D"/>
              </a:buClr>
              <a:buSzPts val="2200"/>
              <a:buFont typeface="Karla Light"/>
              <a:buChar char="●"/>
            </a:pPr>
            <a:r>
              <a:rPr lang="it" sz="2200">
                <a:solidFill>
                  <a:srgbClr val="2E363D"/>
                </a:solidFill>
                <a:latin typeface="Karla Light"/>
                <a:ea typeface="Karla Light"/>
                <a:cs typeface="Karla Light"/>
                <a:sym typeface="Karla Light"/>
              </a:rPr>
              <a:t>availability of resources (what is doable?)</a:t>
            </a:r>
            <a:endParaRPr sz="2200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</p:txBody>
      </p:sp>
      <p:sp>
        <p:nvSpPr>
          <p:cNvPr id="106" name="Google Shape;106;p20"/>
          <p:cNvSpPr txBox="1"/>
          <p:nvPr/>
        </p:nvSpPr>
        <p:spPr>
          <a:xfrm>
            <a:off x="1044725" y="769725"/>
            <a:ext cx="2980500" cy="6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800" b="1">
                <a:solidFill>
                  <a:srgbClr val="2E363D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When do OPEN LICENCES come into play?</a:t>
            </a:r>
            <a:endParaRPr sz="2800" b="1">
              <a:solidFill>
                <a:srgbClr val="2E363D"/>
              </a:solidFill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/>
          <p:nvPr/>
        </p:nvSpPr>
        <p:spPr>
          <a:xfrm>
            <a:off x="1287050" y="1064975"/>
            <a:ext cx="6030600" cy="8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600" b="1">
                <a:solidFill>
                  <a:srgbClr val="2E363D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The process to build a CC licensed MOOC</a:t>
            </a:r>
            <a:endParaRPr sz="2600" b="1">
              <a:solidFill>
                <a:srgbClr val="2E363D"/>
              </a:solidFill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600" b="1">
                <a:solidFill>
                  <a:srgbClr val="FFFFFF"/>
                </a:solidFill>
                <a:highlight>
                  <a:srgbClr val="E24956"/>
                </a:highlight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the design phase</a:t>
            </a:r>
            <a:endParaRPr sz="2600" b="1">
              <a:solidFill>
                <a:srgbClr val="FFFFFF"/>
              </a:solidFill>
              <a:highlight>
                <a:srgbClr val="E24956"/>
              </a:highlight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</p:txBody>
      </p:sp>
      <p:sp>
        <p:nvSpPr>
          <p:cNvPr id="112" name="Google Shape;112;p21"/>
          <p:cNvSpPr txBox="1"/>
          <p:nvPr/>
        </p:nvSpPr>
        <p:spPr>
          <a:xfrm>
            <a:off x="661250" y="911050"/>
            <a:ext cx="778200" cy="13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0">
                <a:solidFill>
                  <a:srgbClr val="E24956"/>
                </a:solidFill>
                <a:latin typeface="Encode Sans Semi Condensed SemiBold"/>
                <a:ea typeface="Encode Sans Semi Condensed SemiBold"/>
                <a:cs typeface="Encode Sans Semi Condensed SemiBold"/>
                <a:sym typeface="Encode Sans Semi Condensed SemiBold"/>
              </a:rPr>
              <a:t>1</a:t>
            </a:r>
            <a:endParaRPr sz="12000">
              <a:solidFill>
                <a:srgbClr val="E24956"/>
              </a:solidFill>
              <a:latin typeface="Encode Sans Semi Condensed SemiBold"/>
              <a:ea typeface="Encode Sans Semi Condensed SemiBold"/>
              <a:cs typeface="Encode Sans Semi Condensed SemiBold"/>
              <a:sym typeface="Encode Sans Semi Condensed SemiBold"/>
            </a:endParaRPr>
          </a:p>
        </p:txBody>
      </p:sp>
      <p:sp>
        <p:nvSpPr>
          <p:cNvPr id="113" name="Google Shape;113;p21"/>
          <p:cNvSpPr txBox="1"/>
          <p:nvPr/>
        </p:nvSpPr>
        <p:spPr>
          <a:xfrm>
            <a:off x="661250" y="2281950"/>
            <a:ext cx="2064000" cy="5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Platform </a:t>
            </a:r>
            <a:r>
              <a:rPr lang="it" sz="18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examples to learn from: </a:t>
            </a:r>
            <a:r>
              <a:rPr lang="it" sz="1800" u="sng">
                <a:solidFill>
                  <a:srgbClr val="1155CC"/>
                </a:solidFill>
                <a:latin typeface="Karla"/>
                <a:ea typeface="Karla"/>
                <a:cs typeface="Karla"/>
                <a:sym typeface="Karl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MIT OCW</a:t>
            </a:r>
            <a:r>
              <a:rPr lang="it" sz="18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</a:t>
            </a:r>
            <a:r>
              <a:rPr lang="it" sz="1800" u="sng">
                <a:solidFill>
                  <a:srgbClr val="1155CC"/>
                </a:solidFill>
                <a:latin typeface="Karla"/>
                <a:ea typeface="Karla"/>
                <a:cs typeface="Karla"/>
                <a:sym typeface="Karl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MITx</a:t>
            </a:r>
            <a:r>
              <a:rPr lang="it" sz="18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 and </a:t>
            </a:r>
            <a:r>
              <a:rPr lang="it" sz="1800" u="sng">
                <a:solidFill>
                  <a:srgbClr val="1155CC"/>
                </a:solidFill>
                <a:latin typeface="Karla"/>
                <a:ea typeface="Karla"/>
                <a:cs typeface="Karla"/>
                <a:sym typeface="Karla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TUDelft</a:t>
            </a:r>
            <a:endParaRPr sz="1800">
              <a:solidFill>
                <a:srgbClr val="2E363D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14" name="Google Shape;114;p21"/>
          <p:cNvSpPr txBox="1"/>
          <p:nvPr/>
        </p:nvSpPr>
        <p:spPr>
          <a:xfrm>
            <a:off x="2870883" y="2281950"/>
            <a:ext cx="1928400" cy="11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The </a:t>
            </a:r>
            <a:r>
              <a:rPr lang="it" sz="1800" b="1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pilot </a:t>
            </a: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design with Unit internal staff and responsibility</a:t>
            </a:r>
            <a:r>
              <a:rPr lang="it" sz="1800" b="1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 </a:t>
            </a:r>
            <a:endParaRPr sz="1800" b="1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</p:txBody>
      </p:sp>
      <p:sp>
        <p:nvSpPr>
          <p:cNvPr id="115" name="Google Shape;115;p21"/>
          <p:cNvSpPr txBox="1"/>
          <p:nvPr/>
        </p:nvSpPr>
        <p:spPr>
          <a:xfrm>
            <a:off x="4944917" y="2281950"/>
            <a:ext cx="1928400" cy="8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The </a:t>
            </a:r>
            <a:r>
              <a:rPr lang="it" sz="1800" b="1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CC licences explained</a:t>
            </a: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 smoothly to faculty through relevant examples</a:t>
            </a:r>
            <a:endParaRPr sz="1800" b="1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</p:txBody>
      </p:sp>
      <p:sp>
        <p:nvSpPr>
          <p:cNvPr id="116" name="Google Shape;116;p21"/>
          <p:cNvSpPr txBox="1"/>
          <p:nvPr/>
        </p:nvSpPr>
        <p:spPr>
          <a:xfrm>
            <a:off x="7018950" y="2281950"/>
            <a:ext cx="1928400" cy="98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The </a:t>
            </a:r>
            <a:r>
              <a:rPr lang="it" sz="1800" b="1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choice of the CC licence</a:t>
            </a: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 with all the production and distribution phases in mind (content matters!)</a:t>
            </a:r>
            <a:endParaRPr sz="1800" b="1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</p:txBody>
      </p:sp>
      <p:sp>
        <p:nvSpPr>
          <p:cNvPr id="117" name="Google Shape;117;p21"/>
          <p:cNvSpPr/>
          <p:nvPr/>
        </p:nvSpPr>
        <p:spPr>
          <a:xfrm>
            <a:off x="661250" y="2018100"/>
            <a:ext cx="8482800" cy="47100"/>
          </a:xfrm>
          <a:prstGeom prst="rect">
            <a:avLst/>
          </a:prstGeom>
          <a:solidFill>
            <a:srgbClr val="E2495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/>
        </p:nvSpPr>
        <p:spPr>
          <a:xfrm>
            <a:off x="7018950" y="2205750"/>
            <a:ext cx="1928400" cy="98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Deal with </a:t>
            </a:r>
            <a:r>
              <a:rPr lang="it" sz="1800" b="1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licences compatibility </a:t>
            </a: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and find alternatives or ask for permission in advance when needed</a:t>
            </a:r>
            <a:endParaRPr sz="1800">
              <a:solidFill>
                <a:srgbClr val="2E363D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23" name="Google Shape;123;p22"/>
          <p:cNvSpPr txBox="1"/>
          <p:nvPr/>
        </p:nvSpPr>
        <p:spPr>
          <a:xfrm>
            <a:off x="1515650" y="1064975"/>
            <a:ext cx="6305400" cy="8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600" b="1">
                <a:solidFill>
                  <a:srgbClr val="2E363D"/>
                </a:solidFill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The process to build a CC licensed MOOC</a:t>
            </a:r>
            <a:endParaRPr sz="2600" b="1">
              <a:solidFill>
                <a:srgbClr val="2E363D"/>
              </a:solidFill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600" b="1">
                <a:solidFill>
                  <a:srgbClr val="FFFFFF"/>
                </a:solidFill>
                <a:highlight>
                  <a:srgbClr val="64D1DA"/>
                </a:highlight>
                <a:latin typeface="Encode Sans Semi Condensed"/>
                <a:ea typeface="Encode Sans Semi Condensed"/>
                <a:cs typeface="Encode Sans Semi Condensed"/>
                <a:sym typeface="Encode Sans Semi Condensed"/>
              </a:rPr>
              <a:t>the production phase</a:t>
            </a:r>
            <a:endParaRPr sz="2600" b="1">
              <a:solidFill>
                <a:srgbClr val="FFFFFF"/>
              </a:solidFill>
              <a:highlight>
                <a:srgbClr val="64D1DA"/>
              </a:highlight>
              <a:latin typeface="Encode Sans Semi Condensed"/>
              <a:ea typeface="Encode Sans Semi Condensed"/>
              <a:cs typeface="Encode Sans Semi Condensed"/>
              <a:sym typeface="Encode Sans Semi Condensed"/>
            </a:endParaRPr>
          </a:p>
        </p:txBody>
      </p:sp>
      <p:sp>
        <p:nvSpPr>
          <p:cNvPr id="124" name="Google Shape;124;p22"/>
          <p:cNvSpPr txBox="1"/>
          <p:nvPr/>
        </p:nvSpPr>
        <p:spPr>
          <a:xfrm>
            <a:off x="661250" y="911050"/>
            <a:ext cx="778200" cy="13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0">
                <a:solidFill>
                  <a:srgbClr val="64D1DA"/>
                </a:solidFill>
                <a:latin typeface="Encode Sans Semi Condensed SemiBold"/>
                <a:ea typeface="Encode Sans Semi Condensed SemiBold"/>
                <a:cs typeface="Encode Sans Semi Condensed SemiBold"/>
                <a:sym typeface="Encode Sans Semi Condensed SemiBold"/>
              </a:rPr>
              <a:t>2</a:t>
            </a:r>
            <a:endParaRPr sz="12000">
              <a:solidFill>
                <a:srgbClr val="64D1DA"/>
              </a:solidFill>
              <a:latin typeface="Encode Sans Semi Condensed SemiBold"/>
              <a:ea typeface="Encode Sans Semi Condensed SemiBold"/>
              <a:cs typeface="Encode Sans Semi Condensed SemiBold"/>
              <a:sym typeface="Encode Sans Semi Condensed SemiBold"/>
            </a:endParaRPr>
          </a:p>
        </p:txBody>
      </p:sp>
      <p:sp>
        <p:nvSpPr>
          <p:cNvPr id="125" name="Google Shape;125;p22"/>
          <p:cNvSpPr txBox="1"/>
          <p:nvPr/>
        </p:nvSpPr>
        <p:spPr>
          <a:xfrm>
            <a:off x="661250" y="2205750"/>
            <a:ext cx="1928400" cy="5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The </a:t>
            </a:r>
            <a:r>
              <a:rPr lang="it" sz="1800" b="1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MOOC index </a:t>
            </a: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contains all contents and their format, and notes related to licences issues</a:t>
            </a:r>
            <a:endParaRPr sz="1800" b="1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</p:txBody>
      </p:sp>
      <p:sp>
        <p:nvSpPr>
          <p:cNvPr id="126" name="Google Shape;126;p22"/>
          <p:cNvSpPr txBox="1"/>
          <p:nvPr/>
        </p:nvSpPr>
        <p:spPr>
          <a:xfrm>
            <a:off x="2870883" y="2205750"/>
            <a:ext cx="1928400" cy="11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The </a:t>
            </a:r>
            <a:r>
              <a:rPr lang="it" sz="1800" b="1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video recording </a:t>
            </a: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comes with a release form including the licence choice for each resource</a:t>
            </a:r>
            <a:endParaRPr sz="1800">
              <a:solidFill>
                <a:srgbClr val="2E363D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27" name="Google Shape;127;p22"/>
          <p:cNvSpPr txBox="1"/>
          <p:nvPr/>
        </p:nvSpPr>
        <p:spPr>
          <a:xfrm>
            <a:off x="4944917" y="2205750"/>
            <a:ext cx="1928400" cy="8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The</a:t>
            </a:r>
            <a:r>
              <a:rPr lang="it" sz="1800" b="1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 content </a:t>
            </a:r>
            <a:r>
              <a:rPr lang="it" sz="1800">
                <a:solidFill>
                  <a:srgbClr val="2E363D"/>
                </a:solidFill>
                <a:latin typeface="Karla"/>
                <a:ea typeface="Karla"/>
                <a:cs typeface="Karla"/>
                <a:sym typeface="Karla"/>
              </a:rPr>
              <a:t>production includes notes on each reused material and its licence for conscious remix</a:t>
            </a:r>
            <a:endParaRPr sz="1800" b="1">
              <a:solidFill>
                <a:srgbClr val="2E363D"/>
              </a:solidFill>
              <a:latin typeface="Karla Light"/>
              <a:ea typeface="Karla Light"/>
              <a:cs typeface="Karla Light"/>
              <a:sym typeface="Karla Light"/>
            </a:endParaRPr>
          </a:p>
        </p:txBody>
      </p:sp>
      <p:sp>
        <p:nvSpPr>
          <p:cNvPr id="128" name="Google Shape;128;p22"/>
          <p:cNvSpPr/>
          <p:nvPr/>
        </p:nvSpPr>
        <p:spPr>
          <a:xfrm>
            <a:off x="661250" y="2018100"/>
            <a:ext cx="8482800" cy="47100"/>
          </a:xfrm>
          <a:prstGeom prst="rect">
            <a:avLst/>
          </a:prstGeom>
          <a:solidFill>
            <a:srgbClr val="64D1D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Екран (16:9)</PresentationFormat>
  <Slides>13</Slides>
  <Notes>13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Simple Light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cp:revision>1</cp:revision>
  <dcterms:modified xsi:type="dcterms:W3CDTF">2024-01-11T11:38:41Z</dcterms:modified>
</cp:coreProperties>
</file>