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  <p:sldId id="264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642" y="82"/>
      </p:cViewPr>
      <p:guideLst>
        <p:guide orient="horz" pos="2160"/>
        <p:guide pos="2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620FBD-AEBB-4105-887D-000CAFBDBC43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B80393-B7F5-478F-9586-A4CB06759B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annashemaeva@ukr.net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hyperlink" Target="mailto:grabar-ng@ukr.net" TargetMode="External"/><Relationship Id="rId4" Type="http://schemas.openxmlformats.org/officeDocument/2006/relationships/hyperlink" Target="mailto:tamara.kostyrko@nuos.edu.u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hef.ac.uk/uni/academic/I-M/is/home.html" TargetMode="External"/><Relationship Id="rId3" Type="http://schemas.openxmlformats.org/officeDocument/2006/relationships/hyperlink" Target="http://www.hio.no/JBI/bibin/index.htm" TargetMode="External"/><Relationship Id="rId7" Type="http://schemas.openxmlformats.org/officeDocument/2006/relationships/hyperlink" Target="http://www.iuk.hdm-stuttgart.de/" TargetMode="External"/><Relationship Id="rId2" Type="http://schemas.openxmlformats.org/officeDocument/2006/relationships/hyperlink" Target="http://www.ub.es/biblio/enseny1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nfo.uta.fi/informaatio/home.html" TargetMode="External"/><Relationship Id="rId5" Type="http://schemas.openxmlformats.org/officeDocument/2006/relationships/hyperlink" Target="http://www.mim.hva.nl/" TargetMode="External"/><Relationship Id="rId4" Type="http://schemas.openxmlformats.org/officeDocument/2006/relationships/hyperlink" Target="http://www.db.dk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653287543_1-celes-club-p-ukrainskii-fon-dlya-prezentatsii-krasivie-1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701" y="-962660"/>
            <a:ext cx="9185554" cy="7820660"/>
          </a:xfrm>
          <a:prstGeom prst="rect">
            <a:avLst/>
          </a:prstGeom>
        </p:spPr>
      </p:pic>
      <p:sp>
        <p:nvSpPr>
          <p:cNvPr id="100" name="Text Box 99"/>
          <p:cNvSpPr txBox="1"/>
          <p:nvPr/>
        </p:nvSpPr>
        <p:spPr>
          <a:xfrm rot="10800000" flipV="1">
            <a:off x="1186180" y="291465"/>
            <a:ext cx="753173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sz="3200" b="1" i="1">
                <a:latin typeface="Times New Roman" panose="02020603050405020304" pitchFamily="18" charset="0"/>
                <a:cs typeface="Calibri" panose="020F0502020204030204" charset="0"/>
              </a:rPr>
              <a:t>Міжнародна професійна взаємодія у бібліотечно-інформаційній сфері</a:t>
            </a:r>
            <a:endParaRPr lang="ru-RU" altLang="en-US" sz="3200" b="1" i="1"/>
          </a:p>
        </p:txBody>
      </p:sp>
      <p:sp>
        <p:nvSpPr>
          <p:cNvPr id="5" name="Text Box 4"/>
          <p:cNvSpPr txBox="1"/>
          <p:nvPr/>
        </p:nvSpPr>
        <p:spPr>
          <a:xfrm>
            <a:off x="1381760" y="1627867"/>
            <a:ext cx="763079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Ганна</a:t>
            </a:r>
            <a:r>
              <a:rPr lang="en-US" sz="2000" b="1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Шемаєва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доктор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наук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із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соціальних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комунікацій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професор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Національний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аерокосмічний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університет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ім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. М. Є</a:t>
            </a:r>
            <a:r>
              <a:rPr lang="uk-UA" alt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.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Жуковського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«ХАІ»,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Харків</a:t>
            </a:r>
            <a:endParaRPr lang="en-US" sz="2000" b="0" i="1" dirty="0">
              <a:latin typeface="Times New Roman" panose="02020603050405020304" pitchFamily="18" charset="0"/>
              <a:cs typeface="Calibri" panose="020F0502020204030204" charset="0"/>
            </a:endParaRPr>
          </a:p>
          <a:p>
            <a:pPr indent="0" algn="just"/>
            <a:endParaRPr lang="en-US" sz="2000" b="0" i="1" dirty="0">
              <a:latin typeface="Times New Roman" panose="02020603050405020304" pitchFamily="18" charset="0"/>
              <a:cs typeface="Calibri" panose="020F0502020204030204" charset="0"/>
            </a:endParaRPr>
          </a:p>
          <a:p>
            <a:pPr indent="0" algn="just"/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Тамара</a:t>
            </a:r>
            <a:r>
              <a:rPr lang="en-US" sz="2000" b="1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Костирко</a:t>
            </a:r>
            <a:r>
              <a:rPr lang="en-US" sz="2000" i="1" dirty="0">
                <a:latin typeface="Times New Roman" panose="02020603050405020304" pitchFamily="18" charset="0"/>
                <a:cs typeface="Calibri" panose="020F0502020204030204" charset="0"/>
              </a:rPr>
              <a:t>,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кандидат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наук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із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соціальних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комунікацій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директор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наукової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бібліотеки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Національний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університет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кораблебудування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ім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.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адмірала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Макарова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Миколаїв</a:t>
            </a:r>
            <a:endParaRPr lang="en-US" sz="2000" b="0" i="1" dirty="0">
              <a:latin typeface="Times New Roman" panose="02020603050405020304" pitchFamily="18" charset="0"/>
              <a:cs typeface="Calibri" panose="020F0502020204030204" charset="0"/>
            </a:endParaRPr>
          </a:p>
          <a:p>
            <a:pPr indent="0" algn="just"/>
            <a:endParaRPr lang="en-US" sz="2000" b="0" i="1" dirty="0">
              <a:latin typeface="Times New Roman" panose="02020603050405020304" pitchFamily="18" charset="0"/>
              <a:cs typeface="Calibri" panose="020F0502020204030204" charset="0"/>
            </a:endParaRPr>
          </a:p>
          <a:p>
            <a:pPr indent="0" algn="just"/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Наталя</a:t>
            </a:r>
            <a:r>
              <a:rPr lang="en-US" sz="2000" b="1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Calibri" panose="020F0502020204030204" charset="0"/>
              </a:rPr>
              <a:t>Грабар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доктор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наук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із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соціальних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комунікацій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професор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Державний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біотехнологічний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університет</a:t>
            </a:r>
            <a:r>
              <a:rPr lang="en-US" sz="2000" b="0" i="1" dirty="0">
                <a:latin typeface="Times New Roman" panose="02020603050405020304" pitchFamily="18" charset="0"/>
                <a:cs typeface="Calibri" panose="020F0502020204030204" charset="0"/>
              </a:rPr>
              <a:t>, </a:t>
            </a:r>
            <a:r>
              <a:rPr lang="en-US" sz="2000" b="0" i="1" dirty="0" err="1">
                <a:latin typeface="Times New Roman" panose="02020603050405020304" pitchFamily="18" charset="0"/>
                <a:cs typeface="Calibri" panose="020F0502020204030204" charset="0"/>
              </a:rPr>
              <a:t>Харків</a:t>
            </a:r>
            <a:endParaRPr lang="ru-RU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071245" y="914400"/>
          <a:ext cx="7328535" cy="5747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1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9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4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</a:t>
                      </a:r>
                      <a:r>
                        <a:rPr lang="uk-UA" sz="1100">
                          <a:effectLst/>
                        </a:rPr>
                        <a:t>ік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Кількість документів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Кількість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авторів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Міжнародна взаємодія між країнами у спільній підготовці матеріалів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1)AU+DE, 2)NO+BD, 3)DK+RO, 4)BG+TR+HR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1)TR+BW+LV, 2)BG+HR+TR+FR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1)JP+US, 2)IT+CA, 3)ES+US, 4)TR+HR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1)CA+US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1)US+ZA, 2)US+HU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1)HR+SE</a:t>
                      </a:r>
                      <a:r>
                        <a:rPr lang="uk-UA" sz="1100">
                          <a:effectLst/>
                        </a:rPr>
                        <a:t>, 2)</a:t>
                      </a:r>
                      <a:r>
                        <a:rPr lang="en-US" sz="1100">
                          <a:effectLst/>
                        </a:rPr>
                        <a:t>UK+NO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2019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1)NO+HU, 2)US+HR, 3)JP+NO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2020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1)BG+US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2021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2022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1)</a:t>
                      </a:r>
                      <a:r>
                        <a:rPr lang="en-US" sz="1100">
                          <a:effectLst/>
                        </a:rPr>
                        <a:t>IP+US, 2)HU+US, 3)HU+RO, 4)HU+PL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1)DK+SE+NO+IS, 2)PT+BR, 3)BG+IT+FI, 4)HU+US, 5)US+CA+BD, 6)FI+NO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04925" y="1023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2339975" y="405130"/>
            <a:ext cx="50412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Міжнародне співавторство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6381328"/>
            <a:ext cx="7118176" cy="216024"/>
          </a:xfrm>
        </p:spPr>
        <p:txBody>
          <a:bodyPr/>
          <a:lstStyle/>
          <a:p>
            <a:pPr marL="0" indent="0" algn="ctr">
              <a:buNone/>
            </a:pP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 проєкти. Кількісна характеристика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</p:nvPr>
        </p:nvGraphicFramePr>
        <p:xfrm>
          <a:off x="1475656" y="116632"/>
          <a:ext cx="6400800" cy="650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4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uk-UA" sz="1600" dirty="0"/>
                        <a:t>Рік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/>
                        <a:t>Кількість повідомлень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Міжнародні проєкти за країнами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1)Угорщина +Хорватія, 2)США+Німеччина, 3)Австралія+Німеччина, 4)Норвегія + Бангладеш, 5)Швеція+Данія, 6)Турція+Хорватія, 7)Британія+Хорватія, 8)Німеччина+Нідерланди, 9)Болгарія+Хорватія+Турція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1)Турція+Данія, 2)Польща+Мексіка,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3)Болгарія+Хорватія+Турція+Франція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</a:t>
                      </a:r>
                      <a:r>
                        <a:rPr lang="ru-RU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Франція+США, </a:t>
                      </a: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2)</a:t>
                      </a:r>
                      <a:r>
                        <a:rPr lang="ru-RU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Нідерланди+Німеччина+Китай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</a:t>
                      </a:r>
                      <a:r>
                        <a:rPr lang="ru-RU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Чехія+Фінляндія, </a:t>
                      </a: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2)</a:t>
                      </a:r>
                      <a:r>
                        <a:rPr lang="ru-RU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Хорватія+Турція, </a:t>
                      </a: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3)</a:t>
                      </a:r>
                      <a:r>
                        <a:rPr lang="ru-RU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США+Канада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Чехія+Франція, </a:t>
                      </a: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2)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 США+ПАР+Франція, </a:t>
                      </a: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3)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Угорщина+США</a:t>
                      </a: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4)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Польща+Литва+Латвія+Норвегія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1)Італія+Канада, 2)Франція+США, 3)Франція+Китай+Нідерланди,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4)Франція+Південна Корея+Нідерланди, 5)Німеччина+Нідерланди+Китай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1)США+Великобританія+Німеччина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2019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1)Хорватія+Турція+Іспанія+Швеція+Австрія+Німеччина+Польща+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Італія,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2)</a:t>
                      </a:r>
                      <a:r>
                        <a:rPr lang="uk-UA" sz="1000">
                          <a:solidFill>
                            <a:srgbClr val="202124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Данія+Німеччина+Угорщина+Норвегія+Швеція+Швейцарія,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3)</a:t>
                      </a:r>
                      <a:r>
                        <a:rPr lang="uk-UA" sz="1000">
                          <a:solidFill>
                            <a:srgbClr val="202124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Хорватія+Словаччина+Словенія+Чехія+Польща,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202124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4)США+Хорватія, 5)Норвегія+Швеція+Фінляндія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2020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1)США+Болгарія, 2)Болгарія+Нідерланди+Італія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2021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202124"/>
                          </a:solidFill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1)Великобританія+Ірландія+Фінляндія+Нідерланди+Німеччина+Австрія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2022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1)Японія+США, 2)Угорщина+США, 3)Угорщина+Польща, 4)Іспанія+Португалія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2023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1)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Бразилія+Португалія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2)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Хорватія+Німеччина+Іспанія+Болгарія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3)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Болгароія+Італія+Фінляндія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4)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Угорщина+США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5)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США+Канада+Бангладеш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, 6)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Фінляндія+Норвегія</a:t>
                      </a:r>
                      <a:r>
                        <a:rPr lang="uk-UA" sz="1000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 7)</a:t>
                      </a:r>
                      <a:r>
                        <a:rPr lang="uk-UA" sz="1000" dirty="0" err="1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Італія+Великобританія+Нідерланди+Угорщина+Німеччина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43305" y="2058035"/>
            <a:ext cx="6906895" cy="4205605"/>
          </a:xfrm>
        </p:spPr>
        <p:txBody>
          <a:bodyPr>
            <a:normAutofit fontScale="97500"/>
          </a:bodyPr>
          <a:lstStyle/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Інформаційна освіта: заохочення мобільності та результатів навчання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–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EINFOSE Erasmus</a:t>
            </a:r>
            <a:r>
              <a:rPr lang="uk-U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Інновації та навчання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STEAM Erasmus +</a:t>
            </a: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Бібліотеки, музеї та архіви: зміни, виклики та конвергенція у скандинавській перспективі</a:t>
            </a: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Навігація у цифровому ландшафті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NIAGARA</a:t>
            </a: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Інноваційна університетська модель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–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CHARM-EU, CHARM-EIGHT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 освіта в кризових умовах: час, коли відсутні альтернативи –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DECriS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Erasmus +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uk-UA" dirty="0"/>
          </a:p>
          <a:p>
            <a:pPr marL="342900" indent="-342900" algn="l">
              <a:buFontTx/>
              <a:buChar char="-"/>
            </a:pPr>
            <a:endParaRPr lang="ru-RU" dirty="0"/>
          </a:p>
        </p:txBody>
      </p:sp>
      <p:sp>
        <p:nvSpPr>
          <p:cNvPr id="3" name="Text Box 2"/>
          <p:cNvSpPr txBox="1"/>
          <p:nvPr/>
        </p:nvSpPr>
        <p:spPr>
          <a:xfrm>
            <a:off x="2882900" y="1440815"/>
            <a:ext cx="28613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 проєкти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ucational projec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" y="260350"/>
            <a:ext cx="3684270" cy="519557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Text Box 99"/>
          <p:cNvSpPr txBox="1"/>
          <p:nvPr/>
        </p:nvSpPr>
        <p:spPr>
          <a:xfrm>
            <a:off x="4291330" y="1512570"/>
            <a:ext cx="469392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sz="2400" b="1">
                <a:latin typeface="Times New Roman" panose="02020603050405020304" pitchFamily="18" charset="0"/>
                <a:cs typeface="Calibri" panose="020F0502020204030204" charset="0"/>
              </a:rPr>
              <a:t>Основна мета проєкту</a:t>
            </a:r>
            <a:r>
              <a:rPr lang="en-US" sz="2400" b="0">
                <a:latin typeface="Times New Roman" panose="02020603050405020304" pitchFamily="18" charset="0"/>
                <a:cs typeface="Calibri" panose="020F0502020204030204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–</a:t>
            </a:r>
            <a:r>
              <a:rPr lang="en-US" sz="2400" b="0">
                <a:latin typeface="Times New Roman" panose="02020603050405020304" pitchFamily="18" charset="0"/>
                <a:cs typeface="Calibri" panose="020F0502020204030204" charset="0"/>
              </a:rPr>
              <a:t> створення інноваційної, орієнтованої на виклики та на студента моделі навчання, яка об’єднує викладання, інновації та дослідження всередині та між дисциплінами і є відкритою для світу.</a:t>
            </a:r>
            <a:endParaRPr lang="ru-RU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534035" y="2987675"/>
            <a:ext cx="7741920" cy="3556000"/>
          </a:xfrm>
        </p:spPr>
        <p:txBody>
          <a:bodyPr/>
          <a:lstStyle/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гнучких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OER);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інклюзивну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ролі і очікуваний вплив інформаційних інституцій на вищу освіту;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2514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/>
          <p:nvPr/>
        </p:nvSpPr>
        <p:spPr>
          <a:xfrm>
            <a:off x="2247265" y="2009140"/>
            <a:ext cx="5651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Основні цілі проєкту DECri</a:t>
            </a:r>
            <a:r>
              <a:rPr lang="en-US" altLang="ru-RU" sz="24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8005" y="1844675"/>
            <a:ext cx="8101330" cy="4967605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оцифрування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спадщини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колаборацію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бібліотечно-інформаційною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сферою і наукою;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інформаційно-бібліотечних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громадами.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2038350" y="974725"/>
            <a:ext cx="5310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Реалізацію</a:t>
            </a: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</a:t>
            </a: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на: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3225" y="1917065"/>
            <a:ext cx="8361680" cy="4652645"/>
          </a:xfrm>
        </p:spPr>
        <p:txBody>
          <a:bodyPr>
            <a:no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міжнародному рівні поширеною практикою є міждисциплінарна взаємодія.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бібліотечно-інформаційної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соціокомунікативному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розгортання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участь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ініціація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проєктів.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1457325" y="1120775"/>
            <a:ext cx="5572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 професійна взаємодія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Безымянный3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-198120" y="135890"/>
            <a:ext cx="9284970" cy="6478270"/>
          </a:xfrm>
          <a:prstGeom prst="rect">
            <a:avLst/>
          </a:prstGeom>
        </p:spPr>
      </p:pic>
      <p:sp>
        <p:nvSpPr>
          <p:cNvPr id="100" name="Text Box 99"/>
          <p:cNvSpPr txBox="1"/>
          <p:nvPr/>
        </p:nvSpPr>
        <p:spPr>
          <a:xfrm>
            <a:off x="3461385" y="3981450"/>
            <a:ext cx="509206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49580"/>
            <a:r>
              <a:rPr lang="en-US" sz="2000" b="1" i="1" u="sng">
                <a:solidFill>
                  <a:srgbClr val="000080"/>
                </a:solidFill>
                <a:latin typeface="Times New Roman" panose="02020603050405020304" pitchFamily="18" charset="0"/>
                <a:hlinkClick r:id="rId3"/>
              </a:rPr>
              <a:t>annashemaeva@ukr.net</a:t>
            </a:r>
            <a:endParaRPr lang="ru-RU" altLang="en-US" sz="2000" b="1"/>
          </a:p>
        </p:txBody>
      </p:sp>
      <p:sp>
        <p:nvSpPr>
          <p:cNvPr id="10" name="Text Box 9"/>
          <p:cNvSpPr txBox="1"/>
          <p:nvPr/>
        </p:nvSpPr>
        <p:spPr>
          <a:xfrm>
            <a:off x="3734435" y="4400550"/>
            <a:ext cx="358013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000" b="1" i="1" u="sng">
                <a:solidFill>
                  <a:srgbClr val="000080"/>
                </a:solidFill>
                <a:latin typeface="Times New Roman" panose="02020603050405020304" pitchFamily="18" charset="0"/>
                <a:hlinkClick r:id="rId4"/>
              </a:rPr>
              <a:t>tamara.kostyrko@nuos.edu.ua</a:t>
            </a:r>
            <a:endParaRPr lang="ru-RU" altLang="en-US" sz="2000" b="1"/>
          </a:p>
        </p:txBody>
      </p:sp>
      <p:sp>
        <p:nvSpPr>
          <p:cNvPr id="11" name="Text Box 10"/>
          <p:cNvSpPr txBox="1"/>
          <p:nvPr/>
        </p:nvSpPr>
        <p:spPr>
          <a:xfrm>
            <a:off x="3819525" y="4819650"/>
            <a:ext cx="329247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49580"/>
            <a:r>
              <a:rPr lang="en-US" sz="2000" b="1" i="1" u="sng">
                <a:solidFill>
                  <a:srgbClr val="0000FF"/>
                </a:solidFill>
                <a:latin typeface="Times New Roman" panose="02020603050405020304" pitchFamily="18" charset="0"/>
                <a:hlinkClick r:id="rId5"/>
              </a:rPr>
              <a:t>grabar-ng@ukr.net</a:t>
            </a:r>
            <a:endParaRPr lang="ru-RU" altLang="en-US" sz="20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619672" y="908721"/>
            <a:ext cx="6048672" cy="1944216"/>
          </a:xfrm>
        </p:spPr>
        <p:txBody>
          <a:bodyPr/>
          <a:lstStyle/>
          <a:p>
            <a:pPr marL="45720" indent="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бібліотечно-інформаційної сфери потребує моніторингу та відстеження світових тенденцій, визначення напрямів та можливостей міжнародної взаємодії та співробітництва.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805" y="2838450"/>
            <a:ext cx="6648450" cy="3898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7" y="548680"/>
            <a:ext cx="6480720" cy="72008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BOBCATSSS</a:t>
            </a:r>
            <a:r>
              <a:rPr lang="uk-UA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конференція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7453380" cy="4752528"/>
          </a:xfrm>
        </p:spPr>
        <p:txBody>
          <a:bodyPr/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87371" y="1262916"/>
          <a:ext cx="6400800" cy="7976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7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Barcelona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Esola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Universitaria</a:t>
                      </a:r>
                      <a:r>
                        <a:rPr lang="en-US" sz="1200" dirty="0">
                          <a:effectLst/>
                        </a:rPr>
                        <a:t> Barcelona, </a:t>
                      </a:r>
                      <a:r>
                        <a:rPr lang="en-US" sz="1200" u="sng" dirty="0" err="1">
                          <a:effectLst/>
                          <a:hlinkClick r:id="rId2"/>
                        </a:rPr>
                        <a:t>Escola</a:t>
                      </a:r>
                      <a:r>
                        <a:rPr lang="en-US" sz="1200" u="sng" dirty="0">
                          <a:effectLst/>
                          <a:hlinkClick r:id="rId2"/>
                        </a:rPr>
                        <a:t> de </a:t>
                      </a:r>
                      <a:r>
                        <a:rPr lang="en-US" sz="1200" u="sng" dirty="0" err="1">
                          <a:effectLst/>
                          <a:hlinkClick r:id="rId2"/>
                        </a:rPr>
                        <a:t>Biblioteconomia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87624" y="1988840"/>
          <a:ext cx="6400800" cy="661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Oslo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Høgskolen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 Oslo, 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avd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. for 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journalistikk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, 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bibliotek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- 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og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 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informasjonsfag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, </a:t>
                      </a:r>
                      <a:r>
                        <a:rPr lang="en-US" sz="1200" u="sng" dirty="0" err="1">
                          <a:effectLst/>
                          <a:hlinkClick r:id="rId3"/>
                        </a:rPr>
                        <a:t>bibliotekarutdanningen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450" y="2606675"/>
          <a:ext cx="6400800" cy="5530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3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Budapest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Eötvös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Lorand</a:t>
                      </a:r>
                      <a:r>
                        <a:rPr lang="en-US" sz="1200" dirty="0">
                          <a:effectLst/>
                        </a:rPr>
                        <a:t> University of Budapest, Dept. of Library and Information Studies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87450" y="3063875"/>
          <a:ext cx="6402070" cy="534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1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1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4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Copenhagen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 err="1">
                          <a:effectLst/>
                          <a:hlinkClick r:id="rId4"/>
                        </a:rPr>
                        <a:t>Danmarks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 </a:t>
                      </a:r>
                      <a:r>
                        <a:rPr lang="ru-RU" sz="1200" u="sng" dirty="0" err="1">
                          <a:effectLst/>
                          <a:hlinkClick r:id="rId4"/>
                        </a:rPr>
                        <a:t>Biblioteksskole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187624" y="3573016"/>
          <a:ext cx="6400800" cy="45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Amsterdam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Hogeschool</a:t>
                      </a:r>
                      <a:r>
                        <a:rPr lang="en-US" sz="1200" dirty="0">
                          <a:effectLst/>
                        </a:rPr>
                        <a:t> van Amsterdam, </a:t>
                      </a:r>
                      <a:r>
                        <a:rPr lang="en-US" sz="1200" u="sng" dirty="0">
                          <a:effectLst/>
                          <a:hlinkClick r:id="rId5"/>
                        </a:rPr>
                        <a:t>School for Library and Information Studies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87624" y="4005064"/>
          <a:ext cx="6400800" cy="45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Tampere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University of Tampere, </a:t>
                      </a:r>
                      <a:r>
                        <a:rPr lang="en-US" sz="1200" u="sng" dirty="0">
                          <a:effectLst/>
                          <a:hlinkClick r:id="rId6"/>
                        </a:rPr>
                        <a:t>Department of Information Studies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186815" y="4437380"/>
          <a:ext cx="6409690" cy="45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4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Stuttgart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sng" dirty="0" err="1">
                          <a:effectLst/>
                          <a:hlinkClick r:id="rId7"/>
                        </a:rPr>
                        <a:t>Hochschule</a:t>
                      </a:r>
                      <a:r>
                        <a:rPr lang="en-US" sz="1200" u="sng" dirty="0">
                          <a:effectLst/>
                          <a:hlinkClick r:id="rId7"/>
                        </a:rPr>
                        <a:t> der </a:t>
                      </a:r>
                      <a:r>
                        <a:rPr lang="en-US" sz="1200" u="sng" dirty="0" err="1">
                          <a:effectLst/>
                          <a:hlinkClick r:id="rId7"/>
                        </a:rPr>
                        <a:t>Medien</a:t>
                      </a:r>
                      <a:r>
                        <a:rPr lang="en-US" sz="1200" dirty="0">
                          <a:effectLst/>
                        </a:rPr>
                        <a:t> (formerly known as: </a:t>
                      </a:r>
                      <a:r>
                        <a:rPr lang="en-US" sz="1200" dirty="0" err="1">
                          <a:effectLst/>
                        </a:rPr>
                        <a:t>Fachhochschule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für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Bibliothekwesen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187624" y="4869160"/>
          <a:ext cx="6400800" cy="45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Szombathely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Teachers Training College of Szombathely, Dept. of Library and Information Studies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187624" y="5301208"/>
          <a:ext cx="6400800" cy="45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Sheffield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University of Sheffield, </a:t>
                      </a:r>
                      <a:r>
                        <a:rPr lang="en-US" sz="1200" u="sng" dirty="0">
                          <a:effectLst/>
                          <a:hlinkClick r:id="rId8"/>
                        </a:rPr>
                        <a:t>Dept. of Information Studies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5240" marR="15240" marT="15240" marB="1524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305560"/>
            <a:ext cx="6624955" cy="629920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конференції за роками, країнами та темами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07440" y="2100580"/>
          <a:ext cx="6659880" cy="4712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7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7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2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Рік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Місто проведення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Країна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Тема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Кількість країн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Амстердам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Нідерланди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Information in e-Motion</a:t>
                      </a:r>
                      <a:r>
                        <a:rPr lang="uk-UA" sz="9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 27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Анкара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Турція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From Collections to Connections: Turning Libraries “Inside-Out”</a:t>
                      </a:r>
                      <a:r>
                        <a:rPr lang="uk-UA" sz="9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 28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Барселона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Іспанія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Library (r)evolution: Promoting sustainable information practices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 25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Брно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Чехія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Design, Innovation, Participation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23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2016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Ліон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Франція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Information. Libraries. Democraty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25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2017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Тампере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Фінляндія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Quality of Life through information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29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2018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Рига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Латвия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Power of Reading 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17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2019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Осієк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Хорватия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Information and Technology transforming lives: Connection, Interaction, Innovation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22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35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2020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Париж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Франція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Information management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fake news and disinformation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19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9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2021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Порто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Португалия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Digital Transformation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2022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Дебрецен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Угорщина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Data and Information Science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2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2023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Осло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Норвегія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 New Era - Exploring the Possibilities and Expanding the Boundaries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uk-UA" sz="900" dirty="0">
                          <a:effectLst/>
                        </a:rPr>
                        <a:t>24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03033" y="119665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" y="72008"/>
            <a:ext cx="2233456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40" y="266700"/>
            <a:ext cx="6512560" cy="697865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 тематика матеріалів конференції </a:t>
            </a:r>
            <a:r>
              <a:rPr lang="en-US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BOBCATSSS</a:t>
            </a: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протягом 2012-2016 рр.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1122680"/>
            <a:ext cx="8435340" cy="520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08915"/>
            <a:ext cx="6696710" cy="683895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 теми, що дискутувалися протягом 2019-2023 рр.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5" y="909320"/>
            <a:ext cx="899604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936115" y="904875"/>
          <a:ext cx="5917565" cy="5876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4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Рік</a:t>
                      </a:r>
                      <a:endParaRPr lang="ru-RU" sz="7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Місто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Країна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Університет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9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Рига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Латвія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University of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Latvia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Eötvös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Loránd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University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Hungary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2019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Осієк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Хорватія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Department of Information Sciences, Faculty of Humanities and Socials Sciences at University of Osijek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Croatia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Hague University of Applied Sciences</a:t>
                      </a:r>
                      <a:r>
                        <a:rPr lang="uk-UA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Netherlands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Uppsala University and Linnaeus University,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Sweden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Париж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Франція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Institut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Francilien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d'Ingénierie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des Services (IFIS),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Gustave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Eiffel University, Paris,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University of Library Studies and Information Technologies (ULSIT), Sofia,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Bulgaria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2021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Порто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Португалія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1)Porto Accounting and Business School - Porto Polytechnic (ISCAP),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Portugal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2)University of Library Studies and Information Technologies (ULSIT), Sofia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Bulgaria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University of Leon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Spain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8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2022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Дебрецен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Угорщина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1)Faculty of Informatics and Faculty of Humanities of University of Debrecen,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Hungary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2)University and National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Hungary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3)Media, Information and Design of the University of Applied Sciences and Arts Hannover,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21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2023</a:t>
                      </a:r>
                      <a:endParaRPr lang="ru-RU" sz="7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Осло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Норвегія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1)Department of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Archivistics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Library and Information Science of Oslo Metropolitan University,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Norway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2)Department of Information studies at University College London,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Swedisch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School of Library and Information Science of University of Boras, 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Sweden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40958" marR="4095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Box 7"/>
          <p:cNvSpPr txBox="1"/>
          <p:nvPr/>
        </p:nvSpPr>
        <p:spPr>
          <a:xfrm>
            <a:off x="1465580" y="74295"/>
            <a:ext cx="68656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 взаємодія на рівні організації конференції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930" y="332740"/>
            <a:ext cx="6512560" cy="473075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документів у співавторстві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732155"/>
            <a:ext cx="9491345" cy="565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785" y="332105"/>
            <a:ext cx="6512560" cy="895985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Студентське співавторство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</p:nvPr>
        </p:nvGraphicFramePr>
        <p:xfrm>
          <a:off x="1259840" y="4726940"/>
          <a:ext cx="6863715" cy="1680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5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5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3450">
                <a:tc>
                  <a:txBody>
                    <a:bodyPr/>
                    <a:lstStyle/>
                    <a:p>
                      <a:r>
                        <a:rPr lang="uk-UA" dirty="0"/>
                        <a:t>Рік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Бакалавр</a:t>
                      </a:r>
                    </a:p>
                    <a:p>
                      <a:r>
                        <a:rPr lang="uk-UA" dirty="0" err="1"/>
                        <a:t>нац</a:t>
                      </a:r>
                      <a:r>
                        <a:rPr lang="en-US" dirty="0"/>
                        <a:t>/</a:t>
                      </a:r>
                      <a:r>
                        <a:rPr lang="uk-UA" dirty="0" err="1"/>
                        <a:t>міжнар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Магістр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uk-UA" dirty="0" err="1"/>
                        <a:t>нац</a:t>
                      </a:r>
                      <a:r>
                        <a:rPr lang="en-US" dirty="0"/>
                        <a:t>/</a:t>
                      </a:r>
                      <a:r>
                        <a:rPr lang="uk-UA" dirty="0" err="1"/>
                        <a:t>міжнар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Аспірант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uk-UA" dirty="0" err="1"/>
                        <a:t>нац</a:t>
                      </a:r>
                      <a:r>
                        <a:rPr lang="en-US" dirty="0"/>
                        <a:t>/</a:t>
                      </a:r>
                      <a:r>
                        <a:rPr lang="uk-UA" dirty="0" err="1"/>
                        <a:t>міжнар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r>
                        <a:rPr lang="uk-UA" dirty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  <a:r>
                        <a:rPr lang="en-US" dirty="0"/>
                        <a:t>/</a:t>
                      </a:r>
                      <a:r>
                        <a:rPr lang="uk-UA" dirty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r>
                        <a:rPr lang="uk-UA" dirty="0"/>
                        <a:t>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145" y="856615"/>
            <a:ext cx="6796405" cy="3718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</TotalTime>
  <Words>1453</Words>
  <Application>Microsoft Office PowerPoint</Application>
  <PresentationFormat>Экран (4:3)</PresentationFormat>
  <Paragraphs>287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BOBCATSSS конференція</vt:lpstr>
      <vt:lpstr>Організація конференції за роками, країнами та темами </vt:lpstr>
      <vt:lpstr>Актуальна тематика матеріалів конференції BOBCATSSS протягом 2012-2016 рр.</vt:lpstr>
      <vt:lpstr>Актуальні теми, що дискутувалися протягом 2019-2023 рр.</vt:lpstr>
      <vt:lpstr>Презентация PowerPoint</vt:lpstr>
      <vt:lpstr>Кількість документів у співавторстві</vt:lpstr>
      <vt:lpstr>Студентське співавторство</vt:lpstr>
      <vt:lpstr>Презентация PowerPoint</vt:lpstr>
      <vt:lpstr>Міжнародні проєкти. Кількісна характеристика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Міжнародна професійна взаємодія у бібліотечно-інформаційній сфері</dc:title>
  <dc:creator>Пользователь Windows</dc:creator>
  <cp:lastModifiedBy>kostyrko tamara</cp:lastModifiedBy>
  <cp:revision>69</cp:revision>
  <dcterms:created xsi:type="dcterms:W3CDTF">2023-09-28T09:20:00Z</dcterms:created>
  <dcterms:modified xsi:type="dcterms:W3CDTF">2023-10-05T08:44:46Z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A6849F73F5DF44DBA26B7F9D1C8454EF</vt:lpwstr>
  </property>
  <property fmtid="{D5CDD505-2E9C-101B-9397-08002B2CF9AE}" pid="3" name="KSOProductBuildVer">
    <vt:lpwstr>1049-11.2.0.11537</vt:lpwstr>
  </property>
</Properties>
</file>