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FFFF"/>
    <a:srgbClr val="00FFFE"/>
    <a:srgbClr val="C9FFFF"/>
    <a:srgbClr val="ABFFFF"/>
    <a:srgbClr val="AEFAF8"/>
    <a:srgbClr val="6CDED9"/>
    <a:srgbClr val="78F0FA"/>
    <a:srgbClr val="82FAFA"/>
    <a:srgbClr val="89FFFF"/>
    <a:srgbClr val="4B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979" autoAdjust="0"/>
  </p:normalViewPr>
  <p:slideViewPr>
    <p:cSldViewPr snapToGrid="0">
      <p:cViewPr varScale="1">
        <p:scale>
          <a:sx n="65" d="100"/>
          <a:sy n="65" d="100"/>
        </p:scale>
        <p:origin x="6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8CF4E-CAF2-41F1-A61A-0B83BAAAEB12}" type="datetimeFigureOut">
              <a:rPr lang="uk-UA" smtClean="0"/>
              <a:t>03.10.2020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46C79-4660-44D6-83F4-0FC3FDF10F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2170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46C79-4660-44D6-83F4-0FC3FDF10F8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849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video" Target="../media/media1.mp4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6.png"/><Relationship Id="rId2" Type="http://schemas.microsoft.com/office/2007/relationships/media" Target="../media/media1.mp4"/><Relationship Id="rId1" Type="http://schemas.openxmlformats.org/officeDocument/2006/relationships/tags" Target="../tags/tag1.xml"/><Relationship Id="rId6" Type="http://schemas.openxmlformats.org/officeDocument/2006/relationships/audio" Target="NULL" TargetMode="External"/><Relationship Id="rId11" Type="http://schemas.openxmlformats.org/officeDocument/2006/relationships/image" Target="../media/image5.png"/><Relationship Id="rId5" Type="http://schemas.openxmlformats.org/officeDocument/2006/relationships/audio" Target="../media/media2.mp3"/><Relationship Id="rId10" Type="http://schemas.openxmlformats.org/officeDocument/2006/relationships/image" Target="../media/image4.png"/><Relationship Id="rId4" Type="http://schemas.microsoft.com/office/2007/relationships/media" Target="../media/media2.mp3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diit.edu.ua/" TargetMode="External"/><Relationship Id="rId7" Type="http://schemas.openxmlformats.org/officeDocument/2006/relationships/hyperlink" Target="https://ua.112.ua/statji/straiky-u-videoihrakh-i-patrulni-roboty-yak-tekhnolohii-dopomahaiut-perezhyty-karantyn-i-borotysia-z-koronavirusom-532997.html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hyperlink" Target="https://www.youtube.com/user/WOKtrainingsRussian/videos" TargetMode="External"/><Relationship Id="rId5" Type="http://schemas.openxmlformats.org/officeDocument/2006/relationships/hyperlink" Target="http://eadnurt.diit.edu.ua/jspui/handle/123456789/11914" TargetMode="External"/><Relationship Id="rId4" Type="http://schemas.openxmlformats.org/officeDocument/2006/relationships/hyperlink" Target="https://ula.org.ua/images/documents/4599/UBA_bulleten2%20(2020)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57964" y="8035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323225" y="64686"/>
            <a:ext cx="98644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FFFE"/>
                </a:solidFill>
              </a:rPr>
              <a:t>V </a:t>
            </a:r>
            <a:r>
              <a:rPr lang="uk-UA" sz="2000" b="1" i="1" dirty="0" smtClean="0">
                <a:solidFill>
                  <a:srgbClr val="00FFFE"/>
                </a:solidFill>
              </a:rPr>
              <a:t>Міжнародна</a:t>
            </a:r>
            <a:r>
              <a:rPr lang="ru-RU" sz="2000" b="1" i="1" dirty="0" smtClean="0">
                <a:solidFill>
                  <a:srgbClr val="00FFFE"/>
                </a:solidFill>
              </a:rPr>
              <a:t> </a:t>
            </a:r>
            <a:r>
              <a:rPr lang="ru-RU" sz="2000" b="1" i="1" dirty="0" smtClean="0">
                <a:solidFill>
                  <a:srgbClr val="00FFFE"/>
                </a:solidFill>
              </a:rPr>
              <a:t>науково</a:t>
            </a:r>
            <a:r>
              <a:rPr lang="ru-RU" sz="2000" b="1" i="1" dirty="0" smtClean="0">
                <a:solidFill>
                  <a:srgbClr val="00FFFE"/>
                </a:solidFill>
              </a:rPr>
              <a:t>-практична </a:t>
            </a:r>
            <a:r>
              <a:rPr lang="uk-UA" sz="2000" b="1" i="1" dirty="0" smtClean="0">
                <a:solidFill>
                  <a:srgbClr val="00FFFE"/>
                </a:solidFill>
              </a:rPr>
              <a:t>конференція</a:t>
            </a:r>
            <a:r>
              <a:rPr lang="ru-RU" sz="2000" b="1" i="1" dirty="0" smtClean="0">
                <a:solidFill>
                  <a:srgbClr val="00FFFE"/>
                </a:solidFill>
              </a:rPr>
              <a:t> </a:t>
            </a:r>
            <a:endParaRPr lang="ru-RU" sz="2000" b="1" i="1" dirty="0" smtClean="0">
              <a:solidFill>
                <a:srgbClr val="00FFFE"/>
              </a:solidFill>
            </a:endParaRPr>
          </a:p>
          <a:p>
            <a:pPr algn="ctr"/>
            <a:r>
              <a:rPr lang="en-US" sz="2000" b="1" i="1" dirty="0" smtClean="0">
                <a:solidFill>
                  <a:srgbClr val="00FFFE"/>
                </a:solidFill>
              </a:rPr>
              <a:t>“</a:t>
            </a:r>
            <a:r>
              <a:rPr lang="ru-RU" sz="2000" b="1" i="1" dirty="0" smtClean="0">
                <a:solidFill>
                  <a:srgbClr val="00FFFE"/>
                </a:solidFill>
              </a:rPr>
              <a:t>Бібліотека</a:t>
            </a:r>
            <a:r>
              <a:rPr lang="ru-RU" sz="2000" b="1" i="1" dirty="0" smtClean="0">
                <a:solidFill>
                  <a:srgbClr val="00FFFE"/>
                </a:solidFill>
              </a:rPr>
              <a:t> </a:t>
            </a:r>
            <a:r>
              <a:rPr lang="ru-RU" sz="2000" b="1" i="1" dirty="0" smtClean="0">
                <a:solidFill>
                  <a:srgbClr val="00FFFE"/>
                </a:solidFill>
              </a:rPr>
              <a:t>університету</a:t>
            </a:r>
            <a:r>
              <a:rPr lang="ru-RU" sz="2000" b="1" i="1" dirty="0" smtClean="0">
                <a:solidFill>
                  <a:srgbClr val="00FFFE"/>
                </a:solidFill>
              </a:rPr>
              <a:t> на </a:t>
            </a:r>
            <a:r>
              <a:rPr lang="ru-RU" sz="2000" b="1" i="1" dirty="0">
                <a:solidFill>
                  <a:srgbClr val="00FFFE"/>
                </a:solidFill>
              </a:rPr>
              <a:t>новому</a:t>
            </a:r>
            <a:r>
              <a:rPr lang="ru-RU" sz="2000" b="1" i="1" dirty="0" smtClean="0">
                <a:solidFill>
                  <a:srgbClr val="00FFFE"/>
                </a:solidFill>
              </a:rPr>
              <a:t> </a:t>
            </a:r>
            <a:r>
              <a:rPr lang="ru-RU" sz="2000" b="1" i="1" dirty="0" smtClean="0">
                <a:solidFill>
                  <a:srgbClr val="00FFFE"/>
                </a:solidFill>
              </a:rPr>
              <a:t>етапі</a:t>
            </a:r>
            <a:r>
              <a:rPr lang="ru-RU" sz="2000" b="1" i="1" dirty="0" smtClean="0">
                <a:solidFill>
                  <a:srgbClr val="00FFFE"/>
                </a:solidFill>
              </a:rPr>
              <a:t> </a:t>
            </a:r>
            <a:r>
              <a:rPr lang="ru-RU" sz="2000" b="1" i="1" dirty="0" smtClean="0">
                <a:solidFill>
                  <a:srgbClr val="00FFFE"/>
                </a:solidFill>
              </a:rPr>
              <a:t>розвитку</a:t>
            </a:r>
            <a:r>
              <a:rPr lang="ru-RU" sz="2000" b="1" i="1" dirty="0" smtClean="0">
                <a:solidFill>
                  <a:srgbClr val="00FFFE"/>
                </a:solidFill>
              </a:rPr>
              <a:t>  </a:t>
            </a:r>
            <a:r>
              <a:rPr lang="uk-UA" sz="2000" b="1" i="1" dirty="0" smtClean="0">
                <a:solidFill>
                  <a:srgbClr val="00FFFE"/>
                </a:solidFill>
              </a:rPr>
              <a:t>соціальних</a:t>
            </a:r>
            <a:r>
              <a:rPr lang="ru-RU" sz="2000" b="1" i="1" dirty="0" smtClean="0">
                <a:solidFill>
                  <a:srgbClr val="00FFFE"/>
                </a:solidFill>
              </a:rPr>
              <a:t> </a:t>
            </a:r>
            <a:r>
              <a:rPr lang="ru-RU" sz="2000" b="1" i="1" dirty="0" smtClean="0">
                <a:solidFill>
                  <a:srgbClr val="00FFFE"/>
                </a:solidFill>
              </a:rPr>
              <a:t>комунікацій</a:t>
            </a:r>
            <a:r>
              <a:rPr lang="en-US" sz="2000" b="1" i="1" dirty="0" smtClean="0">
                <a:solidFill>
                  <a:srgbClr val="00FFFE"/>
                </a:solidFill>
              </a:rPr>
              <a:t>”</a:t>
            </a:r>
            <a:r>
              <a:rPr lang="ru-RU" sz="2000" b="1" i="1" dirty="0" smtClean="0"/>
              <a:t> </a:t>
            </a:r>
            <a:endParaRPr lang="uk-UA" sz="2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375561" y="6428509"/>
            <a:ext cx="221673" cy="591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5080000" y="6243843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05FFFF"/>
                </a:solidFill>
              </a:rPr>
              <a:t>Дніпро 2020</a:t>
            </a:r>
            <a:endParaRPr lang="uk-UA" dirty="0">
              <a:solidFill>
                <a:srgbClr val="05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56073" y="58466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sp>
        <p:nvSpPr>
          <p:cNvPr id="10" name="TextBox 9"/>
          <p:cNvSpPr txBox="1"/>
          <p:nvPr/>
        </p:nvSpPr>
        <p:spPr>
          <a:xfrm>
            <a:off x="7804728" y="5689845"/>
            <a:ext cx="35282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uk-UA" dirty="0">
                <a:solidFill>
                  <a:srgbClr val="82FFFF"/>
                </a:solidFill>
              </a:rPr>
              <a:t>Семенова Людмила </a:t>
            </a:r>
            <a:r>
              <a:rPr lang="uk-UA" dirty="0" smtClean="0">
                <a:solidFill>
                  <a:srgbClr val="82FFFF"/>
                </a:solidFill>
              </a:rPr>
              <a:t>Анатоліївна</a:t>
            </a:r>
          </a:p>
          <a:p>
            <a:pPr lvl="0" algn="just"/>
            <a:r>
              <a:rPr lang="uk-UA" dirty="0" smtClean="0">
                <a:solidFill>
                  <a:srgbClr val="82FFFF"/>
                </a:solidFill>
              </a:rPr>
              <a:t>Щетініна</a:t>
            </a:r>
            <a:r>
              <a:rPr lang="uk-UA" dirty="0" smtClean="0">
                <a:solidFill>
                  <a:srgbClr val="82FFFF"/>
                </a:solidFill>
              </a:rPr>
              <a:t> Тетяна Вікторівна</a:t>
            </a:r>
          </a:p>
          <a:p>
            <a:pPr lvl="0" algn="just"/>
            <a:r>
              <a:rPr lang="uk-UA" dirty="0" smtClean="0">
                <a:solidFill>
                  <a:srgbClr val="82FFFF"/>
                </a:solidFill>
              </a:rPr>
              <a:t>Колесник Ольга Тимофіївна</a:t>
            </a:r>
          </a:p>
          <a:p>
            <a:pPr algn="just"/>
            <a:endParaRPr lang="uk-UA" dirty="0"/>
          </a:p>
          <a:p>
            <a:endParaRPr lang="uk-UA" dirty="0"/>
          </a:p>
        </p:txBody>
      </p:sp>
      <p:sp>
        <p:nvSpPr>
          <p:cNvPr id="11" name="TextBox 10"/>
          <p:cNvSpPr txBox="1"/>
          <p:nvPr/>
        </p:nvSpPr>
        <p:spPr>
          <a:xfrm>
            <a:off x="1006764" y="770148"/>
            <a:ext cx="10326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>
                <a:solidFill>
                  <a:schemeClr val="bg2"/>
                </a:solidFill>
              </a:rPr>
              <a:t>Цифрові мережеві технології в академічних бібліотеках під </a:t>
            </a:r>
            <a:r>
              <a:rPr lang="uk-UA" sz="3600" dirty="0">
                <a:solidFill>
                  <a:schemeClr val="bg2"/>
                </a:solidFill>
              </a:rPr>
              <a:t>час сучасних </a:t>
            </a:r>
            <a:r>
              <a:rPr lang="uk-UA" sz="3600" dirty="0" smtClean="0">
                <a:solidFill>
                  <a:schemeClr val="bg2"/>
                </a:solidFill>
              </a:rPr>
              <a:t>викликів</a:t>
            </a:r>
            <a:endParaRPr lang="uk-UA" sz="3600" dirty="0">
              <a:solidFill>
                <a:schemeClr val="bg2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86" y="2001469"/>
            <a:ext cx="6523285" cy="40861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5695">
            <a:off x="8797368" y="2858240"/>
            <a:ext cx="2072820" cy="1624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5" name="E04DB88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743587" y="7392015"/>
            <a:ext cx="406400" cy="647700"/>
          </a:xfrm>
          <a:prstGeom prst="rect">
            <a:avLst/>
          </a:prstGeom>
        </p:spPr>
      </p:pic>
      <p:pic>
        <p:nvPicPr>
          <p:cNvPr id="16" name="Dj.Rus - 4.30 Светлая и волшебная мелодия любви. Красивая инструментальная музыка для души (musico.su)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694933" y="7105821"/>
            <a:ext cx="390013" cy="390013"/>
          </a:xfrm>
          <a:prstGeom prst="rect">
            <a:avLst/>
          </a:prstGeom>
        </p:spPr>
      </p:pic>
      <p:pic>
        <p:nvPicPr>
          <p:cNvPr id="18" name="Dj.Rus - 4.30 Светлая и волшебная мелодия любви. Красивая инструментальная музыка для души (musico.su)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4">
                  <p14:trim end="64826.881"/>
                  <p14:fade out="1000"/>
                </p14:media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743587" y="6331539"/>
            <a:ext cx="406400" cy="3924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77777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0226">
        <p14:reveal/>
      </p:transition>
    </mc:Choice>
    <mc:Fallback>
      <p:transition spd="slow" advTm="102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41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27782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23469" numSld="999" showWhenStopped="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4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5237" y="172258"/>
            <a:ext cx="10653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В умовах вимушеного дистанціювання працівники бібліотеки мали змогу</a:t>
            </a:r>
          </a:p>
          <a:p>
            <a:pPr algn="ctr"/>
            <a:r>
              <a:rPr lang="uk-UA" sz="2400" dirty="0" smtClean="0"/>
              <a:t>розширити власну професійну орієнтацію, навчитися зберігати створені </a:t>
            </a:r>
          </a:p>
          <a:p>
            <a:pPr algn="ctr"/>
            <a:r>
              <a:rPr lang="uk-UA" sz="2400" dirty="0" smtClean="0"/>
              <a:t>ресурси на </a:t>
            </a:r>
            <a:r>
              <a:rPr lang="en-US" sz="2400" dirty="0" smtClean="0"/>
              <a:t>Google</a:t>
            </a:r>
            <a:r>
              <a:rPr lang="uk-UA" sz="2400" dirty="0" smtClean="0"/>
              <a:t>-диску (документи, таблиці, презентації), використовувати</a:t>
            </a:r>
          </a:p>
          <a:p>
            <a:pPr algn="ctr"/>
            <a:r>
              <a:rPr lang="uk-UA" sz="2400" dirty="0" smtClean="0"/>
              <a:t>для відео-зустрічей сервіси </a:t>
            </a:r>
            <a:r>
              <a:rPr lang="en-US" sz="2400" dirty="0" smtClean="0"/>
              <a:t>Zoom, Skype, Viber, </a:t>
            </a:r>
            <a:r>
              <a:rPr lang="uk-UA" sz="2400" dirty="0" smtClean="0"/>
              <a:t>спілкуватися за допомогою</a:t>
            </a:r>
          </a:p>
          <a:p>
            <a:pPr algn="ctr"/>
            <a:r>
              <a:rPr lang="uk-UA" sz="2400" dirty="0" smtClean="0"/>
              <a:t>сервісів </a:t>
            </a:r>
            <a:r>
              <a:rPr lang="en-US" sz="2400" dirty="0" smtClean="0"/>
              <a:t>Google (Hangouts Chat, Hangouts Meet).</a:t>
            </a:r>
            <a:endParaRPr lang="uk-UA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1776">
            <a:off x="309091" y="2303644"/>
            <a:ext cx="3222677" cy="2014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6477">
            <a:off x="8496737" y="2296540"/>
            <a:ext cx="3300728" cy="22634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691" y="4846598"/>
            <a:ext cx="2242756" cy="1317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145" y="4851365"/>
            <a:ext cx="2468497" cy="1397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551" y="2259032"/>
            <a:ext cx="3219419" cy="1911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400" y="4762518"/>
            <a:ext cx="1711660" cy="1486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51132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0234">
        <p:cut/>
      </p:transition>
    </mc:Choice>
    <mc:Fallback>
      <p:transition advTm="20234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8437" y="4230577"/>
            <a:ext cx="10058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Під час пандемії </a:t>
            </a:r>
            <a:r>
              <a:rPr lang="en-US" sz="2400" dirty="0" smtClean="0"/>
              <a:t>COVID-19 </a:t>
            </a:r>
            <a:r>
              <a:rPr lang="uk-UA" sz="2400" dirty="0" smtClean="0"/>
              <a:t>зросла активність користувачів електронного</a:t>
            </a:r>
          </a:p>
          <a:p>
            <a:pPr algn="ctr"/>
            <a:r>
              <a:rPr lang="uk-UA" sz="2400" dirty="0" smtClean="0"/>
              <a:t>архіву (</a:t>
            </a:r>
            <a:r>
              <a:rPr lang="uk-UA" sz="2400" dirty="0" smtClean="0"/>
              <a:t>репозитарію</a:t>
            </a:r>
            <a:r>
              <a:rPr lang="uk-UA" sz="2400" dirty="0" smtClean="0"/>
              <a:t>) ДНУЗТ імені академіка В. </a:t>
            </a:r>
            <a:r>
              <a:rPr lang="uk-UA" sz="2400" dirty="0" smtClean="0"/>
              <a:t>Лазаряна</a:t>
            </a:r>
            <a:r>
              <a:rPr lang="uk-UA" sz="2400" dirty="0" smtClean="0"/>
              <a:t>, про що свідчить</a:t>
            </a:r>
          </a:p>
          <a:p>
            <a:pPr algn="ctr"/>
            <a:r>
              <a:rPr lang="uk-UA" sz="2400" dirty="0" smtClean="0"/>
              <a:t>статистика </a:t>
            </a:r>
            <a:r>
              <a:rPr lang="uk-UA" sz="2400" dirty="0" smtClean="0"/>
              <a:t>еа</a:t>
            </a:r>
            <a:r>
              <a:rPr lang="en-US" sz="2400" dirty="0" smtClean="0"/>
              <a:t>DNURT</a:t>
            </a:r>
            <a:r>
              <a:rPr lang="uk-UA" sz="2400" dirty="0" smtClean="0"/>
              <a:t>. У другому кварталі 2020 р. в порівнянні з другим </a:t>
            </a:r>
          </a:p>
          <a:p>
            <a:pPr algn="ctr"/>
            <a:r>
              <a:rPr lang="uk-UA" sz="2400" dirty="0" smtClean="0"/>
              <a:t>кварталі 2019 р.</a:t>
            </a:r>
            <a:r>
              <a:rPr lang="en-US" sz="2400" dirty="0" smtClean="0"/>
              <a:t> </a:t>
            </a:r>
            <a:r>
              <a:rPr lang="uk-UA" sz="2400" dirty="0" smtClean="0"/>
              <a:t>майже на 50% зросла кількість переглядів потоку, </a:t>
            </a:r>
          </a:p>
          <a:p>
            <a:pPr algn="ctr"/>
            <a:r>
              <a:rPr lang="uk-UA" sz="2400" dirty="0" smtClean="0"/>
              <a:t>авторизації користувачів, звернення до віртуальної довідки.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935" y="452971"/>
            <a:ext cx="8722280" cy="3168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2343049"/>
      </p:ext>
    </p:extLst>
  </p:cSld>
  <p:clrMapOvr>
    <a:masterClrMapping/>
  </p:clrMapOvr>
  <p:transition spd="slow" advTm="1262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67415" y="4754819"/>
            <a:ext cx="92363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Опанування нових видів діяльності, участь у дистанційних курсах </a:t>
            </a:r>
          </a:p>
          <a:p>
            <a:pPr algn="ctr"/>
            <a:r>
              <a:rPr lang="uk-UA" sz="2400" dirty="0" smtClean="0"/>
              <a:t>підвищення кваліфікації, у серіях </a:t>
            </a:r>
            <a:r>
              <a:rPr lang="uk-UA" sz="2400" dirty="0" smtClean="0"/>
              <a:t>вебінарів</a:t>
            </a:r>
            <a:r>
              <a:rPr lang="uk-UA" sz="2400" dirty="0" smtClean="0"/>
              <a:t> </a:t>
            </a:r>
            <a:r>
              <a:rPr lang="en-US" sz="2400" dirty="0" smtClean="0"/>
              <a:t>“</a:t>
            </a:r>
            <a:r>
              <a:rPr lang="en-US" sz="2400" dirty="0" smtClean="0"/>
              <a:t>Clerivate</a:t>
            </a:r>
            <a:r>
              <a:rPr lang="uk-UA" sz="2400" dirty="0" smtClean="0"/>
              <a:t> </a:t>
            </a:r>
            <a:r>
              <a:rPr lang="en-US" sz="2400" dirty="0" smtClean="0"/>
              <a:t>Analitics</a:t>
            </a:r>
            <a:r>
              <a:rPr lang="en-US" sz="2400" dirty="0" smtClean="0"/>
              <a:t>”, </a:t>
            </a:r>
            <a:endParaRPr lang="ru-RU" sz="2400" dirty="0" smtClean="0"/>
          </a:p>
          <a:p>
            <a:pPr algn="ctr"/>
            <a:r>
              <a:rPr lang="en-US" sz="2400" dirty="0" smtClean="0"/>
              <a:t>“</a:t>
            </a:r>
            <a:r>
              <a:rPr lang="ru-RU" sz="2400" dirty="0" smtClean="0"/>
              <a:t>Антиплагиат</a:t>
            </a:r>
            <a:r>
              <a:rPr lang="en-US" sz="2400" dirty="0" smtClean="0"/>
              <a:t>”, “</a:t>
            </a:r>
            <a:r>
              <a:rPr lang="uk-UA" sz="2400" dirty="0" smtClean="0"/>
              <a:t>ВУМ-онлайн</a:t>
            </a:r>
            <a:r>
              <a:rPr lang="en-US" sz="2400" dirty="0" smtClean="0"/>
              <a:t>”</a:t>
            </a:r>
            <a:r>
              <a:rPr lang="uk-UA" sz="2400" dirty="0" smtClean="0"/>
              <a:t> та інших під час вимушеної ізоляції </a:t>
            </a:r>
          </a:p>
          <a:p>
            <a:pPr algn="ctr"/>
            <a:r>
              <a:rPr lang="uk-UA" sz="2400" dirty="0" smtClean="0"/>
              <a:t>сприяло підвищенню рівня інформаційної культури співробітників</a:t>
            </a:r>
          </a:p>
          <a:p>
            <a:pPr algn="ctr"/>
            <a:r>
              <a:rPr lang="uk-UA" sz="2400" dirty="0" smtClean="0"/>
              <a:t>НТБ ДНУЗТ.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374" y="704270"/>
            <a:ext cx="5378851" cy="1089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339" y="2800421"/>
            <a:ext cx="5669280" cy="172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3266">
            <a:off x="8926373" y="762797"/>
            <a:ext cx="2899721" cy="20181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2353">
            <a:off x="722333" y="738311"/>
            <a:ext cx="2650371" cy="2035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4185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389">
        <p:split orient="vert"/>
      </p:transition>
    </mc:Choice>
    <mc:Fallback>
      <p:transition spd="slow" advTm="15389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6639" y="2002652"/>
            <a:ext cx="102400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Світ після карантину має змінитися, мережеві технології мають ще більше</a:t>
            </a:r>
          </a:p>
          <a:p>
            <a:pPr algn="ctr"/>
            <a:r>
              <a:rPr lang="uk-UA" sz="2400" dirty="0" smtClean="0"/>
              <a:t>увійти до нашого повсякденного життя, а застосування мобільних </a:t>
            </a:r>
          </a:p>
          <a:p>
            <a:pPr algn="ctr"/>
            <a:r>
              <a:rPr lang="uk-UA" sz="2400" dirty="0" smtClean="0"/>
              <a:t>віртуальних сервісів для віддаленої роботи має стати нормою. Щоб бути </a:t>
            </a:r>
          </a:p>
          <a:p>
            <a:pPr algn="ctr"/>
            <a:r>
              <a:rPr lang="uk-UA" sz="2400" dirty="0" smtClean="0"/>
              <a:t>готовими до сучасних викликів академічним бібліотекам треба й далі </a:t>
            </a:r>
          </a:p>
          <a:p>
            <a:pPr algn="ctr"/>
            <a:r>
              <a:rPr lang="uk-UA" sz="2400" dirty="0" smtClean="0"/>
              <a:t>активно впроваджувати у діяльність закладів цифрові технології, бо це </a:t>
            </a:r>
          </a:p>
          <a:p>
            <a:pPr algn="ctr"/>
            <a:r>
              <a:rPr lang="uk-UA" sz="2400" dirty="0" smtClean="0"/>
              <a:t>удосконалює сервісне обслуговування користувачів мережевим контентом.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633" y="323668"/>
            <a:ext cx="2890237" cy="1439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450" y="285038"/>
            <a:ext cx="2519707" cy="1516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746" y="4473379"/>
            <a:ext cx="2761672" cy="2079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342" y="4473379"/>
            <a:ext cx="3370811" cy="20377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326" y="4459312"/>
            <a:ext cx="2779108" cy="20517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73951662"/>
      </p:ext>
    </p:extLst>
  </p:cSld>
  <p:clrMapOvr>
    <a:masterClrMapping/>
  </p:clrMapOvr>
  <p:transition spd="slow" advTm="17717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3556" y="330403"/>
            <a:ext cx="5200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>
                <a:solidFill>
                  <a:schemeClr val="bg2">
                    <a:lumMod val="75000"/>
                  </a:schemeClr>
                </a:solidFill>
              </a:rPr>
              <a:t>Використані ресурси</a:t>
            </a:r>
            <a:endParaRPr lang="uk-UA" sz="4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53415" y="1651462"/>
            <a:ext cx="10125777" cy="35230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</a:t>
            </a:r>
            <a:r>
              <a:rPr lang="ru-RU" sz="2400" dirty="0" smtClean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ps</a:t>
            </a:r>
            <a:r>
              <a:rPr lang="ru-RU" sz="2400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ru-RU" sz="2400" dirty="0" smtClean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library.diit.edu.ua</a:t>
            </a:r>
            <a:endParaRPr lang="ru-RU" sz="2400" dirty="0" smtClean="0">
              <a:ln w="0"/>
              <a:solidFill>
                <a:srgbClr val="92D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u="sng" dirty="0" smtClean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ula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org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ua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images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documents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/4599/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UBA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_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bulleten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2%20(2020).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pdf</a:t>
            </a:r>
            <a:endParaRPr lang="uk-UA" sz="2400" dirty="0">
              <a:ln w="0"/>
              <a:solidFill>
                <a:srgbClr val="92D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eadnurt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.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diit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.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edu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.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ua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jspui</a:t>
            </a: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en-US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handle</a:t>
            </a:r>
            <a:r>
              <a:rPr lang="uk-UA" sz="2400" u="sng" dirty="0" smtClean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/123456789/11914</a:t>
            </a:r>
            <a:endParaRPr lang="uk-UA" sz="2400" dirty="0" smtClean="0">
              <a:ln w="0"/>
              <a:solidFill>
                <a:srgbClr val="92D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u="sng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uk-UA" sz="2400" u="sng" dirty="0" smtClean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www.youtube.com/user/WOKtrainingsRussian/videos</a:t>
            </a:r>
            <a:endParaRPr lang="uk-UA" sz="2400" u="sng" dirty="0" smtClean="0">
              <a:ln w="0"/>
              <a:solidFill>
                <a:srgbClr val="92D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u="sng" dirty="0" smtClean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https://ua.112.ua/statji/straiky-u-videoihrakh-i-patrulni-roboty-yak-tekhnolohii-dopomahaiut-perezhyty-karantyn-i-borotysia-z-koronavirusom-532997.html</a:t>
            </a:r>
            <a:endParaRPr lang="uk-UA" sz="2400" u="sng" dirty="0" smtClean="0">
              <a:ln w="0"/>
              <a:solidFill>
                <a:srgbClr val="92D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400" u="sng" dirty="0" smtClean="0">
                <a:ln w="0"/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https://vumonline.ua/courses</a:t>
            </a:r>
            <a:r>
              <a:rPr lang="en-US" sz="2400" u="sng" dirty="0" smtClean="0">
                <a:ln w="0"/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endParaRPr lang="uk-UA" sz="2400" dirty="0">
              <a:ln w="0"/>
              <a:solidFill>
                <a:srgbClr val="92D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4058736"/>
      </p:ext>
    </p:extLst>
  </p:cSld>
  <p:clrMapOvr>
    <a:masterClrMapping/>
  </p:clrMapOvr>
  <p:transition spd="slow" advTm="7198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3708" y="2639656"/>
            <a:ext cx="4908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dirty="0" smtClean="0">
                <a:solidFill>
                  <a:schemeClr val="bg2">
                    <a:lumMod val="75000"/>
                  </a:schemeClr>
                </a:solidFill>
              </a:rPr>
              <a:t>Дякуємо за увагу!</a:t>
            </a:r>
            <a:endParaRPr lang="uk-UA" sz="48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830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466">
        <p:split orient="vert"/>
      </p:transition>
    </mc:Choice>
    <mc:Fallback>
      <p:transition spd="slow" advTm="446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0542" y="401029"/>
            <a:ext cx="102058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Зміна світогляду, стереотипів мислення сучасної молоді, міжнародний </a:t>
            </a:r>
          </a:p>
          <a:p>
            <a:pPr algn="ctr"/>
            <a:r>
              <a:rPr lang="uk-UA" sz="2400" dirty="0" smtClean="0"/>
              <a:t>рух за відкритість  Інформації, створення онлайн-бібліотек – спонукають </a:t>
            </a:r>
          </a:p>
          <a:p>
            <a:pPr algn="ctr"/>
            <a:r>
              <a:rPr lang="uk-UA" sz="2400" dirty="0" smtClean="0"/>
              <a:t>стрімкий розвиток та поширення цифрових мережевих технологій, </a:t>
            </a:r>
          </a:p>
          <a:p>
            <a:pPr algn="ctr"/>
            <a:r>
              <a:rPr lang="uk-UA" sz="2400" dirty="0" smtClean="0"/>
              <a:t>бо зручність та гнучкість цих новітніх технологій як найкраще </a:t>
            </a:r>
          </a:p>
          <a:p>
            <a:pPr algn="ctr"/>
            <a:r>
              <a:rPr lang="uk-UA" sz="2400" dirty="0" smtClean="0"/>
              <a:t>задовольняють потреби користувачів.</a:t>
            </a:r>
            <a:endParaRPr lang="uk-UA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184" y="2524665"/>
            <a:ext cx="3856891" cy="3511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70112">
            <a:off x="555957" y="2718993"/>
            <a:ext cx="3147522" cy="2575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45892">
            <a:off x="8549684" y="3026924"/>
            <a:ext cx="3167043" cy="26956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4151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3496">
        <p:split orient="vert"/>
      </p:transition>
    </mc:Choice>
    <mc:Fallback>
      <p:transition spd="slow" advTm="13496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4671" y="540774"/>
            <a:ext cx="90948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Виклик у вигляді пандемії </a:t>
            </a:r>
            <a:r>
              <a:rPr lang="uk-UA" sz="2400" dirty="0" smtClean="0"/>
              <a:t>коронавірусу</a:t>
            </a:r>
            <a:r>
              <a:rPr lang="uk-UA" sz="2400" dirty="0" smtClean="0"/>
              <a:t> </a:t>
            </a:r>
            <a:r>
              <a:rPr lang="en-US" sz="2400" dirty="0" smtClean="0"/>
              <a:t>COVID-19 </a:t>
            </a:r>
            <a:r>
              <a:rPr lang="uk-UA" sz="2400" dirty="0" smtClean="0"/>
              <a:t>надав нового імпульсу до</a:t>
            </a:r>
            <a:r>
              <a:rPr lang="en-US" sz="2400" dirty="0" smtClean="0"/>
              <a:t> </a:t>
            </a:r>
            <a:r>
              <a:rPr lang="uk-UA" sz="2400" dirty="0" smtClean="0"/>
              <a:t>подальшого розвитку та поширення дистанційних мережевих</a:t>
            </a:r>
            <a:r>
              <a:rPr lang="en-US" sz="2400" dirty="0" smtClean="0"/>
              <a:t> </a:t>
            </a:r>
            <a:r>
              <a:rPr lang="uk-UA" sz="2400" dirty="0" smtClean="0"/>
              <a:t>технологій в освітніх закладах і бібліотеках. </a:t>
            </a:r>
            <a:endParaRPr lang="uk-UA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046" y="2466109"/>
            <a:ext cx="4282942" cy="4124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10023">
            <a:off x="495533" y="2319373"/>
            <a:ext cx="3074629" cy="27530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3938">
            <a:off x="8649937" y="2391707"/>
            <a:ext cx="3082407" cy="2693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73866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11517">
        <p:cut/>
      </p:transition>
    </mc:Choice>
    <mc:Fallback>
      <p:transition advTm="11517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6206" y="5142807"/>
            <a:ext cx="95111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/>
              <a:t>На період карантинних обмежень, щоб запобігти розповсюдження </a:t>
            </a:r>
          </a:p>
          <a:p>
            <a:pPr algn="ctr"/>
            <a:r>
              <a:rPr lang="uk-UA" sz="2400" dirty="0" smtClean="0"/>
              <a:t>коронавірусу</a:t>
            </a:r>
            <a:r>
              <a:rPr lang="uk-UA" sz="2400" dirty="0" smtClean="0"/>
              <a:t>, освітні заклади мали перейти на дистанційне навчання.</a:t>
            </a:r>
          </a:p>
          <a:p>
            <a:pPr algn="ctr"/>
            <a:r>
              <a:rPr lang="uk-UA" sz="2400" dirty="0" smtClean="0"/>
              <a:t>За допомогою мобільних інформаційних технологій здійснювався </a:t>
            </a:r>
          </a:p>
          <a:p>
            <a:pPr algn="ctr"/>
            <a:r>
              <a:rPr lang="uk-UA" sz="2400" dirty="0" smtClean="0"/>
              <a:t>процес викладання та атестації знань студентів. </a:t>
            </a:r>
            <a:endParaRPr lang="uk-UA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7620">
            <a:off x="519277" y="443007"/>
            <a:ext cx="3253446" cy="27764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2338">
            <a:off x="8554485" y="593318"/>
            <a:ext cx="3285191" cy="27714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38" y="481069"/>
            <a:ext cx="3870036" cy="3445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09688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3586">
        <p:split orient="vert"/>
      </p:transition>
    </mc:Choice>
    <mc:Fallback>
      <p:transition spd="slow" advTm="13586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5792" y="5313340"/>
            <a:ext cx="100544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/>
              <a:t>Для забезпечення дистанційного навчального процесу, бібліотеки мали </a:t>
            </a:r>
          </a:p>
          <a:p>
            <a:pPr algn="ctr"/>
            <a:r>
              <a:rPr lang="uk-UA" sz="2400" dirty="0" smtClean="0"/>
              <a:t>розширити діапазон власних онлайн-послуг, щоб користувачі мали доступ</a:t>
            </a:r>
          </a:p>
          <a:p>
            <a:pPr algn="ctr"/>
            <a:r>
              <a:rPr lang="uk-UA" sz="2400" dirty="0" smtClean="0"/>
              <a:t>до інформаційних бібліотечних ресурсів віддалено.  </a:t>
            </a:r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232" y="243006"/>
            <a:ext cx="2546304" cy="1936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936" y="264939"/>
            <a:ext cx="2588798" cy="1892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34" y="2394327"/>
            <a:ext cx="3803403" cy="2314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541" y="2305072"/>
            <a:ext cx="3992573" cy="2404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66443329"/>
      </p:ext>
    </p:extLst>
  </p:cSld>
  <p:clrMapOvr>
    <a:masterClrMapping/>
  </p:clrMapOvr>
  <p:transition spd="slow" advTm="1189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4565" y="5132136"/>
            <a:ext cx="10928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В період карантину українські бібліотеки при підтримці УБА організовували </a:t>
            </a:r>
          </a:p>
          <a:p>
            <a:pPr algn="ctr"/>
            <a:r>
              <a:rPr lang="uk-UA" sz="2400" dirty="0" smtClean="0"/>
              <a:t>та проводили </a:t>
            </a:r>
            <a:r>
              <a:rPr lang="uk-UA" sz="2400" dirty="0" smtClean="0"/>
              <a:t>вебінари</a:t>
            </a:r>
            <a:r>
              <a:rPr lang="uk-UA" sz="2400" dirty="0" smtClean="0"/>
              <a:t>, тренінги, дистанційні курси, розміщували на </a:t>
            </a:r>
          </a:p>
          <a:p>
            <a:pPr algn="ctr"/>
            <a:r>
              <a:rPr lang="uk-UA" sz="2400" dirty="0" smtClean="0"/>
              <a:t>бібліотечних сайтах методичні видання та інструкції для самостійної </a:t>
            </a:r>
          </a:p>
          <a:p>
            <a:pPr algn="ctr"/>
            <a:r>
              <a:rPr lang="uk-UA" sz="2400" dirty="0" smtClean="0"/>
              <a:t>роботи з цифровими інструментами.   </a:t>
            </a:r>
            <a:endParaRPr lang="uk-UA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109" y="2818149"/>
            <a:ext cx="4315396" cy="2088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3641">
            <a:off x="6712665" y="378086"/>
            <a:ext cx="3276884" cy="2198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65" y="2742808"/>
            <a:ext cx="3911770" cy="2276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6017">
            <a:off x="1996605" y="393354"/>
            <a:ext cx="3395206" cy="2069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6328576"/>
      </p:ext>
    </p:extLst>
  </p:cSld>
  <p:clrMapOvr>
    <a:masterClrMapping/>
  </p:clrMapOvr>
  <p:transition spd="slow" advTm="1410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5328" y="4964394"/>
            <a:ext cx="95303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/>
              <a:t>Надавали консультації щодо </a:t>
            </a:r>
            <a:r>
              <a:rPr lang="uk-UA" sz="2400" dirty="0" smtClean="0"/>
              <a:t>пошуку освітньої та наукової інформації</a:t>
            </a:r>
          </a:p>
          <a:p>
            <a:pPr algn="ctr"/>
            <a:r>
              <a:rPr lang="uk-UA" sz="2400" dirty="0" smtClean="0"/>
              <a:t>з питань </a:t>
            </a:r>
            <a:r>
              <a:rPr lang="uk-UA" sz="2400" dirty="0" smtClean="0"/>
              <a:t>наукометрії</a:t>
            </a:r>
            <a:r>
              <a:rPr lang="uk-UA" sz="2400" dirty="0" smtClean="0"/>
              <a:t> та академічної доброчесності, ділилися власним </a:t>
            </a:r>
          </a:p>
          <a:p>
            <a:pPr algn="ctr"/>
            <a:r>
              <a:rPr lang="uk-UA" sz="2400" dirty="0" smtClean="0"/>
              <a:t>досвідом щодо організації роботи колективу в умовах карантинних </a:t>
            </a:r>
          </a:p>
          <a:p>
            <a:pPr algn="ctr"/>
            <a:r>
              <a:rPr lang="uk-UA" sz="2400" dirty="0" smtClean="0"/>
              <a:t>обмежень</a:t>
            </a:r>
            <a:r>
              <a:rPr lang="uk-UA" sz="2400" dirty="0" smtClean="0"/>
              <a:t>.</a:t>
            </a:r>
            <a:endParaRPr lang="uk-UA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084" y="2985873"/>
            <a:ext cx="2888018" cy="1724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20" y="2586978"/>
            <a:ext cx="5045704" cy="23038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876" y="277329"/>
            <a:ext cx="1638271" cy="2038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017" y="213534"/>
            <a:ext cx="3322560" cy="2038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847" y="285900"/>
            <a:ext cx="2155849" cy="1965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90473953"/>
      </p:ext>
    </p:extLst>
  </p:cSld>
  <p:clrMapOvr>
    <a:masterClrMapping/>
  </p:clrMapOvr>
  <p:transition spd="slow" advTm="1744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1112" y="184727"/>
            <a:ext cx="104533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Готовність до роботи з цифровими технологіями дозволила колективу</a:t>
            </a:r>
          </a:p>
          <a:p>
            <a:pPr algn="ctr"/>
            <a:r>
              <a:rPr lang="uk-UA" sz="2400" dirty="0" smtClean="0"/>
              <a:t>НТБ ДНУЗТ імені академіка В. </a:t>
            </a:r>
            <a:r>
              <a:rPr lang="uk-UA" sz="2400" dirty="0" smtClean="0"/>
              <a:t>Лазаряна</a:t>
            </a:r>
            <a:r>
              <a:rPr lang="uk-UA" sz="2400" dirty="0" smtClean="0"/>
              <a:t> швидко адаптуватися до </a:t>
            </a:r>
          </a:p>
          <a:p>
            <a:pPr algn="ctr"/>
            <a:r>
              <a:rPr lang="uk-UA" sz="2400" dirty="0" smtClean="0"/>
              <a:t>віддаленої роботи під час вимушеної ізоляції. Оновлений сайт бібліотеки, </a:t>
            </a:r>
          </a:p>
          <a:p>
            <a:pPr algn="ctr"/>
            <a:r>
              <a:rPr lang="uk-UA" sz="2400" dirty="0" smtClean="0"/>
              <a:t>який забезпечив доступ до різноманітних цифрових носіїв інформації </a:t>
            </a:r>
          </a:p>
          <a:p>
            <a:pPr algn="ctr"/>
            <a:r>
              <a:rPr lang="uk-UA" sz="2400" dirty="0" smtClean="0"/>
              <a:t>у режимі 24/7, медійна грамотність працівників бібліотеки, широке </a:t>
            </a:r>
          </a:p>
          <a:p>
            <a:pPr algn="ctr"/>
            <a:r>
              <a:rPr lang="uk-UA" sz="2400" dirty="0" smtClean="0"/>
              <a:t>використання сучасних мобільних технологій, </a:t>
            </a:r>
            <a:r>
              <a:rPr lang="uk-UA" sz="2400" dirty="0" smtClean="0"/>
              <a:t>оцифровка</a:t>
            </a:r>
            <a:r>
              <a:rPr lang="uk-UA" sz="2400" dirty="0" smtClean="0"/>
              <a:t> найціннішої </a:t>
            </a:r>
          </a:p>
          <a:p>
            <a:pPr algn="ctr"/>
            <a:r>
              <a:rPr lang="uk-UA" sz="2400" dirty="0" smtClean="0"/>
              <a:t>частини фондів, розширення доступу користувачів до світових </a:t>
            </a:r>
          </a:p>
          <a:p>
            <a:pPr algn="ctr"/>
            <a:r>
              <a:rPr lang="uk-UA" sz="2400" dirty="0" smtClean="0"/>
              <a:t>інформаційних ресурсів, виробництво інноваційних інформаційних </a:t>
            </a:r>
          </a:p>
          <a:p>
            <a:pPr algn="ctr"/>
            <a:r>
              <a:rPr lang="uk-UA" sz="2400" dirty="0" smtClean="0"/>
              <a:t>продуктів та послуг – все це допомогло досягти успіху. </a:t>
            </a:r>
            <a:endParaRPr lang="uk-UA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629910" y="4048739"/>
            <a:ext cx="3484345" cy="23239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328" y="3951716"/>
            <a:ext cx="3062378" cy="1935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213" y="3868902"/>
            <a:ext cx="2458467" cy="2782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26342794"/>
      </p:ext>
    </p:extLst>
  </p:cSld>
  <p:clrMapOvr>
    <a:masterClrMapping/>
  </p:clrMapOvr>
  <p:transition spd="slow" advTm="2095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0582" y="149937"/>
            <a:ext cx="102338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Фахівці бібліотеки дистанційно здійснювали ведення сайту бібліотеки, </a:t>
            </a:r>
          </a:p>
          <a:p>
            <a:pPr algn="ctr"/>
            <a:r>
              <a:rPr lang="uk-UA" sz="2400" dirty="0" smtClean="0"/>
              <a:t>підтримку сайтів конференцій з філософії та </a:t>
            </a:r>
            <a:r>
              <a:rPr lang="uk-UA" sz="2400" dirty="0" smtClean="0"/>
              <a:t>бібліотечно</a:t>
            </a:r>
            <a:r>
              <a:rPr lang="uk-UA" sz="2400" dirty="0" smtClean="0"/>
              <a:t>-інформаційної справи, сканування і </a:t>
            </a:r>
            <a:r>
              <a:rPr lang="uk-UA" sz="2400" dirty="0" smtClean="0"/>
              <a:t>оцифровку</a:t>
            </a:r>
            <a:r>
              <a:rPr lang="uk-UA" sz="2400" dirty="0" smtClean="0"/>
              <a:t> фонду, супровід бібліотечного </a:t>
            </a:r>
            <a:r>
              <a:rPr lang="uk-UA" sz="2400" dirty="0" smtClean="0"/>
              <a:t>репозитарію</a:t>
            </a:r>
            <a:r>
              <a:rPr lang="uk-UA" sz="2400" dirty="0" smtClean="0"/>
              <a:t>, </a:t>
            </a:r>
          </a:p>
          <a:p>
            <a:pPr algn="ctr"/>
            <a:r>
              <a:rPr lang="uk-UA" sz="2400" dirty="0" smtClean="0"/>
              <a:t>видавництво наукових е-журналів, надання віртуальних консультацій щодо</a:t>
            </a:r>
          </a:p>
          <a:p>
            <a:pPr algn="ctr"/>
            <a:r>
              <a:rPr lang="uk-UA" sz="2400" dirty="0" smtClean="0"/>
              <a:t>пошуку освітньої та наукової інформації, з питань </a:t>
            </a:r>
            <a:r>
              <a:rPr lang="uk-UA" sz="2400" dirty="0" smtClean="0"/>
              <a:t>наукометрії</a:t>
            </a:r>
            <a:r>
              <a:rPr lang="uk-UA" sz="2400" dirty="0" smtClean="0"/>
              <a:t> та інше, щоб</a:t>
            </a:r>
          </a:p>
          <a:p>
            <a:pPr algn="ctr"/>
            <a:r>
              <a:rPr lang="uk-UA" sz="2400" dirty="0" smtClean="0"/>
              <a:t>найкраще задовольнити потреби університетської спільноти в цей непростий час.</a:t>
            </a:r>
            <a:endParaRPr lang="uk-UA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9356">
            <a:off x="719266" y="2555267"/>
            <a:ext cx="2622294" cy="1877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220" y="2827593"/>
            <a:ext cx="7375016" cy="3191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99" y="4661956"/>
            <a:ext cx="3032701" cy="1804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01158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9359">
        <p:fade/>
      </p:transition>
    </mc:Choice>
    <mc:Fallback>
      <p:transition spd="med" advTm="193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8|1.9|1.2|1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3.9|1.3|2.6|2.1|1.7|1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3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3|2.2|3.5|1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3|1.6|3.9|2.1|2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5|2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2|1.8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3.5|1.5|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|1.3|1.7|1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1|1.9|1.8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4.4|1.8|1.5|1.7|2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5|2.2|3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5.1|2|3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</TotalTime>
  <Words>603</Words>
  <Application>Microsoft Office PowerPoint</Application>
  <PresentationFormat>Широкоэкранный</PresentationFormat>
  <Paragraphs>72</Paragraphs>
  <Slides>15</Slides>
  <Notes>1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ЦИФРОВІ МЕРЕЖЕВІ ТЕХНОЛОГІЇ В АКАДЕМІЧНИХ БІБЛІОТЕКАХ ПІД ЧАС СУЧАСНИХ ВИКЛИКІВ</dc:title>
  <dc:creator>Loly</dc:creator>
  <cp:lastModifiedBy>Loly</cp:lastModifiedBy>
  <cp:revision>150</cp:revision>
  <dcterms:created xsi:type="dcterms:W3CDTF">2020-09-27T17:33:08Z</dcterms:created>
  <dcterms:modified xsi:type="dcterms:W3CDTF">2020-10-03T22:53:11Z</dcterms:modified>
</cp:coreProperties>
</file>