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7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8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9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0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2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3" r:id="rId2"/>
    <p:sldMasterId id="2147483739" r:id="rId3"/>
    <p:sldMasterId id="2147483768" r:id="rId4"/>
    <p:sldMasterId id="2147483786" r:id="rId5"/>
    <p:sldMasterId id="2147483834" r:id="rId6"/>
    <p:sldMasterId id="2147483894" r:id="rId7"/>
    <p:sldMasterId id="2147483929" r:id="rId8"/>
    <p:sldMasterId id="2147483947" r:id="rId9"/>
    <p:sldMasterId id="2147483977" r:id="rId10"/>
    <p:sldMasterId id="2147483994" r:id="rId11"/>
  </p:sldMasterIdLst>
  <p:notesMasterIdLst>
    <p:notesMasterId r:id="rId30"/>
  </p:notesMasterIdLst>
  <p:sldIdLst>
    <p:sldId id="256" r:id="rId12"/>
    <p:sldId id="342" r:id="rId13"/>
    <p:sldId id="257" r:id="rId14"/>
    <p:sldId id="313" r:id="rId15"/>
    <p:sldId id="329" r:id="rId16"/>
    <p:sldId id="333" r:id="rId17"/>
    <p:sldId id="340" r:id="rId18"/>
    <p:sldId id="338" r:id="rId19"/>
    <p:sldId id="341" r:id="rId20"/>
    <p:sldId id="334" r:id="rId21"/>
    <p:sldId id="337" r:id="rId22"/>
    <p:sldId id="336" r:id="rId23"/>
    <p:sldId id="314" r:id="rId24"/>
    <p:sldId id="332" r:id="rId25"/>
    <p:sldId id="328" r:id="rId26"/>
    <p:sldId id="339" r:id="rId27"/>
    <p:sldId id="323" r:id="rId28"/>
    <p:sldId id="32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4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0" autoAdjust="0"/>
    <p:restoredTop sz="81287" autoAdjust="0"/>
  </p:normalViewPr>
  <p:slideViewPr>
    <p:cSldViewPr snapToGrid="0">
      <p:cViewPr>
        <p:scale>
          <a:sx n="76" d="100"/>
          <a:sy n="76" d="100"/>
        </p:scale>
        <p:origin x="38" y="-10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0" d="100"/>
          <a:sy n="40" d="100"/>
        </p:scale>
        <p:origin x="2379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05T15:46:17.15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9,'2885'0,"-2607"11,-51-1,908-6,-636-6,-56 2,-432 0,-1-1,0 0,0-1,0 0,0 0,0-1,0 0,10-6,0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06T09:55:20.014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0,'3629'0,"-1772"0,-1872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24B99-65F4-45D4-B243-2DF1723EA36E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06ED0-4FE2-4AFD-81A4-C76E16D2D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9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10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82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83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9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42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924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72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20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2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306ED0-4FE2-4AFD-81A4-C76E16D2D55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19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38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3542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41122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8926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1545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816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94731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730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23651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8825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07549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22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61448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00194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59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4810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1023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6560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3259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77165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987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1768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088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0017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2822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4728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01915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3149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8660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67846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41795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89288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5980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68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433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656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9497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9718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4293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905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500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35700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7032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79632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9651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06683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10405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884727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1528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47047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9116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4110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37237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8228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997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64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81854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7239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5070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67755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2194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6600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4086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313822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859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83895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41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7922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6064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181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70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79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9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6446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45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94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96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14502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138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58672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49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104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075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3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8202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88220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93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263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980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0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610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584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441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4921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11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103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719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6161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541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6017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965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952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7626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602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986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8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135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260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897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4094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683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2348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6400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2331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6714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9222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63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1677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3587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7693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794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846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534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002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9837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7399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955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5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89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3758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780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09637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3706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0253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6723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3535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2844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1600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0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7922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8803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593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3298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803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461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1955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2608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5821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695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505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4588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980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125540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1343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417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982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77895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5407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193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023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1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1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54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94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17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96.xml"/><Relationship Id="rId16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04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27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slideLayout" Target="../slideLayouts/slideLayout1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13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0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234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009" r:id="rId15"/>
    <p:sldLayoutId id="2147484010" r:id="rId16"/>
    <p:sldLayoutId id="214748401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92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274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6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07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53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16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4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  <p:sldLayoutId id="2147483945" r:id="rId16"/>
    <p:sldLayoutId id="214748394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24DB32-DE4F-47DF-89E6-1BEC2D71566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677D8A-3281-4305-A2AC-FE72011AD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32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  <p:sldLayoutId id="2147483961" r:id="rId14"/>
    <p:sldLayoutId id="2147483962" r:id="rId15"/>
    <p:sldLayoutId id="2147483963" r:id="rId16"/>
    <p:sldLayoutId id="214748396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customXml" Target="../ink/ink1.xml"/><Relationship Id="rId5" Type="http://schemas.openxmlformats.org/officeDocument/2006/relationships/image" Target="../media/image18.png"/><Relationship Id="rId4" Type="http://schemas.openxmlformats.org/officeDocument/2006/relationships/hyperlink" Target="https://ru.wikimedia.org/wiki/%D0%A4%D0%B0%D0%B9%D0%BB:Cc-by_new.s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images.co.uk/" TargetMode="External"/><Relationship Id="rId2" Type="http://schemas.openxmlformats.org/officeDocument/2006/relationships/hyperlink" Target="https://pixabay.com/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media.org/wiki/%D0%A4%D0%B0%D0%B9%D0%BB:Cc-nd.sv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media.org/wiki/%D0%A4%D0%B0%D0%B9%D0%BB:Cc-sa.svg" TargetMode="External"/><Relationship Id="rId7" Type="http://schemas.openxmlformats.org/officeDocument/2006/relationships/image" Target="../media/image2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2.xml"/><Relationship Id="rId6" Type="http://schemas.openxmlformats.org/officeDocument/2006/relationships/customXml" Target="../ink/ink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24.png"/><Relationship Id="rId4" Type="http://schemas.openxmlformats.org/officeDocument/2006/relationships/hyperlink" Target="https://ru.wikimedia.org/wiki/%D0%A4%D0%B0%D0%B9%D0%BB:Cc-nc.sv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3.xml"/><Relationship Id="rId5" Type="http://schemas.openxmlformats.org/officeDocument/2006/relationships/hyperlink" Target="https://inprojournal.org/mainpage" TargetMode="External"/><Relationship Id="rId4" Type="http://schemas.openxmlformats.org/officeDocument/2006/relationships/hyperlink" Target="http://www.ndiiv.org.u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unesco.org/themes/building-knowledge-societies/oer/recommend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0300F-4BC6-2D5F-1F63-F0A92B45E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55905"/>
            <a:ext cx="9144000" cy="32425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</a:pPr>
            <a:b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Відкриті освітні ресурси та</a:t>
            </a:r>
            <a:b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авторське право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uk-UA" sz="1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180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Цикл </a:t>
            </a:r>
            <a:r>
              <a:rPr lang="uk-UA" sz="1800" dirty="0" err="1">
                <a:solidFill>
                  <a:srgbClr val="25252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вебІнарів</a:t>
            </a:r>
            <a:r>
              <a:rPr lang="uk-UA" sz="18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80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2: «Ліцензії СС - один з механізмів формування екосистеми відкритих освітніх ресурсів (</a:t>
            </a:r>
            <a:r>
              <a:rPr lang="ru-RU" sz="180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OER</a:t>
            </a:r>
            <a:r>
              <a:rPr lang="uk-UA" sz="1800" dirty="0">
                <a:solidFill>
                  <a:srgbClr val="0505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 Україні!», 9 Січня 2024 р.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8D302E-88F6-C3FE-62A6-6884D3A88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64924"/>
            <a:ext cx="9144000" cy="1348324"/>
          </a:xfrm>
        </p:spPr>
        <p:txBody>
          <a:bodyPr>
            <a:noAutofit/>
          </a:bodyPr>
          <a:lstStyle/>
          <a:p>
            <a:pPr marL="425450" lvl="1" indent="-215900" algn="r" defTabSz="4492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None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7850" algn="l"/>
                <a:tab pos="3568700" algn="l"/>
                <a:tab pos="4017963" algn="l"/>
                <a:tab pos="4467225" algn="l"/>
                <a:tab pos="4911725" algn="l"/>
                <a:tab pos="5365750" algn="l"/>
                <a:tab pos="5815013" algn="l"/>
                <a:tab pos="6262688" algn="l"/>
                <a:tab pos="6705600" algn="l"/>
                <a:tab pos="7162800" algn="l"/>
                <a:tab pos="7612063" algn="l"/>
                <a:tab pos="8056563" algn="l"/>
                <a:tab pos="8501063" algn="l"/>
                <a:tab pos="8959850" algn="l"/>
                <a:tab pos="9405938" algn="l"/>
              </a:tabLst>
            </a:pPr>
            <a:r>
              <a:rPr lang="uk-UA" alt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Миколаївна Троцька, 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к.ю.н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завідувачка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сектору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розпорядження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авторськими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суміжними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правами 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відділу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авторського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права і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суміжних</a:t>
            </a:r>
            <a:r>
              <a:rPr lang="ru-RU" sz="1400" dirty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прав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НДІ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1592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5BAB8C-E97D-170E-091D-008E6C3D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295" y="569422"/>
            <a:ext cx="9601200" cy="860367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100" b="1" dirty="0" err="1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3100" b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100" b="1" dirty="0" err="1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3100" b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авторства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BY</a:t>
            </a:r>
            <a:br>
              <a:rPr lang="ru-RU" sz="3100" b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FE1249-5933-87DB-AF60-C8367E85D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3695" y="1287360"/>
            <a:ext cx="7597832" cy="495022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0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uk-UA" sz="48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uk-UA" sz="48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uk-UA" sz="48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uk-UA" sz="48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uk-UA" sz="4800" b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n-US" sz="48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https://open.umn.edu/opentextbooks/textbooks/finding-balance</a:t>
            </a:r>
            <a:br>
              <a:rPr lang="ru-RU" sz="20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Объект 3">
            <a:extLst>
              <a:ext uri="{FF2B5EF4-FFF2-40B4-BE49-F238E27FC236}">
                <a16:creationId xmlns:a16="http://schemas.microsoft.com/office/drawing/2014/main" id="{711709DE-8D51-D5F4-5AFC-F9CC00E252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87" t="7947" r="18660" b="8702"/>
          <a:stretch/>
        </p:blipFill>
        <p:spPr bwMode="auto">
          <a:xfrm>
            <a:off x="1801089" y="1555171"/>
            <a:ext cx="8830889" cy="42387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Attribution">
            <a:hlinkClick r:id="rId4" tooltip="&quot;Attribution&quot;"/>
            <a:extLst>
              <a:ext uri="{FF2B5EF4-FFF2-40B4-BE49-F238E27FC236}">
                <a16:creationId xmlns:a16="http://schemas.microsoft.com/office/drawing/2014/main" id="{0C13CFE7-9929-D502-3FF7-8959283903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90" y="694805"/>
            <a:ext cx="304800" cy="3048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8D5D28E7-94D4-37AB-2BD6-57A8A9938832}"/>
                  </a:ext>
                </a:extLst>
              </p14:cNvPr>
              <p14:cNvContentPartPr/>
              <p14:nvPr/>
            </p14:nvContentPartPr>
            <p14:xfrm>
              <a:off x="3166822" y="5558040"/>
              <a:ext cx="2011680" cy="1260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8D5D28E7-94D4-37AB-2BD6-57A8A993883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12822" y="5450040"/>
                <a:ext cx="2119320" cy="22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009217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472B5-F429-1775-BDF9-F813C7D32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228600"/>
            <a:ext cx="9601200" cy="627611"/>
          </a:xfrm>
        </p:spPr>
        <p:txBody>
          <a:bodyPr>
            <a:normAutofit/>
          </a:bodyPr>
          <a:lstStyle/>
          <a:p>
            <a:r>
              <a:rPr lang="ru-RU" sz="2000" b="1" dirty="0" err="1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000" b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Практичні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BF67AC-3AA9-FBFF-48B1-C454EBEA851C}"/>
              </a:ext>
            </a:extLst>
          </p:cNvPr>
          <p:cNvSpPr txBox="1"/>
          <p:nvPr/>
        </p:nvSpPr>
        <p:spPr>
          <a:xfrm>
            <a:off x="856211" y="666700"/>
            <a:ext cx="7764878" cy="864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800" b="1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ПРИКЛАД:</a:t>
            </a:r>
          </a:p>
          <a:p>
            <a:pPr marL="0" indent="0">
              <a:buNone/>
            </a:pPr>
            <a:endParaRPr lang="ru-RU" sz="1800" b="1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ru-RU" sz="2000" u="sng" strike="noStrike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Стокові</a:t>
            </a:r>
            <a:r>
              <a:rPr lang="ru-RU" sz="2000" u="sng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000" u="sng" strike="noStrike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фотографії</a:t>
            </a:r>
            <a:r>
              <a:rPr lang="ru-RU" sz="2000" u="sng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lang="ru-RU" sz="2000" u="sng" strike="noStrike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малюнки</a:t>
            </a:r>
            <a:endParaRPr lang="ru-RU" sz="2000" u="sng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ru-RU" sz="2000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b="0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</a:t>
            </a:r>
            <a:r>
              <a:rPr lang="en-US" sz="2000" b="0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reeimages</a:t>
            </a:r>
            <a:endParaRPr lang="uk-UA" sz="2000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зображення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потрібне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… </a:t>
            </a:r>
          </a:p>
          <a:p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сайт. </a:t>
            </a:r>
            <a:r>
              <a:rPr lang="ru-RU" sz="2000" i="1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Кредитс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розташований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читабельним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шрифтом на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тій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же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сторінці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000" b="0" i="1" dirty="0" err="1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зображення</a:t>
            </a:r>
            <a:r>
              <a:rPr lang="ru-RU" sz="2000" b="0" i="1" dirty="0">
                <a:solidFill>
                  <a:srgbClr val="2F2F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</a:p>
          <a:p>
            <a:endParaRPr lang="ru-RU" sz="2000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Зображення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www.freeimages.co.uk</a:t>
            </a:r>
            <a:endParaRPr lang="ru-RU" sz="2000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i="1" dirty="0">
                <a:solidFill>
                  <a:srgbClr val="191B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https://freeimages.co.uk/galleries/workplace/education/slides/school_reading.htm</a:t>
            </a:r>
            <a:endParaRPr lang="ru-RU" sz="1600" i="1" dirty="0">
              <a:solidFill>
                <a:srgbClr val="191B2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i="1" dirty="0">
              <a:solidFill>
                <a:srgbClr val="191B2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191B26"/>
              </a:solidFill>
              <a:latin typeface="Open Sans" panose="020B0606030504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B435D0-2A58-AFEC-FA56-3855B0E5CF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222" y="1205345"/>
            <a:ext cx="3906982" cy="337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90585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9415B-FBBA-7BF4-F6A4-73584C6CA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Атрибуція.  Практичні питання.</a:t>
            </a: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Контент,  ЗГЕНЕРОВАНИЙ штучним інтелектом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Безкоштовна ілюстрація шимпанзе, створена штучним інтелектом">
            <a:extLst>
              <a:ext uri="{FF2B5EF4-FFF2-40B4-BE49-F238E27FC236}">
                <a16:creationId xmlns:a16="http://schemas.microsoft.com/office/drawing/2014/main" id="{32135AD3-E7F4-ECF9-C22E-98F8F78FF3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119" y="1945194"/>
            <a:ext cx="6064932" cy="315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E05DD2-69FE-B953-4B2D-A0FE66D98808}"/>
              </a:ext>
            </a:extLst>
          </p:cNvPr>
          <p:cNvSpPr txBox="1"/>
          <p:nvPr/>
        </p:nvSpPr>
        <p:spPr>
          <a:xfrm rot="10800000" flipV="1">
            <a:off x="1712422" y="4637708"/>
            <a:ext cx="1071174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br>
              <a:rPr lang="ru-RU" b="0" i="0" dirty="0">
                <a:solidFill>
                  <a:srgbClr val="656F79"/>
                </a:solidFill>
                <a:effectLst/>
                <a:latin typeface="Open Sans" panose="020B0606030504020204" pitchFamily="34" charset="0"/>
              </a:rPr>
            </a:br>
            <a:endParaRPr lang="ru-RU" b="0" i="0" dirty="0">
              <a:solidFill>
                <a:srgbClr val="656F79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1" i="0" dirty="0">
                <a:solidFill>
                  <a:srgbClr val="656F79"/>
                </a:solidFill>
                <a:effectLst/>
                <a:latin typeface="Open Sans" panose="020B0606030504020204" pitchFamily="34" charset="0"/>
              </a:rPr>
              <a:t>AI </a:t>
            </a:r>
            <a:r>
              <a:rPr lang="ru-RU" b="1" i="0" dirty="0" err="1">
                <a:solidFill>
                  <a:srgbClr val="656F79"/>
                </a:solidFill>
                <a:effectLst/>
                <a:latin typeface="Open Sans" panose="020B0606030504020204" pitchFamily="34" charset="0"/>
              </a:rPr>
              <a:t>Genered</a:t>
            </a:r>
            <a:r>
              <a:rPr lang="ru-RU" b="1" i="0" dirty="0">
                <a:solidFill>
                  <a:srgbClr val="656F79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algn="l"/>
            <a:r>
              <a:rPr lang="ru-RU" sz="1400" dirty="0" err="1">
                <a:solidFill>
                  <a:srgbClr val="191B26"/>
                </a:solidFill>
                <a:latin typeface="Open Sans" panose="020B0606030504020204" pitchFamily="34" charset="0"/>
              </a:rPr>
              <a:t>Стокова</a:t>
            </a:r>
            <a:r>
              <a:rPr lang="ru-RU" sz="1400" dirty="0">
                <a:solidFill>
                  <a:srgbClr val="191B26"/>
                </a:solidFill>
                <a:latin typeface="Open Sans" panose="020B0606030504020204" pitchFamily="34" charset="0"/>
              </a:rPr>
              <a:t> </a:t>
            </a:r>
            <a:r>
              <a:rPr lang="ru-RU" sz="1400" dirty="0" err="1">
                <a:solidFill>
                  <a:srgbClr val="191B26"/>
                </a:solidFill>
                <a:latin typeface="Open Sans" panose="020B0606030504020204" pitchFamily="34" charset="0"/>
              </a:rPr>
              <a:t>ілюстрація</a:t>
            </a:r>
            <a:r>
              <a:rPr lang="ru-RU" sz="1400" dirty="0">
                <a:solidFill>
                  <a:srgbClr val="191B26"/>
                </a:solidFill>
                <a:latin typeface="Open Sans" panose="020B0606030504020204" pitchFamily="34" charset="0"/>
              </a:rPr>
              <a:t> «Ш</a:t>
            </a:r>
            <a:r>
              <a:rPr lang="ru-RU" sz="1400" b="0" i="0" dirty="0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импанзе», створена </a:t>
            </a:r>
            <a:r>
              <a:rPr lang="ru-RU" sz="1400" b="0" i="0" dirty="0" err="1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штучним</a:t>
            </a:r>
            <a:r>
              <a:rPr lang="ru-RU" sz="1400" b="0" i="0" dirty="0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ru-RU" sz="1400" b="0" i="0" dirty="0" err="1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інтелектом</a:t>
            </a:r>
            <a:r>
              <a:rPr lang="ru-RU" sz="1400" b="0" i="0" dirty="0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.  </a:t>
            </a:r>
            <a:r>
              <a:rPr lang="ru-RU" sz="1400" b="0" i="1" dirty="0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Герд Альтман/</a:t>
            </a:r>
            <a:r>
              <a:rPr lang="en-US" sz="1400" b="0" i="1" dirty="0" err="1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geralt</a:t>
            </a:r>
            <a:endParaRPr lang="ru-RU" sz="1400" b="0" i="1" dirty="0">
              <a:solidFill>
                <a:srgbClr val="191B26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en-US" sz="1400" b="0" i="0" dirty="0">
                <a:solidFill>
                  <a:srgbClr val="191B26"/>
                </a:solidFill>
                <a:effectLst/>
                <a:latin typeface="Open Sans" panose="020B0606030504020204" pitchFamily="34" charset="0"/>
              </a:rPr>
              <a:t>https://pixabay.com/illustrations/ai-generated-chimpanzee-ape-books-8407210</a:t>
            </a:r>
            <a:endParaRPr lang="ru-RU" sz="1400" b="0" i="0" dirty="0">
              <a:solidFill>
                <a:srgbClr val="191B26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59896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61DED-2A43-411A-3D03-B30316163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739" y="853440"/>
            <a:ext cx="9603275" cy="91440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Забороняється створювати похідні твори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2AB103-9BBD-3EF2-177C-475F237F7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6618"/>
            <a:ext cx="10515600" cy="36077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Похідний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результатом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творчої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шкоди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охороні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анотація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адаптація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аранжування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кавер-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версія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нематеріальної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культурної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спадщини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творчим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перекладом на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мову. </a:t>
            </a:r>
          </a:p>
          <a:p>
            <a:pPr indent="0" algn="r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(ст. 17 Закону </a:t>
            </a:r>
            <a:r>
              <a:rPr lang="uk-UA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 «Про авторське право і суміжні права»)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BY-ND —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без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BY-NC-ND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8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18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Дозволено відтворювати, але заборонено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переробку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модифікувати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реміксувати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перекладати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брати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основу для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1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0" algn="r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ru-RU" sz="1200" u="sng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Non-derivative">
            <a:hlinkClick r:id="rId3" tooltip="&quot;Non-derivative&quot;"/>
            <a:extLst>
              <a:ext uri="{FF2B5EF4-FFF2-40B4-BE49-F238E27FC236}">
                <a16:creationId xmlns:a16="http://schemas.microsoft.com/office/drawing/2014/main" id="{82E252E6-B410-6099-B333-BC3B1A701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807" y="1158240"/>
            <a:ext cx="304800" cy="30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27057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040" y="927319"/>
            <a:ext cx="9603275" cy="1049235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 Твору на тих самих умовах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24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en-US" sz="2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BY-SA </a:t>
            </a:r>
            <a:br>
              <a:rPr lang="uk-UA" sz="20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5BA325-6A65-7C66-265E-1A921B1A7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040" y="1854200"/>
            <a:ext cx="9603275" cy="47720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200" dirty="0"/>
          </a:p>
          <a:p>
            <a:pPr marL="0" indent="0">
              <a:buNone/>
            </a:pPr>
            <a:endParaRPr lang="ru-RU" sz="7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7400" dirty="0"/>
          </a:p>
          <a:p>
            <a:pPr marL="0" indent="0">
              <a:buNone/>
            </a:pPr>
            <a:endParaRPr lang="ru-RU" sz="7400" dirty="0"/>
          </a:p>
          <a:p>
            <a:pPr marL="0" indent="0">
              <a:buNone/>
            </a:pPr>
            <a:endParaRPr lang="ru-RU" sz="7400" dirty="0"/>
          </a:p>
          <a:p>
            <a:pPr marL="0" indent="0">
              <a:buNone/>
            </a:pPr>
            <a:endParaRPr lang="ru-RU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C7128A-284F-B9EC-F1C7-1473CF855A02}"/>
              </a:ext>
            </a:extLst>
          </p:cNvPr>
          <p:cNvSpPr txBox="1"/>
          <p:nvPr/>
        </p:nvSpPr>
        <p:spPr>
          <a:xfrm rot="10800000" flipV="1">
            <a:off x="4613562" y="3703216"/>
            <a:ext cx="54219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uk-UA" b="0" i="0" dirty="0">
              <a:solidFill>
                <a:srgbClr val="2021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solidFill>
                <a:srgbClr val="2021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Share-alike">
            <a:hlinkClick r:id="rId3" tooltip="&quot;Share-alike&quot;"/>
            <a:extLst>
              <a:ext uri="{FF2B5EF4-FFF2-40B4-BE49-F238E27FC236}">
                <a16:creationId xmlns:a16="http://schemas.microsoft.com/office/drawing/2014/main" id="{70D79965-8820-85E1-89CC-37FABCBA12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232" y="941531"/>
            <a:ext cx="3048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9F0F34-431F-D106-07A1-254A182B88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33" t="7849" r="21399" b="7485"/>
          <a:stretch/>
        </p:blipFill>
        <p:spPr bwMode="auto">
          <a:xfrm>
            <a:off x="1686040" y="1854200"/>
            <a:ext cx="9336863" cy="42334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139B90A7-0407-9D61-D3A6-12E366241632}"/>
                  </a:ext>
                </a:extLst>
              </p14:cNvPr>
              <p14:cNvContentPartPr/>
              <p14:nvPr/>
            </p14:nvContentPartPr>
            <p14:xfrm>
              <a:off x="4530502" y="5802055"/>
              <a:ext cx="1974960" cy="360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139B90A7-0407-9D61-D3A6-12E36624163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76502" y="5694055"/>
                <a:ext cx="20826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6593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2614D-3299-F23A-047D-27EAB118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0865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Забороняється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комерційною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метою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9F59E1-99E5-1B97-D811-624E0D12C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161013"/>
            <a:ext cx="11415943" cy="507287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BY-NC — 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sz="2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 BY-NC-SA —</a:t>
            </a:r>
            <a:r>
              <a:rPr lang="ru-RU" sz="2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поширення на тих самих умовах.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BY-NC-ND</a:t>
            </a:r>
            <a:r>
              <a:rPr lang="ru-RU" sz="22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Приклади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некомерційного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відтворення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закладами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освіти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неприбутковими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повністю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частково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фінансуються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 державного бюджету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комерційного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відтворення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закладами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курсами,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прибутковою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продаж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Інтернет-магазини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35DB52-D62F-6668-A6B2-4825C4B43157}"/>
              </a:ext>
            </a:extLst>
          </p:cNvPr>
          <p:cNvSpPr txBox="1"/>
          <p:nvPr/>
        </p:nvSpPr>
        <p:spPr>
          <a:xfrm>
            <a:off x="5791893" y="3177832"/>
            <a:ext cx="6097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.</a:t>
            </a:r>
            <a:endParaRPr lang="ru-RU" dirty="0"/>
          </a:p>
        </p:txBody>
      </p:sp>
      <p:pic>
        <p:nvPicPr>
          <p:cNvPr id="4" name="Рисунок 3" descr="Non-commercial">
            <a:hlinkClick r:id="rId4" tooltip="&quot;Non-commercial&quot;"/>
            <a:extLst>
              <a:ext uri="{FF2B5EF4-FFF2-40B4-BE49-F238E27FC236}">
                <a16:creationId xmlns:a16="http://schemas.microsoft.com/office/drawing/2014/main" id="{F4875415-A1E1-5F96-4BF0-D7533E053D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795" y="740161"/>
            <a:ext cx="304800" cy="30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88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03F8D-01FC-37C1-AA51-02758575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276BC-CEBD-88BB-76FB-8D8A80BE5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263" y="1155469"/>
            <a:ext cx="11072350" cy="47557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solidFill>
                <a:srgbClr val="45454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45454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потребує</a:t>
            </a:r>
            <a:r>
              <a:rPr lang="ru-RU" sz="2400" b="1" dirty="0">
                <a:solidFill>
                  <a:srgbClr val="4545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ліцензування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b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Яким чином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законно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чужий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400" b="1" dirty="0">
                <a:solidFill>
                  <a:srgbClr val="45454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201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49289-ADFE-BA0E-3FCD-11BC6B107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387"/>
          </a:xfrm>
        </p:spPr>
        <p:txBody>
          <a:bodyPr>
            <a:noAutofit/>
          </a:bodyPr>
          <a:lstStyle/>
          <a:p>
            <a:pPr algn="ctr"/>
            <a:r>
              <a:rPr lang="uk-UA" altLang="ru-RU" sz="2400" b="1" dirty="0">
                <a:latin typeface="Times New Roman" panose="02020603050405020304" pitchFamily="18" charset="0"/>
              </a:rPr>
              <a:t>Вільне використання творів з освітньою метою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10E2D9-E050-B755-3247-B53DE0135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2095"/>
            <a:ext cx="10515600" cy="5203767"/>
          </a:xfrm>
        </p:spPr>
        <p:txBody>
          <a:bodyPr>
            <a:normAutofit lnSpcReduction="10000"/>
          </a:bodyPr>
          <a:lstStyle/>
          <a:p>
            <a:pPr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дозволу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авторського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 і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безоплатно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зазначенням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автора і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запозичення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допускається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итування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уривків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ідтворення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ксерокопіювання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інтерактивне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правомірно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опублікованих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статей та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невеликих за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обсягом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уривків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ілюстрацій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виданнях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визначеній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меті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комерційної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мети;</a:t>
            </a:r>
          </a:p>
          <a:p>
            <a:pPr indent="0" algn="just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інтерактивне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доступу до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правомірно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опублікованих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ілюстрацій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дистанційного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незаконного доступу до них.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r">
              <a:lnSpc>
                <a:spcPct val="107000"/>
              </a:lnSpc>
              <a:spcAft>
                <a:spcPts val="750"/>
              </a:spcAft>
              <a:buNone/>
            </a:pP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(ч. 2 ст. 22 Закону України «Про авторське право і суміжні права»)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5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B22130-747B-22F4-7C83-EE143371B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34476"/>
          </a:xfrm>
        </p:spPr>
        <p:txBody>
          <a:bodyPr>
            <a:normAutofit fontScale="90000"/>
          </a:bodyPr>
          <a:lstStyle/>
          <a:p>
            <a:br>
              <a:rPr lang="uk-UA" altLang="ru-RU" dirty="0">
                <a:latin typeface="Times New Roman" panose="02020603050405020304" pitchFamily="18" charset="0"/>
              </a:rPr>
            </a:br>
            <a:r>
              <a:rPr lang="uk-UA" alt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Щиро д</a:t>
            </a:r>
            <a:r>
              <a:rPr lang="en-GB" alt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якую</a:t>
            </a:r>
            <a:r>
              <a:rPr lang="en-GB" alt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n-GB" alt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за</a:t>
            </a:r>
            <a:r>
              <a:rPr lang="en-GB" alt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n-GB" alt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увагу</a:t>
            </a:r>
            <a:r>
              <a:rPr lang="en-GB" alt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br>
              <a:rPr lang="uk-UA" alt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A82BD8-0208-5C2B-C27C-371C59833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uk-UA" altLang="ru-RU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Науково-дослідний інститут інтелектуальної власності</a:t>
            </a:r>
            <a:endParaRPr lang="ru-RU" altLang="ru-RU" sz="2000" i="1" dirty="0">
              <a:latin typeface="Times New Roman" panose="02020603050405020304" pitchFamily="18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ru-RU" altLang="ru-RU" sz="2000" b="1" i="1" dirty="0">
                <a:latin typeface="Times New Roman" panose="02020603050405020304" pitchFamily="18" charset="0"/>
              </a:rPr>
              <a:t>Телефон:</a:t>
            </a:r>
            <a:r>
              <a:rPr lang="ru-RU" altLang="ru-RU" sz="2000" i="1" dirty="0">
                <a:latin typeface="Times New Roman" panose="02020603050405020304" pitchFamily="18" charset="0"/>
              </a:rPr>
              <a:t> (044) 200-08-76 </a:t>
            </a:r>
            <a:endParaRPr lang="ru-RU" altLang="ru-RU" sz="2000" b="1" i="1" dirty="0">
              <a:latin typeface="Times New Roman" panose="02020603050405020304" pitchFamily="18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ru-RU" altLang="ru-RU" sz="2000" b="1" i="1" dirty="0">
                <a:latin typeface="Times New Roman" panose="02020603050405020304" pitchFamily="18" charset="0"/>
              </a:rPr>
              <a:t>Веб-сайт:</a:t>
            </a:r>
            <a:r>
              <a:rPr lang="ru-RU" altLang="ru-RU" sz="2000" i="1" dirty="0">
                <a:latin typeface="Times New Roman" panose="02020603050405020304" pitchFamily="18" charset="0"/>
              </a:rPr>
              <a:t> </a:t>
            </a:r>
            <a:r>
              <a:rPr lang="ru-RU" altLang="ru-RU" sz="20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www.ndiiv.org.ua</a:t>
            </a:r>
            <a:endParaRPr lang="ru-RU" altLang="ru-RU" sz="20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ru-RU" altLang="ru-RU" sz="2000" b="1" i="1" dirty="0">
                <a:latin typeface="Times New Roman" panose="02020603050405020304" pitchFamily="18" charset="0"/>
              </a:rPr>
              <a:t>Журнал</a:t>
            </a:r>
            <a:r>
              <a:rPr lang="ru-RU" altLang="ru-RU" sz="2000" i="1" dirty="0">
                <a:latin typeface="Times New Roman" panose="02020603050405020304" pitchFamily="18" charset="0"/>
              </a:rPr>
              <a:t> </a:t>
            </a:r>
            <a:r>
              <a:rPr lang="ru-RU" altLang="ru-RU" sz="2000" b="1" i="1" dirty="0">
                <a:latin typeface="Times New Roman" panose="02020603050405020304" pitchFamily="18" charset="0"/>
              </a:rPr>
              <a:t>«</a:t>
            </a:r>
            <a:r>
              <a:rPr lang="ru-RU" altLang="ru-RU" sz="2000" b="1" i="1" dirty="0" err="1">
                <a:latin typeface="Times New Roman" panose="02020603050405020304" pitchFamily="18" charset="0"/>
              </a:rPr>
              <a:t>Теорія</a:t>
            </a:r>
            <a:r>
              <a:rPr lang="ru-RU" altLang="ru-RU" sz="2000" b="1" i="1" dirty="0">
                <a:latin typeface="Times New Roman" panose="02020603050405020304" pitchFamily="18" charset="0"/>
              </a:rPr>
              <a:t> і практика </a:t>
            </a:r>
            <a:r>
              <a:rPr lang="ru-RU" altLang="ru-RU" sz="2000" b="1" i="1" dirty="0" err="1">
                <a:latin typeface="Times New Roman" panose="02020603050405020304" pitchFamily="18" charset="0"/>
              </a:rPr>
              <a:t>інтелектуальної</a:t>
            </a:r>
            <a:r>
              <a:rPr lang="ru-RU" altLang="ru-RU" sz="2000" b="1" i="1" dirty="0">
                <a:latin typeface="Times New Roman" panose="02020603050405020304" pitchFamily="18" charset="0"/>
              </a:rPr>
              <a:t> </a:t>
            </a:r>
            <a:r>
              <a:rPr lang="ru-RU" altLang="ru-RU" sz="2000" b="1" i="1" dirty="0" err="1">
                <a:latin typeface="Times New Roman" panose="02020603050405020304" pitchFamily="18" charset="0"/>
              </a:rPr>
              <a:t>власності</a:t>
            </a:r>
            <a:r>
              <a:rPr lang="ru-RU" altLang="ru-RU" sz="2000" b="1" i="1" dirty="0">
                <a:latin typeface="Times New Roman" panose="02020603050405020304" pitchFamily="18" charset="0"/>
              </a:rPr>
              <a:t>»</a:t>
            </a: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ru-RU" altLang="ru-RU" sz="2000" b="1" i="1" dirty="0">
                <a:latin typeface="Times New Roman" panose="02020603050405020304" pitchFamily="18" charset="0"/>
              </a:rPr>
              <a:t>Веб-сайт: </a:t>
            </a:r>
            <a:r>
              <a:rPr lang="en-US" altLang="ru-RU" sz="2000" b="1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hlinkClick r:id="rId5"/>
              </a:rPr>
              <a:t>https://inprojournal.org/mainpage</a:t>
            </a:r>
            <a:endParaRPr lang="uk-UA" altLang="ru-RU" sz="2000" b="1" i="1" u="sng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endParaRPr lang="uk-UA" sz="2000" b="1" i="1" u="sng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endParaRPr lang="uk-UA" sz="1600" b="0" i="0" dirty="0">
              <a:solidFill>
                <a:srgbClr val="131313"/>
              </a:solidFill>
              <a:effectLst/>
              <a:latin typeface="Roboto" panose="02000000000000000000" pitchFamily="2" charset="0"/>
            </a:endParaRPr>
          </a:p>
          <a:p>
            <a:pPr marL="0" indent="0" algn="ctr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uk-UA" sz="1200" dirty="0">
                <a:solidFill>
                  <a:schemeClr val="tx1"/>
                </a:solidFill>
                <a:latin typeface="Arial Narrow" panose="020B0606020202030204" pitchFamily="34" charset="0"/>
              </a:rPr>
              <a:t>Використання п</a:t>
            </a:r>
            <a:r>
              <a:rPr lang="uk-UA" sz="1200" b="0" i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резентації дозволяється на основі ліцензії </a:t>
            </a:r>
            <a:r>
              <a:rPr lang="en-US" sz="12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Creative Commons</a:t>
            </a:r>
            <a:r>
              <a:rPr lang="uk-UA" sz="1200" i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 – </a:t>
            </a:r>
          </a:p>
          <a:p>
            <a:pPr marL="0" indent="0" algn="ctr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r>
              <a:rPr lang="en-US" sz="1200" b="0" i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Attribution Non</a:t>
            </a:r>
            <a:r>
              <a:rPr lang="uk-UA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1200" b="0" i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Commercial (</a:t>
            </a:r>
            <a:r>
              <a:rPr lang="ru-RU" sz="120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CC BY-NC</a:t>
            </a:r>
            <a:r>
              <a:rPr lang="en-US" sz="1200" i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)</a:t>
            </a:r>
            <a:endParaRPr lang="uk-UA" sz="1200" i="1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 defTabSz="449263">
              <a:lnSpc>
                <a:spcPct val="80000"/>
              </a:lnSpc>
              <a:buNone/>
              <a:tabLst>
                <a:tab pos="0" algn="l"/>
                <a:tab pos="231775" algn="l"/>
                <a:tab pos="681038" algn="l"/>
                <a:tab pos="1130300" algn="l"/>
                <a:tab pos="1579563" algn="l"/>
                <a:tab pos="2028825" algn="l"/>
                <a:tab pos="2478088" algn="l"/>
                <a:tab pos="2927350" algn="l"/>
                <a:tab pos="3373438" algn="l"/>
                <a:tab pos="3825875" algn="l"/>
                <a:tab pos="4275138" algn="l"/>
                <a:tab pos="4724400" algn="l"/>
                <a:tab pos="5168900" algn="l"/>
                <a:tab pos="5622925" algn="l"/>
                <a:tab pos="6072188" algn="l"/>
                <a:tab pos="6518275" algn="l"/>
                <a:tab pos="6962775" algn="l"/>
                <a:tab pos="7419975" algn="l"/>
                <a:tab pos="7867650" algn="l"/>
                <a:tab pos="8312150" algn="l"/>
                <a:tab pos="8767763" algn="l"/>
              </a:tabLst>
            </a:pPr>
            <a:endParaRPr lang="ru-RU" u="sng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6708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ECD1B-80AE-F3D6-5BD2-9445A9184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 для обговорення: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C8D2B3-47EA-446A-9566-E6EAB3343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10571221" cy="2596833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ts val="2250"/>
              </a:lnSpc>
              <a:buNone/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Щ</a:t>
            </a: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потрібно знати автору (викладачу, науковцю, студенту тощо) для опублікування власних освітніх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матеріалів у відкритому доступі</a:t>
            </a: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lvl="0" indent="0" fontAlgn="base">
              <a:lnSpc>
                <a:spcPts val="2250"/>
              </a:lnSpc>
              <a:buNone/>
            </a:pPr>
            <a:endParaRPr lang="uk-UA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ts val="2250"/>
              </a:lnSpc>
              <a:spcAft>
                <a:spcPts val="800"/>
              </a:spcAft>
              <a:buNone/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Як не порушувати </a:t>
            </a:r>
            <a:r>
              <a:rPr lang="uk-UA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авторські права при створенні та використанні освітніх матеріалів, шо належать іншим авторам?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752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CCBFA-4E20-0F69-D5B1-B61E9F3D1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Відкриті освітні ресурси 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b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Open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Resources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FFBFE3-7132-B8E8-8318-96CC6EE42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927" y="1961804"/>
            <a:ext cx="10777727" cy="3507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матеріали для викладання, навчання</a:t>
            </a:r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досліджень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будь-якому форматі й на будь-якому носії (цифровому або іншому), </a:t>
            </a:r>
          </a:p>
          <a:p>
            <a:pPr marL="0" indent="0">
              <a:buNone/>
            </a:pPr>
            <a:r>
              <a:rPr lang="uk-UA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 знаходяться в суспільному надбанні або охороняються авторським правом</a:t>
            </a:r>
            <a:r>
              <a:rPr lang="uk-UA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uk-UA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видані за відкритою ліцензією,</a:t>
            </a:r>
            <a:r>
              <a:rPr lang="uk-UA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котра дозволяє безкоштовний доступ, повторне використання, перепрофілювання, адаптацію та поширення іншими способами без обмежень або з лімітованими обмеженнями. </a:t>
            </a:r>
          </a:p>
          <a:p>
            <a:pPr marL="0" indent="0" algn="r">
              <a:buNone/>
            </a:pPr>
            <a:r>
              <a:rPr lang="uk-U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2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"UNESCO Recommendation on OER"</a:t>
            </a: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UNESCO</a:t>
            </a:r>
            <a:r>
              <a:rPr lang="en-US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14 April 2020. Retrieved 5 April 2022</a:t>
            </a:r>
            <a:r>
              <a:rPr lang="uk-UA" sz="1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94495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CBC96-8098-6058-8D0D-BF1D7222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542" y="236728"/>
            <a:ext cx="10058400" cy="10263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Авторське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та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E8FB44-8F48-2044-6774-2E2DC3D3D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542" y="1720735"/>
            <a:ext cx="10058400" cy="40399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Авторське право на твір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автоматично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факту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автором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авторського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права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майнові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копірайту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©.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«Про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авторське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право і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суміжні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права»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надає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виключне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право авторам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вирішувати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твори,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копіювати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змінювати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поширювати</a:t>
            </a:r>
            <a:r>
              <a:rPr lang="uk-UA" sz="2400" dirty="0">
                <a:solidFill>
                  <a:srgbClr val="2021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57161623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6DD3E-4F7D-C2F2-47EE-626B2E684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1013074"/>
          </a:xfrm>
        </p:spPr>
        <p:txBody>
          <a:bodyPr>
            <a:normAutofit fontScale="90000"/>
          </a:bodyPr>
          <a:lstStyle/>
          <a:p>
            <a:r>
              <a:rPr lang="uk-UA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Ліцензуваня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відкритих освітніх ресурсів.</a:t>
            </a:r>
            <a:b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F66621-04AD-8158-206C-801A13A04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186247"/>
            <a:ext cx="10482864" cy="47798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ублічна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</a:t>
            </a:r>
            <a:r>
              <a:rPr lang="uk-UA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дозвіл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авторського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 на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особою на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шляхом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оприлюднення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умов разом  з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дистанційного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ознайомлення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твором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необмеженому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колу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з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інформаційно-телекомунікаційних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(ст. 51 Закону </a:t>
            </a:r>
            <a:r>
              <a:rPr lang="uk-UA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 «Про авторське право і суміжні права»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для цифрового контенту.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Чим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публічна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відрізняється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звичного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нам договору?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набори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умов договору.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авторського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вибирає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вид 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ліцензії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прикріплює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вказуючи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Публічні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ліцензії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невиключними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переважно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безвідкличними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безкоштовними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8C400C-EDB8-E358-28FE-251D606C6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Публічна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ліцензія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C054F5-4116-BC64-BAAC-C811E4134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27564"/>
            <a:ext cx="10574304" cy="3692236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невиключною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такою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ліцензією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необмежене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автори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укладати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договори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uk-UA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err="1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безвідкличною</a:t>
            </a:r>
            <a:r>
              <a:rPr lang="ru-RU" sz="29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9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іє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терміну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майнових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авторських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і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достроково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припинена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яка порушила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Автор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пинити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публічною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ліцензією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у будь–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час, але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до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копії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розповсюджувати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uk-UA" sz="29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безкоштовною</a:t>
            </a:r>
            <a:r>
              <a:rPr lang="ru-RU" sz="2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плату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винагороди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твору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плата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добровільно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власний</a:t>
            </a:r>
            <a:r>
              <a:rPr lang="ru-RU" sz="2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розсуд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пожертвування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0" i="0" dirty="0" err="1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донати</a:t>
            </a:r>
            <a:r>
              <a:rPr lang="ru-RU" sz="29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1091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DC09E-3DA6-0100-2440-378AB8A0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23454"/>
            <a:ext cx="9601200" cy="766849"/>
          </a:xfrm>
        </p:spPr>
        <p:txBody>
          <a:bodyPr>
            <a:normAutofit fontScale="90000"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Creative Commons</a:t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ліцензій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59316A-13E6-FB06-EFC6-17644F29E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9171"/>
            <a:ext cx="9601200" cy="4188229"/>
          </a:xfrm>
        </p:spPr>
        <p:txBody>
          <a:bodyPr>
            <a:normAutofit/>
          </a:bodyPr>
          <a:lstStyle/>
          <a:p>
            <a:r>
              <a:rPr lang="en-US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 </a:t>
            </a:r>
            <a:r>
              <a:rPr lang="uk-UA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(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ззначення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авторства)</a:t>
            </a:r>
            <a:endParaRPr lang="ru-RU" sz="240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</a:t>
            </a:r>
            <a:r>
              <a:rPr lang="en-US" sz="22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BY-SA 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22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оширення на тих самих умовах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BY-ND </a:t>
            </a:r>
            <a:r>
              <a:rPr lang="ru-RU" sz="2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r>
              <a:rPr lang="ru-RU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BY-NC </a:t>
            </a:r>
            <a:r>
              <a:rPr lang="ru-RU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22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BY-NC-SA </a:t>
            </a:r>
            <a:r>
              <a:rPr lang="ru-RU" sz="2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поширення на тих самих умовах.</a:t>
            </a:r>
          </a:p>
          <a:p>
            <a:r>
              <a:rPr lang="ru-RU" sz="22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CC BY-NC-ND</a:t>
            </a:r>
            <a:r>
              <a:rPr lang="ru-RU" sz="22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атрибуція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некомерційне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похідних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66367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C5F4C-7B8B-6015-80B8-255722A23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9148" y="990600"/>
            <a:ext cx="9601196" cy="1303867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sz="4400" dirty="0">
                <a:solidFill>
                  <a:srgbClr val="00B050"/>
                </a:solidFill>
              </a:rPr>
              <a:t>https://chooser-beta.creativecommons.org</a:t>
            </a:r>
            <a:br>
              <a:rPr lang="ru-RU" sz="4400" dirty="0">
                <a:solidFill>
                  <a:srgbClr val="00B050"/>
                </a:solidFill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BDBE676-8D7C-4961-DEE9-E01B04E76A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44" y="1645920"/>
            <a:ext cx="7498079" cy="4221480"/>
          </a:xfrm>
        </p:spPr>
      </p:pic>
    </p:spTree>
    <p:extLst>
      <p:ext uri="{BB962C8B-B14F-4D97-AF65-F5344CB8AC3E}">
        <p14:creationId xmlns:p14="http://schemas.microsoft.com/office/powerpoint/2010/main" val="425570876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DF431E-B07F-7D70-E2A2-5E60C2CF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295400"/>
          </a:xfrm>
        </p:spPr>
        <p:txBody>
          <a:bodyPr>
            <a:norm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використовувати твори, опубліковані, чи розміщені в мережі Інтернет на основі публічної ліцензії з метою створення освітніх матеріалів?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1E0459-6318-0E36-2A83-40A05DBD2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81200"/>
            <a:ext cx="9601200" cy="3225800"/>
          </a:xfrm>
        </p:spPr>
        <p:txBody>
          <a:bodyPr/>
          <a:lstStyle/>
          <a:p>
            <a:pPr marL="0" indent="0" algn="r">
              <a:buNone/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видом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2360058"/>
      </p:ext>
    </p:extLst>
  </p:cSld>
  <p:clrMapOvr>
    <a:masterClrMapping/>
  </p:clrMapOvr>
  <p:transition spd="slow">
    <p:wipe/>
  </p:transition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10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1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4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5.xml><?xml version="1.0" encoding="utf-8"?>
<a:theme xmlns:a="http://schemas.openxmlformats.org/drawingml/2006/main" name="1_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6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7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8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9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2634</TotalTime>
  <Words>1199</Words>
  <Application>Microsoft Office PowerPoint</Application>
  <PresentationFormat>Широкоэкранный</PresentationFormat>
  <Paragraphs>154</Paragraphs>
  <Slides>18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18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Century Gothic</vt:lpstr>
      <vt:lpstr>Franklin Gothic Book</vt:lpstr>
      <vt:lpstr>Garamond</vt:lpstr>
      <vt:lpstr>Gill Sans MT</vt:lpstr>
      <vt:lpstr>Linux Libertine</vt:lpstr>
      <vt:lpstr>Open Sans</vt:lpstr>
      <vt:lpstr>Roboto</vt:lpstr>
      <vt:lpstr>Times New Roman</vt:lpstr>
      <vt:lpstr>Trebuchet MS</vt:lpstr>
      <vt:lpstr>Tw Cen MT</vt:lpstr>
      <vt:lpstr>Wingdings</vt:lpstr>
      <vt:lpstr>Wingdings 3</vt:lpstr>
      <vt:lpstr>Галерея</vt:lpstr>
      <vt:lpstr>Ретро</vt:lpstr>
      <vt:lpstr>Уголки</vt:lpstr>
      <vt:lpstr>Совет директоров</vt:lpstr>
      <vt:lpstr>1_Галерея</vt:lpstr>
      <vt:lpstr>Натуральные материалы</vt:lpstr>
      <vt:lpstr>Легкий дым</vt:lpstr>
      <vt:lpstr>След самолета</vt:lpstr>
      <vt:lpstr>1_Натуральные материалы</vt:lpstr>
      <vt:lpstr>1_Аспект</vt:lpstr>
      <vt:lpstr>Контур</vt:lpstr>
      <vt:lpstr>   Відкриті освітні ресурси та  авторське право   Цикл вебІнарів. Тема 2: «Ліцензії СС - один з механізмів формування екосистеми відкритих освітніх ресурсів (OER) в Україні!», 9 Січня 2024 р. </vt:lpstr>
      <vt:lpstr>Питання для обговорення:</vt:lpstr>
      <vt:lpstr>Відкриті освітні ресурси –  (Open Educational Resources) </vt:lpstr>
      <vt:lpstr>Авторське право та його вплив на використання відкритих освітніх ресурсів </vt:lpstr>
      <vt:lpstr>Ліцензуваня для відкритих освітніх ресурсів. </vt:lpstr>
      <vt:lpstr>Публічна ліцензія є</vt:lpstr>
      <vt:lpstr>Публічні ліцензії Creative Commons Види ліцензій</vt:lpstr>
      <vt:lpstr>https://chooser-beta.creativecommons.org </vt:lpstr>
      <vt:lpstr>Як використовувати твори, опубліковані, чи розміщені в мережі Інтернет на основі публічної ліцензії з метою створення освітніх матеріалів?</vt:lpstr>
      <vt:lpstr>       Атрибуція – зазначення авторства (передбачено у кожній ліцензії) CC BY  </vt:lpstr>
      <vt:lpstr>Атрибуція. Практичні питання.</vt:lpstr>
      <vt:lpstr>Атрибуція.  Практичні питання.  Контент,  ЗГЕНЕРОВАНИЙ штучним інтелектом</vt:lpstr>
      <vt:lpstr>Забороняється створювати похідні твори</vt:lpstr>
      <vt:lpstr>    Поширення Твору на тих самих умовах             CC BY-SA              </vt:lpstr>
      <vt:lpstr>           Забороняється використовувати твір з комерційною метою </vt:lpstr>
      <vt:lpstr> </vt:lpstr>
      <vt:lpstr>Вільне використання творів з освітньою метою</vt:lpstr>
      <vt:lpstr> Щиро дякую за увагу!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авторське право в освітній діяльності</dc:title>
  <dc:creator>Admin</dc:creator>
  <cp:lastModifiedBy>Admin</cp:lastModifiedBy>
  <cp:revision>361</cp:revision>
  <dcterms:created xsi:type="dcterms:W3CDTF">2023-09-21T17:55:06Z</dcterms:created>
  <dcterms:modified xsi:type="dcterms:W3CDTF">2024-01-18T14:37:01Z</dcterms:modified>
</cp:coreProperties>
</file>