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73" r:id="rId7"/>
    <p:sldId id="274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A120-492C-4BEF-8BCE-E314FDE9EB4A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 descr="7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 descr="8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prometheus.org.ua/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diia.gov.ua/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euprostir.org.ua/courses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ulturepartnership.eu/ua/publishing/online-learning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84168" y="357166"/>
            <a:ext cx="2702674" cy="983602"/>
          </a:xfrm>
        </p:spPr>
        <p:txBody>
          <a:bodyPr>
            <a:normAutofit fontScale="90000"/>
          </a:bodyPr>
          <a:lstStyle/>
          <a:p>
            <a:pPr algn="r"/>
            <a:r>
              <a:rPr lang="uk-UA" sz="20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Макеєва</a:t>
            </a:r>
            <a:r>
              <a:rPr lang="uk-UA" sz="2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Ірина</a:t>
            </a:r>
            <a:br>
              <a:rPr lang="uk-UA" sz="2000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uk-UA" sz="2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Наукова бібліотека</a:t>
            </a:r>
            <a:br>
              <a:rPr lang="uk-UA" sz="2000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uk-UA" sz="2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ДНУ ім. </a:t>
            </a:r>
            <a:r>
              <a:rPr lang="uk-UA" sz="20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О.Гончара</a:t>
            </a:r>
            <a:endParaRPr lang="ru-RU" sz="1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2357429"/>
            <a:ext cx="6840760" cy="18636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Arial" pitchFamily="34" charset="0"/>
              </a:rPr>
              <a:t> 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anose="02040502050405020303" pitchFamily="18" charset="0"/>
              <a:ea typeface="+mj-ea"/>
              <a:cs typeface="Arial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Arial" pitchFamily="34" charset="0"/>
              </a:rPr>
              <a:t>Дистанційна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Arial" pitchFamily="34" charset="0"/>
              </a:rPr>
              <a:t>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Arial" pitchFamily="34" charset="0"/>
              </a:rPr>
              <a:t>освіта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anose="02040502050405020303" pitchFamily="18" charset="0"/>
              <a:ea typeface="+mj-ea"/>
              <a:cs typeface="Arial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j-ea"/>
                <a:cs typeface="Arial" pitchFamily="34" charset="0"/>
              </a:rPr>
              <a:t>бібліотекарів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anose="02040502050405020303" pitchFamily="18" charset="0"/>
              <a:ea typeface="+mj-ea"/>
              <a:cs typeface="Arial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anose="02040502050405020303" pitchFamily="18" charset="0"/>
              <a:ea typeface="+mj-ea"/>
              <a:cs typeface="Arial" pitchFamily="34" charset="0"/>
            </a:endParaRPr>
          </a:p>
        </p:txBody>
      </p:sp>
      <p:pic>
        <p:nvPicPr>
          <p:cNvPr id="2050" name="Picture 2" descr="libr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83102"/>
            <a:ext cx="20193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00808"/>
            <a:ext cx="7355160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	</a:t>
            </a:r>
            <a:endParaRPr lang="en-US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Приклад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успішної організації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</a:t>
            </a: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дистанційного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курсу, «орієнтованого на магістрів, аспірантів, викладачів, фахівців дистанційного навчання», з тематики спеціальності «Інформаційна, бібліотечна та архівна справа» надає Національний технічний університет «Харківський політехнічний інститут».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904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00808"/>
            <a:ext cx="7632848" cy="44253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	</a:t>
            </a:r>
            <a:endParaRPr lang="en-US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Відомими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в Україні провідними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проєктами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онлайн-освіти світового рівня є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edX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(спільний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проєкт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Гарвардського університету та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Массачусетського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технологічного інституту),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Coursera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(заснований викладачами Стенфордського університету),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Udacity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(заснований викладачами Стенфордського університету). 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049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0070C0"/>
                </a:solidFill>
                <a:hlinkClick r:id="rId2"/>
              </a:rPr>
              <a:t>Prometheus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72816"/>
            <a:ext cx="7355160" cy="43533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	</a:t>
            </a:r>
            <a:endParaRPr lang="en-US" sz="24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У</a:t>
            </a:r>
            <a:r>
              <a:rPr lang="uk-UA" sz="24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країнський</a:t>
            </a:r>
            <a:r>
              <a:rPr lang="uk-UA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400" dirty="0">
                <a:solidFill>
                  <a:srgbClr val="002060"/>
                </a:solidFill>
                <a:latin typeface="Georgia" panose="02040502050405020303" pitchFamily="18" charset="0"/>
              </a:rPr>
              <a:t>громадський </a:t>
            </a:r>
            <a:r>
              <a:rPr lang="uk-UA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проєкт</a:t>
            </a:r>
            <a:r>
              <a:rPr lang="uk-UA" sz="2400" dirty="0">
                <a:solidFill>
                  <a:srgbClr val="002060"/>
                </a:solidFill>
                <a:latin typeface="Georgia" panose="02040502050405020303" pitchFamily="18" charset="0"/>
              </a:rPr>
              <a:t> масових </a:t>
            </a:r>
            <a:endParaRPr lang="uk-UA" sz="24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відкритих </a:t>
            </a:r>
            <a:r>
              <a:rPr lang="uk-UA" sz="2400" dirty="0">
                <a:solidFill>
                  <a:srgbClr val="002060"/>
                </a:solidFill>
                <a:latin typeface="Georgia" panose="02040502050405020303" pitchFamily="18" charset="0"/>
              </a:rPr>
              <a:t>онлайн-курсів. Головною метою </a:t>
            </a:r>
            <a:endParaRPr lang="uk-UA" sz="24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4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проєкту</a:t>
            </a:r>
            <a:r>
              <a:rPr lang="uk-UA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400" dirty="0">
                <a:solidFill>
                  <a:srgbClr val="002060"/>
                </a:solidFill>
                <a:latin typeface="Georgia" panose="02040502050405020303" pitchFamily="18" charset="0"/>
              </a:rPr>
              <a:t>є безкоштовне надання онлайн-доступу </a:t>
            </a:r>
            <a:r>
              <a:rPr lang="uk-UA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</a:p>
          <a:p>
            <a:pPr marL="0" indent="0">
              <a:buNone/>
            </a:pPr>
            <a:r>
              <a:rPr lang="uk-UA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до </a:t>
            </a:r>
            <a:r>
              <a:rPr lang="uk-UA" sz="2400" dirty="0">
                <a:solidFill>
                  <a:srgbClr val="002060"/>
                </a:solidFill>
                <a:latin typeface="Georgia" panose="02040502050405020303" pitchFamily="18" charset="0"/>
              </a:rPr>
              <a:t>курсів університетського рівня всім бажаючим, </a:t>
            </a:r>
            <a:endParaRPr lang="uk-UA" sz="24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а </a:t>
            </a:r>
            <a:r>
              <a:rPr lang="uk-UA" sz="2400" dirty="0">
                <a:solidFill>
                  <a:srgbClr val="002060"/>
                </a:solidFill>
                <a:latin typeface="Georgia" panose="02040502050405020303" pitchFamily="18" charset="0"/>
              </a:rPr>
              <a:t>також надання можливості публікувати та </a:t>
            </a:r>
            <a:endParaRPr lang="uk-UA" sz="24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розповсюджувати </a:t>
            </a:r>
            <a:r>
              <a:rPr lang="uk-UA" sz="2400" dirty="0">
                <a:solidFill>
                  <a:srgbClr val="002060"/>
                </a:solidFill>
                <a:latin typeface="Georgia" panose="02040502050405020303" pitchFamily="18" charset="0"/>
              </a:rPr>
              <a:t>такі курси провідним </a:t>
            </a:r>
            <a:endParaRPr lang="uk-UA" sz="24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викладачам</a:t>
            </a:r>
            <a:r>
              <a:rPr lang="uk-UA" sz="2400" dirty="0">
                <a:solidFill>
                  <a:srgbClr val="002060"/>
                </a:solidFill>
                <a:latin typeface="Georgia" panose="02040502050405020303" pitchFamily="18" charset="0"/>
              </a:rPr>
              <a:t>, університетам та компаніям</a:t>
            </a:r>
            <a:r>
              <a:rPr lang="uk-UA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70C0"/>
                </a:solidFill>
                <a:latin typeface="Georgia" panose="02040502050405020303" pitchFamily="18" charset="0"/>
              </a:rPr>
              <a:t>https://courses.prometheus.org.ua</a:t>
            </a:r>
            <a:endParaRPr lang="ru-RU" sz="2800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403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ВУМ</a:t>
            </a:r>
            <a:r>
              <a:rPr lang="ru-RU" sz="400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online</a:t>
            </a:r>
            <a:endParaRPr lang="en-US" sz="4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988840"/>
            <a:ext cx="7355160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	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Відкритий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університет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Майдану.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Представлені проектом навчальні курси сформовані з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відеолекцій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, практичних завдань та контрольних запитань (для перевірки набутих знань) і є курсами, які пропонуються провідними фахівцями різних галузей знань і сфер діяльності.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B0F0"/>
                </a:solidFill>
                <a:latin typeface="Georgia" panose="02040502050405020303" pitchFamily="18" charset="0"/>
              </a:rPr>
              <a:t>https://vumonline.ua</a:t>
            </a:r>
            <a:r>
              <a:rPr lang="en-US" sz="2800" dirty="0" smtClean="0">
                <a:solidFill>
                  <a:srgbClr val="00B0F0"/>
                </a:solidFill>
                <a:latin typeface="Georgia" panose="02040502050405020303" pitchFamily="18" charset="0"/>
              </a:rPr>
              <a:t>/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82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988840"/>
            <a:ext cx="7560840" cy="413732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Національна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онлайн-платформа з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освітніми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серіалами, які допоможуть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вільно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використовувати цифрові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технології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в роботі, навчанні, для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професійного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та особистісного розвитку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r>
              <a:rPr lang="uk-UA" u="sng" dirty="0" smtClean="0">
                <a:latin typeface="Georgia" panose="02040502050405020303" pitchFamily="18" charset="0"/>
                <a:hlinkClick r:id="rId2"/>
              </a:rPr>
              <a:t> </a:t>
            </a:r>
            <a:endParaRPr lang="en-US" u="sng" dirty="0" smtClean="0">
              <a:latin typeface="Georgia" panose="02040502050405020303" pitchFamily="18" charset="0"/>
              <a:hlinkClick r:id="rId2"/>
            </a:endParaRPr>
          </a:p>
          <a:p>
            <a:pPr marL="0" indent="0">
              <a:buNone/>
            </a:pPr>
            <a:r>
              <a:rPr lang="en-US" u="sng" dirty="0" smtClean="0">
                <a:solidFill>
                  <a:srgbClr val="00B0F0"/>
                </a:solidFill>
                <a:latin typeface="Georgia" panose="02040502050405020303" pitchFamily="18" charset="0"/>
                <a:hlinkClick r:id="rId2"/>
              </a:rPr>
              <a:t>https</a:t>
            </a:r>
            <a:r>
              <a:rPr lang="en-US" u="sng" dirty="0">
                <a:solidFill>
                  <a:srgbClr val="00B0F0"/>
                </a:solidFill>
                <a:latin typeface="Georgia" panose="02040502050405020303" pitchFamily="18" charset="0"/>
                <a:hlinkClick r:id="rId2"/>
              </a:rPr>
              <a:t>://diia.gov.ua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1026" name="Picture 2" descr="C:\Users\Roughty\Documents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8891"/>
            <a:ext cx="3294431" cy="171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601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76672"/>
            <a:ext cx="6696744" cy="940966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latin typeface="Georgia" panose="02040502050405020303" pitchFamily="18" charset="0"/>
                <a:hlinkClick r:id="rId2"/>
              </a:rPr>
              <a:t>Європейський</a:t>
            </a:r>
            <a:r>
              <a:rPr lang="ru-RU" sz="4000" b="1" dirty="0" smtClean="0">
                <a:latin typeface="Georgia" panose="02040502050405020303" pitchFamily="18" charset="0"/>
                <a:hlinkClick r:id="rId2"/>
              </a:rPr>
              <a:t> </a:t>
            </a:r>
            <a:r>
              <a:rPr lang="ru-RU" sz="4000" b="1" dirty="0" err="1" smtClean="0">
                <a:latin typeface="Georgia" panose="02040502050405020303" pitchFamily="18" charset="0"/>
                <a:hlinkClick r:id="rId2"/>
              </a:rPr>
              <a:t>Простір</a:t>
            </a:r>
            <a:endParaRPr lang="ru-RU" sz="40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916832"/>
            <a:ext cx="7427168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Веб-платформа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надає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інформаційний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супровід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ресурсну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базу,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презентаційний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майданчик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для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громадських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організацій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. Один з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інструментів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цієї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платформи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–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освітні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онлайн-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курси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спрямовані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на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розвиток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громадянського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суспільства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навичок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комунікації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маркетингу,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брендингу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тощо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Georgia" panose="02040502050405020303" pitchFamily="18" charset="0"/>
              </a:rPr>
              <a:t>https://euprostir.org.ua/</a:t>
            </a:r>
            <a:endParaRPr lang="ru-RU" sz="2800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851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04664"/>
            <a:ext cx="6923112" cy="1012974"/>
          </a:xfrm>
        </p:spPr>
        <p:txBody>
          <a:bodyPr>
            <a:normAutofit/>
          </a:bodyPr>
          <a:lstStyle/>
          <a:p>
            <a:r>
              <a:rPr lang="ru-RU" sz="4000" b="1" u="sng" dirty="0">
                <a:latin typeface="Georgia" panose="02040502050405020303" pitchFamily="18" charset="0"/>
                <a:hlinkClick r:id="rId2"/>
              </a:rPr>
              <a:t>Культура і </a:t>
            </a:r>
            <a:r>
              <a:rPr lang="ru-RU" sz="4000" b="1" u="sng" dirty="0" err="1">
                <a:latin typeface="Georgia" panose="02040502050405020303" pitchFamily="18" charset="0"/>
                <a:hlinkClick r:id="rId2"/>
              </a:rPr>
              <a:t>Креативність</a:t>
            </a:r>
            <a:endParaRPr lang="ru-RU" sz="4000" b="1" u="sng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39" y="1844824"/>
            <a:ext cx="7842509" cy="4597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	Інформаційний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ресурс пропонує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онлайн-курси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, на яких міжнародні експерти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у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галузі культури діляться своїм досвідом,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розкривають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секрети професії та навчають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створювати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якісні культурні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проєкти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B0F0"/>
                </a:solidFill>
                <a:latin typeface="Georgia" panose="02040502050405020303" pitchFamily="18" charset="0"/>
              </a:rPr>
              <a:t>https://www.culturepartnership.eu/</a:t>
            </a:r>
            <a:endParaRPr lang="ru-RU" sz="2800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805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7344816" cy="114300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Участь співробітників НБ ДНУ </a:t>
            </a:r>
            <a:br>
              <a:rPr lang="uk-UA" sz="3200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uk-UA" sz="32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у дистанційної освіті</a:t>
            </a:r>
            <a:endParaRPr lang="ru-RU" sz="32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72816"/>
            <a:ext cx="7704856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                  2018 </a:t>
            </a:r>
            <a:r>
              <a:rPr lang="uk-UA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рік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Бібліотекарі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брали участь у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вебінарах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«Пошук і аналіз наукової літератури в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Web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of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Georgia" panose="02040502050405020303" pitchFamily="18" charset="0"/>
              </a:rPr>
              <a:t>S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cience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» (30.01.2018), «</a:t>
            </a:r>
            <a:r>
              <a:rPr lang="en-US" sz="2800" dirty="0">
                <a:solidFill>
                  <a:srgbClr val="002060"/>
                </a:solidFill>
                <a:latin typeface="Georgia" panose="02040502050405020303" pitchFamily="18" charset="0"/>
              </a:rPr>
              <a:t>Index Copernicus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(</a:t>
            </a:r>
            <a:r>
              <a:rPr lang="en-US" sz="2800" dirty="0">
                <a:solidFill>
                  <a:srgbClr val="002060"/>
                </a:solidFill>
                <a:latin typeface="Georgia" panose="02040502050405020303" pitchFamily="18" charset="0"/>
              </a:rPr>
              <a:t>IC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) −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онлайнова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наукометрична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база даних» (25.04.2018), «Журнали: підібрати, почитати, порівняти, не помилитися» (16.05.2018). 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693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84784"/>
            <a:ext cx="7560840" cy="44539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                2019 рік</a:t>
            </a:r>
            <a:endParaRPr lang="ru-RU" sz="28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У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часть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у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онлайновій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конференції «Бібліотеки в умовах пандемії COVID-19» (19 травня 2020 р.), онлайн-конференції в рамках проведення громадського обговорення </a:t>
            </a: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проєкту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Закону України «Про внесення змін до Закону України «Про бібліотеки і бібліотечну справу» (нова редакція)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(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20 травня 2020 р.)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7704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00808"/>
            <a:ext cx="7632848" cy="475252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uk-UA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2020 рік</a:t>
            </a:r>
          </a:p>
          <a:p>
            <a:pPr marL="0" indent="0">
              <a:buNone/>
            </a:pPr>
            <a:r>
              <a:rPr lang="uk-UA" sz="3100" dirty="0" err="1">
                <a:solidFill>
                  <a:srgbClr val="002060"/>
                </a:solidFill>
                <a:latin typeface="Georgia" panose="02040502050405020303" pitchFamily="18" charset="0"/>
              </a:rPr>
              <a:t>Вебінари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 компанії </a:t>
            </a:r>
            <a:r>
              <a:rPr lang="en-US" sz="3100" dirty="0">
                <a:solidFill>
                  <a:srgbClr val="002060"/>
                </a:solidFill>
                <a:latin typeface="Georgia" panose="02040502050405020303" pitchFamily="18" charset="0"/>
              </a:rPr>
              <a:t>CLARIVATE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 «20 років Будапештській </a:t>
            </a:r>
            <a:endParaRPr lang="ru-RU" sz="31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ініціативі відкритого доступу» та «</a:t>
            </a:r>
            <a:r>
              <a:rPr lang="ru-RU" sz="3100" dirty="0" err="1">
                <a:solidFill>
                  <a:srgbClr val="002060"/>
                </a:solidFill>
                <a:latin typeface="Georgia" panose="02040502050405020303" pitchFamily="18" charset="0"/>
              </a:rPr>
              <a:t>Web</a:t>
            </a:r>
            <a:r>
              <a:rPr lang="ru-RU" sz="31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100" dirty="0" err="1">
                <a:solidFill>
                  <a:srgbClr val="002060"/>
                </a:solidFill>
                <a:latin typeface="Georgia" panose="02040502050405020303" pitchFamily="18" charset="0"/>
              </a:rPr>
              <a:t>of</a:t>
            </a:r>
            <a:r>
              <a:rPr lang="ru-RU" sz="31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100" dirty="0" err="1">
                <a:solidFill>
                  <a:srgbClr val="002060"/>
                </a:solidFill>
                <a:latin typeface="Georgia" panose="02040502050405020303" pitchFamily="18" charset="0"/>
              </a:rPr>
              <a:t>Science</a:t>
            </a:r>
            <a:r>
              <a:rPr lang="ru-RU" sz="31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3100" dirty="0">
                <a:solidFill>
                  <a:srgbClr val="002060"/>
                </a:solidFill>
                <a:latin typeface="Georgia" panose="02040502050405020303" pitchFamily="18" charset="0"/>
              </a:rPr>
              <a:t>Core Collection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 для ефективної наукової діяльності;</a:t>
            </a:r>
            <a:endParaRPr lang="ru-RU" sz="31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«</a:t>
            </a:r>
            <a:r>
              <a:rPr lang="en-US" sz="3100" dirty="0" err="1">
                <a:solidFill>
                  <a:srgbClr val="002060"/>
                </a:solidFill>
                <a:latin typeface="Georgia" panose="02040502050405020303" pitchFamily="18" charset="0"/>
              </a:rPr>
              <a:t>SendPulse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: інструмент </a:t>
            </a:r>
            <a:r>
              <a:rPr lang="en-US" sz="3100" dirty="0">
                <a:solidFill>
                  <a:srgbClr val="002060"/>
                </a:solidFill>
                <a:latin typeface="Georgia" panose="02040502050405020303" pitchFamily="18" charset="0"/>
              </a:rPr>
              <a:t>e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-</a:t>
            </a:r>
            <a:r>
              <a:rPr lang="en-US" sz="3100" dirty="0">
                <a:solidFill>
                  <a:srgbClr val="002060"/>
                </a:solidFill>
                <a:latin typeface="Georgia" panose="02040502050405020303" pitchFamily="18" charset="0"/>
              </a:rPr>
              <a:t>mail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 для вчителів та бібліотекарів» </a:t>
            </a:r>
            <a:endParaRPr lang="ru-RU" sz="31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Інформаційний </a:t>
            </a:r>
            <a:r>
              <a:rPr lang="uk-UA" sz="3100" dirty="0" err="1">
                <a:solidFill>
                  <a:srgbClr val="002060"/>
                </a:solidFill>
                <a:latin typeface="Georgia" panose="02040502050405020303" pitchFamily="18" charset="0"/>
              </a:rPr>
              <a:t>вебінар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 «консорціум </a:t>
            </a:r>
            <a:r>
              <a:rPr lang="en-US" sz="3100" dirty="0">
                <a:solidFill>
                  <a:srgbClr val="002060"/>
                </a:solidFill>
                <a:latin typeface="Georgia" panose="02040502050405020303" pitchFamily="18" charset="0"/>
              </a:rPr>
              <a:t>ORCID 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В Україні</a:t>
            </a:r>
            <a:r>
              <a:rPr lang="ru-RU" sz="3100" dirty="0">
                <a:solidFill>
                  <a:srgbClr val="002060"/>
                </a:solidFill>
                <a:latin typeface="Georgia" panose="02040502050405020303" pitchFamily="18" charset="0"/>
              </a:rPr>
              <a:t>: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 переваги та можливості»</a:t>
            </a:r>
            <a:r>
              <a:rPr lang="ru-RU" sz="3100" dirty="0">
                <a:solidFill>
                  <a:srgbClr val="002060"/>
                </a:solidFill>
                <a:latin typeface="Georgia" panose="02040502050405020303" pitchFamily="18" charset="0"/>
              </a:rPr>
              <a:t>;</a:t>
            </a:r>
            <a:endParaRPr lang="ru-RU" sz="31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100" dirty="0" err="1">
                <a:solidFill>
                  <a:srgbClr val="002060"/>
                </a:solidFill>
                <a:latin typeface="Georgia" panose="02040502050405020303" pitchFamily="18" charset="0"/>
              </a:rPr>
              <a:t>Вебінар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 «Гранти для організації із сфери культури та креативних індустрій»;</a:t>
            </a:r>
            <a:endParaRPr lang="ru-RU" sz="31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онлайн –тренінг з цифрової безпеки (УБА та «</a:t>
            </a:r>
            <a:r>
              <a:rPr lang="uk-UA" sz="3100" dirty="0" err="1">
                <a:solidFill>
                  <a:srgbClr val="002060"/>
                </a:solidFill>
                <a:latin typeface="Georgia" panose="02040502050405020303" pitchFamily="18" charset="0"/>
              </a:rPr>
              <a:t>Проєкт</a:t>
            </a: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 підтримки Дія);</a:t>
            </a:r>
            <a:endParaRPr lang="ru-RU" sz="31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100" dirty="0">
                <a:solidFill>
                  <a:srgbClr val="002060"/>
                </a:solidFill>
                <a:latin typeface="Georgia" panose="02040502050405020303" pitchFamily="18" charset="0"/>
              </a:rPr>
              <a:t>Презентація електронних ресурсів Національної науково-технічної бібліотеки Німеччини.</a:t>
            </a:r>
            <a:endParaRPr lang="ru-RU" sz="31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endParaRPr lang="ru-RU" sz="28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703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1916832"/>
            <a:ext cx="7416824" cy="4320480"/>
          </a:xfrm>
        </p:spPr>
        <p:txBody>
          <a:bodyPr>
            <a:noAutofit/>
          </a:bodyPr>
          <a:lstStyle/>
          <a:p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Дистанційна освіта (дистанційне навчання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=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освіта через інтернет = навчання з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використанням інформаційно-</a:t>
            </a:r>
          </a:p>
          <a:p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комунікаційних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технологій = електронне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навчання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– усі ці назви несуть у собі одне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смислове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значення)</a:t>
            </a:r>
            <a:r>
              <a:rPr lang="en-US" sz="2800" dirty="0">
                <a:solidFill>
                  <a:srgbClr val="002060"/>
                </a:solidFill>
                <a:latin typeface="Georgia" panose="02040502050405020303" pitchFamily="18" charset="0"/>
              </a:rPr>
              <a:t> 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набуває сьогодні все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більшої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популярності. 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 flipV="1">
            <a:off x="8244408" y="969959"/>
            <a:ext cx="328120" cy="45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916832"/>
            <a:ext cx="7956376" cy="420933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uk-UA" sz="2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2021 рік</a:t>
            </a:r>
          </a:p>
          <a:p>
            <a:pPr marL="0" indent="0">
              <a:buNone/>
            </a:pP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Зимова школа </a:t>
            </a:r>
            <a:r>
              <a:rPr lang="uk-UA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медіаосвіти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 та </a:t>
            </a:r>
            <a:r>
              <a:rPr lang="uk-UA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медіаграмотності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 АУП;</a:t>
            </a:r>
            <a:endParaRPr lang="ru-RU" sz="3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«Нове в УДК» (ДНТБ України)</a:t>
            </a:r>
            <a:endParaRPr lang="ru-RU" sz="3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«</a:t>
            </a:r>
            <a:r>
              <a:rPr lang="en-US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SendPulse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: інструмент </a:t>
            </a:r>
            <a:r>
              <a:rPr lang="en-US" sz="3000" dirty="0">
                <a:solidFill>
                  <a:srgbClr val="002060"/>
                </a:solidFill>
                <a:latin typeface="Georgia" panose="02040502050405020303" pitchFamily="18" charset="0"/>
              </a:rPr>
              <a:t>e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-</a:t>
            </a:r>
            <a:r>
              <a:rPr lang="en-US" sz="3000" dirty="0">
                <a:solidFill>
                  <a:srgbClr val="002060"/>
                </a:solidFill>
                <a:latin typeface="Georgia" panose="02040502050405020303" pitchFamily="18" charset="0"/>
              </a:rPr>
              <a:t>mail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 для вчителів та бібліотекарів» (Дистанційна академія)</a:t>
            </a:r>
            <a:endParaRPr lang="ru-RU" sz="3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Онлайн-клуб «</a:t>
            </a:r>
            <a:r>
              <a:rPr lang="en-US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BiblioClub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» (НТБ ДНУЗТ);</a:t>
            </a:r>
            <a:endParaRPr lang="ru-RU" sz="3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Онлайн-конференція УБА «Роль бібліотек у цифровій інклюзії»;</a:t>
            </a:r>
            <a:endParaRPr lang="ru-RU" sz="3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Лекція УБА «</a:t>
            </a:r>
            <a:r>
              <a:rPr lang="uk-UA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Постковідні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 синдроми: </a:t>
            </a:r>
            <a:r>
              <a:rPr lang="uk-UA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гендерніі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 та вікові аспекти</a:t>
            </a:r>
            <a:r>
              <a:rPr lang="uk-UA" sz="3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».</a:t>
            </a:r>
            <a:endParaRPr lang="ru-RU" sz="30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063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00B0F0"/>
                </a:solidFill>
                <a:latin typeface="Georgia" panose="02040502050405020303" pitchFamily="18" charset="0"/>
              </a:rPr>
              <a:t>Висновки</a:t>
            </a:r>
            <a:endParaRPr lang="ru-RU" sz="4000" b="1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060848"/>
            <a:ext cx="7283152" cy="40653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Дистанційне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навчання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характеризується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високим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професіоналізмом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прагненням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до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співробітництва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самоствердженням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і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високим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рівнем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комунікації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з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колегами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При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створенні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системи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заходів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щодо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підвищенні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кваліфікації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кадрів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кожна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бібліотека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повинна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враховувати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конкретні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умови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своєї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роботи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свою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специфіку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й </a:t>
            </a: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можливості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318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Бажаю успіхів!</a:t>
            </a:r>
            <a:endParaRPr lang="ru-RU" sz="4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2276872"/>
            <a:ext cx="6995120" cy="3849291"/>
          </a:xfrm>
        </p:spPr>
        <p:txBody>
          <a:bodyPr/>
          <a:lstStyle/>
          <a:p>
            <a:pPr marL="0" indent="0">
              <a:buNone/>
            </a:pPr>
            <a:r>
              <a:rPr lang="uk-UA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Макеєва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Ірина Іванівна, завідувачка сектором методичної роботи Наукової бібліотеки Дніпровського національного університету імені Олеся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Гончара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makevirina@i.ua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Roughty\Documents\photo_2021-04-20_16-23-33-1024x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05064"/>
            <a:ext cx="331236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326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844824"/>
            <a:ext cx="7139136" cy="42813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Термін «дистанційна освіта» вперше з’явився у першому випуску журналу Британського Відкритого університету «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Teaching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at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Distance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», міжнародному журналі «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About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Distance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Education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», в назві австралійського журналу «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Distance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Education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», канадського журналу «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Journal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of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Distance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Education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» та американського журналу «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American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Journal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of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Distance</a:t>
            </a:r>
            <a:r>
              <a:rPr lang="ru-RU" sz="30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002060"/>
                </a:solidFill>
                <a:latin typeface="Georgia" panose="02040502050405020303" pitchFamily="18" charset="0"/>
              </a:rPr>
              <a:t>Education</a:t>
            </a:r>
            <a:r>
              <a:rPr lang="uk-UA" sz="3000" dirty="0">
                <a:solidFill>
                  <a:srgbClr val="002060"/>
                </a:solidFill>
                <a:latin typeface="Georgia" panose="02040502050405020303" pitchFamily="18" charset="0"/>
              </a:rPr>
              <a:t>».</a:t>
            </a:r>
            <a:endParaRPr lang="ru-RU" sz="3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25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72816"/>
            <a:ext cx="7488832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	</a:t>
            </a:r>
            <a:endParaRPr lang="en-US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Дистанційне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навчання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визначається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Оксфордським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словником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англійської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мови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як «метод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навчання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при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якому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лекції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транслюються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або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уроки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проводяться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заочно, без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необхідності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відвідування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школи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чи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коледжу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».</a:t>
            </a:r>
          </a:p>
          <a:p>
            <a:pPr marL="0" indent="0">
              <a:buNone/>
            </a:pP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441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4664"/>
            <a:ext cx="6491064" cy="1012974"/>
          </a:xfrm>
        </p:spPr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Достоїнства дистанційної освіти</a:t>
            </a:r>
            <a:endParaRPr lang="ru-RU" sz="4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700808"/>
            <a:ext cx="7884368" cy="4752528"/>
          </a:xfrm>
        </p:spPr>
        <p:txBody>
          <a:bodyPr>
            <a:noAutofit/>
          </a:bodyPr>
          <a:lstStyle/>
          <a:p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можливість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вибору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навчальної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програми</a:t>
            </a: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; 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•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можливість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організувати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навчання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співробітників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бібліотек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за максимально короткий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термін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без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відриву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від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виробництва</a:t>
            </a: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; 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•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дозволяє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бібліотекарю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навчатися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у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власному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зручному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для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нього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темпі</a:t>
            </a: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; 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•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сполучення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теоретичного і практичного курсу з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обов'язкови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тестуванням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;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•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неприступність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результатів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тестування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й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інших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Georgia" panose="02040502050405020303" pitchFamily="18" charset="0"/>
              </a:rPr>
              <a:t>оцінок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</a:rPr>
              <a:t> широкому колу людей. </a:t>
            </a:r>
          </a:p>
        </p:txBody>
      </p:sp>
    </p:spTree>
    <p:extLst>
      <p:ext uri="{BB962C8B-B14F-4D97-AF65-F5344CB8AC3E}">
        <p14:creationId xmlns:p14="http://schemas.microsoft.com/office/powerpoint/2010/main" val="952185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Обмеження</a:t>
            </a:r>
            <a:endParaRPr lang="ru-RU" sz="4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492896"/>
            <a:ext cx="7355160" cy="3633267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недостатність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і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недосконалість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матеріально-технічної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бази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організації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; 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психологічні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бар'єри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тих, кого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навчають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44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340768"/>
            <a:ext cx="7211144" cy="4785395"/>
          </a:xfrm>
        </p:spPr>
        <p:txBody>
          <a:bodyPr>
            <a:normAutofit/>
          </a:bodyPr>
          <a:lstStyle/>
          <a:p>
            <a:endParaRPr lang="ru-RU" sz="2800" dirty="0"/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Концепція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розвитку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дистанційної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освіти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в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Україні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яка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була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затверджена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Постановою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МОН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України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від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20.12.2000р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.,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передбачає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що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дистанційна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освіта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–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це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форма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навчання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рівноцінна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з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очною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вечірньою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заочною та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екстернатом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, і яка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реалізується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за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технологіями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дистанційного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навчання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. 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194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700808"/>
            <a:ext cx="7427168" cy="4425355"/>
          </a:xfrm>
        </p:spPr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	</a:t>
            </a: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Вперше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на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Україні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Інститут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післядипломної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освіти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ДАКККіМ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у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жовтні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2008 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року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запровадив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дистанційне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навчання</a:t>
            </a: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з метою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підвищення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Georgia" panose="02040502050405020303" pitchFamily="18" charset="0"/>
              </a:rPr>
              <a:t>кваліфікації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бібліотекарів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>. 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310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332656"/>
            <a:ext cx="792088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	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ХДНБ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ім. В. Г. Короленка було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розроблено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і впроваджено з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січня 2016р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.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дистанційний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курс «для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бібліотекарів-</a:t>
            </a:r>
          </a:p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бібліографів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, архівістів, музеєзнавців та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всіх 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бажаючих підвищити професійний </a:t>
            </a:r>
            <a:endParaRPr lang="uk-UA" sz="28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рівень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» «Електронна бібліографія»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</a:t>
            </a:r>
          </a:p>
          <a:p>
            <a:pPr marL="0" indent="0">
              <a:buNone/>
            </a:pP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(</a:t>
            </a:r>
            <a:r>
              <a:rPr lang="uk-UA" sz="2800" dirty="0">
                <a:solidFill>
                  <a:srgbClr val="002060"/>
                </a:solidFill>
                <a:latin typeface="Georgia" panose="02040502050405020303" pitchFamily="18" charset="0"/>
              </a:rPr>
              <a:t>куратор курсу Л. Глазунова</a:t>
            </a:r>
            <a:r>
              <a:rPr lang="uk-UA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)</a:t>
            </a:r>
            <a:r>
              <a:rPr lang="uk-UA" sz="2800" dirty="0"/>
              <a:t> </a:t>
            </a:r>
            <a:r>
              <a:rPr lang="uk-UA" sz="2800" dirty="0">
                <a:solidFill>
                  <a:srgbClr val="0070C0"/>
                </a:solidFill>
                <a:latin typeface="Georgia" panose="02040502050405020303" pitchFamily="18" charset="0"/>
              </a:rPr>
              <a:t>https://osnova.d-academy.com.ua/</a:t>
            </a:r>
            <a:endParaRPr lang="ru-RU" sz="280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 descr="https://osnova.d-academy.com.ua/wp-content/uploads/2021/08/pic_bibl_v_didg-460x24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25144"/>
            <a:ext cx="3048000" cy="1603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5285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602</Words>
  <Application>Microsoft Office PowerPoint</Application>
  <PresentationFormat>Экран (4:3)</PresentationFormat>
  <Paragraphs>117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Специальное оформление</vt:lpstr>
      <vt:lpstr>Макеєва Ірина Наукова бібліотека  ДНУ ім. О.Гончара</vt:lpstr>
      <vt:lpstr>Презентация PowerPoint</vt:lpstr>
      <vt:lpstr>Презентация PowerPoint</vt:lpstr>
      <vt:lpstr>Презентация PowerPoint</vt:lpstr>
      <vt:lpstr>Достоїнства дистанційної освіти</vt:lpstr>
      <vt:lpstr>Обмеження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Prometheus</vt:lpstr>
      <vt:lpstr>ВУМ online</vt:lpstr>
      <vt:lpstr>Презентация PowerPoint</vt:lpstr>
      <vt:lpstr>Європейський Простір</vt:lpstr>
      <vt:lpstr>Культура і Креативність</vt:lpstr>
      <vt:lpstr>Участь співробітників НБ ДНУ  у дистанційної освіті</vt:lpstr>
      <vt:lpstr>Презентация PowerPoint</vt:lpstr>
      <vt:lpstr>Презентация PowerPoint</vt:lpstr>
      <vt:lpstr>Презентация PowerPoint</vt:lpstr>
      <vt:lpstr>Висновки</vt:lpstr>
      <vt:lpstr>Бажаю успіхів!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</dc:title>
  <dc:creator>Admin</dc:creator>
  <cp:lastModifiedBy>Roughty</cp:lastModifiedBy>
  <cp:revision>22</cp:revision>
  <dcterms:created xsi:type="dcterms:W3CDTF">2011-12-13T19:04:59Z</dcterms:created>
  <dcterms:modified xsi:type="dcterms:W3CDTF">2022-09-26T12:13:30Z</dcterms:modified>
</cp:coreProperties>
</file>