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62" r:id="rId6"/>
    <p:sldId id="257"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 id="277" r:id="rId23"/>
    <p:sldId id="278" r:id="rId24"/>
    <p:sldId id="279" r:id="rId25"/>
    <p:sldId id="317" r:id="rId26"/>
    <p:sldId id="316"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52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88E993-B379-43AA-AC4B-F8A9A5401C93}"/>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8A79B4A5-DBC9-4206-B8B0-48A9314F28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6C9685C3-BAEE-427A-8200-5FB4444CD8B0}"/>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5" name="Нижний колонтитул 4">
            <a:extLst>
              <a:ext uri="{FF2B5EF4-FFF2-40B4-BE49-F238E27FC236}">
                <a16:creationId xmlns:a16="http://schemas.microsoft.com/office/drawing/2014/main" id="{589D0228-4C83-4F86-9819-4EF92B52C7B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4FC11FC-A087-4B67-AC90-4D05E464512A}"/>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4272932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6183CB-BF3A-486F-A377-CEBFEDA31F1B}"/>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ABFE9AF-FAFF-4315-AD2B-53706CCDE80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A2047BB-EEDB-4B73-AA6E-F8BCB43AB148}"/>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5" name="Нижний колонтитул 4">
            <a:extLst>
              <a:ext uri="{FF2B5EF4-FFF2-40B4-BE49-F238E27FC236}">
                <a16:creationId xmlns:a16="http://schemas.microsoft.com/office/drawing/2014/main" id="{56CBEC56-549D-45BC-9598-FCC49C10FD2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85BE480-EA0B-4F89-9E63-A16F8AB3584F}"/>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3644306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D881AE86-9BAC-4D2F-960C-FB1AA202C1A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66C078BC-08BF-4C5D-AEBD-53B56FE181EB}"/>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592366D-14F7-4826-A52F-505B91EC553B}"/>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5" name="Нижний колонтитул 4">
            <a:extLst>
              <a:ext uri="{FF2B5EF4-FFF2-40B4-BE49-F238E27FC236}">
                <a16:creationId xmlns:a16="http://schemas.microsoft.com/office/drawing/2014/main" id="{D03E55C1-7B2C-4FF0-96AA-1E1FBCEA2D0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5E48E67-D073-4335-B7CD-778899ACAE0F}"/>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2987707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2" name="PlaceHolder 1"/>
          <p:cNvSpPr>
            <a:spLocks noGrp="1"/>
          </p:cNvSpPr>
          <p:nvPr>
            <p:ph type="title"/>
          </p:nvPr>
        </p:nvSpPr>
        <p:spPr>
          <a:xfrm>
            <a:off x="950880" y="903360"/>
            <a:ext cx="6792480" cy="1411200"/>
          </a:xfrm>
          <a:prstGeom prst="rect">
            <a:avLst/>
          </a:prstGeom>
          <a:noFill/>
          <a:ln w="0">
            <a:noFill/>
          </a:ln>
        </p:spPr>
        <p:txBody>
          <a:bodyPr lIns="0" tIns="0" rIns="0" bIns="0" anchor="ctr">
            <a:noAutofit/>
          </a:bodyPr>
          <a:lstStyle>
            <a:lvl1pPr indent="0">
              <a:buNone/>
              <a:defRPr/>
            </a:lvl1pPr>
          </a:lstStyle>
          <a:p>
            <a:pPr indent="0">
              <a:buNone/>
            </a:pPr>
            <a:endParaRPr lang="fr-FR" sz="2400" b="0" strike="noStrike" spc="-1">
              <a:solidFill>
                <a:schemeClr val="dk1"/>
              </a:solidFill>
              <a:latin typeface="Arial"/>
            </a:endParaRPr>
          </a:p>
        </p:txBody>
      </p:sp>
      <p:sp>
        <p:nvSpPr>
          <p:cNvPr id="3" name="PlaceHolder 2"/>
          <p:cNvSpPr>
            <a:spLocks noGrp="1"/>
          </p:cNvSpPr>
          <p:nvPr>
            <p:ph type="subTitle"/>
          </p:nvPr>
        </p:nvSpPr>
        <p:spPr>
          <a:xfrm>
            <a:off x="609600" y="1604640"/>
            <a:ext cx="10972320" cy="3977280"/>
          </a:xfrm>
          <a:prstGeom prst="rect">
            <a:avLst/>
          </a:prstGeom>
          <a:noFill/>
          <a:ln w="0">
            <a:noFill/>
          </a:ln>
        </p:spPr>
        <p:txBody>
          <a:bodyPr lIns="0" tIns="0" rIns="0" bIns="0" anchor="ctr">
            <a:noAutofit/>
          </a:bodyPr>
          <a:lstStyle>
            <a:lvl1pPr indent="0" algn="ctr">
              <a:buNone/>
              <a:defRPr/>
            </a:lvl1pPr>
          </a:lstStyle>
          <a:p>
            <a:pPr indent="0" algn="ctr">
              <a:buNone/>
            </a:pPr>
            <a:endParaRPr lang="en-US" sz="4267" b="0" strike="noStrike" spc="-1">
              <a:solidFill>
                <a:srgbClr val="000000"/>
              </a:solidFill>
              <a:latin typeface="OpenSymbol"/>
            </a:endParaRPr>
          </a:p>
        </p:txBody>
      </p:sp>
    </p:spTree>
    <p:extLst>
      <p:ext uri="{BB962C8B-B14F-4D97-AF65-F5344CB8AC3E}">
        <p14:creationId xmlns:p14="http://schemas.microsoft.com/office/powerpoint/2010/main" val="448265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9C6199-EE69-467F-8AE6-05A1615CAEE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CF9C0A6-F599-40EE-8205-C7394551DD9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F353EA1-FF16-4E61-8171-1046282A99AB}"/>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5" name="Нижний колонтитул 4">
            <a:extLst>
              <a:ext uri="{FF2B5EF4-FFF2-40B4-BE49-F238E27FC236}">
                <a16:creationId xmlns:a16="http://schemas.microsoft.com/office/drawing/2014/main" id="{CB385C71-13A6-424D-B8AA-B1794FA45F8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48DAE92-BF43-4E82-AC6D-2322CC309B37}"/>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2913840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39E9CC-5E44-4F4B-BB43-2B8A98F1793C}"/>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80856B1-1D27-41E9-A55C-D8C8ABBFF9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5344AB61-6490-49F8-B035-537DC871D55E}"/>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5" name="Нижний колонтитул 4">
            <a:extLst>
              <a:ext uri="{FF2B5EF4-FFF2-40B4-BE49-F238E27FC236}">
                <a16:creationId xmlns:a16="http://schemas.microsoft.com/office/drawing/2014/main" id="{66899825-8B14-4087-83BA-61B0CC20BEB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82D6645-15FD-4F80-AD2E-BF35F6AC5CB9}"/>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126727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14D764-2E62-4C08-936A-CED1F41B4261}"/>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C624D38-AF46-4350-A9BA-A4A72CFFCEBB}"/>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8BE0AE51-1A85-4570-975A-430C5FCBBD56}"/>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D532FBF-CB59-47CE-B7F7-13C5A2C1DB44}"/>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6" name="Нижний колонтитул 5">
            <a:extLst>
              <a:ext uri="{FF2B5EF4-FFF2-40B4-BE49-F238E27FC236}">
                <a16:creationId xmlns:a16="http://schemas.microsoft.com/office/drawing/2014/main" id="{E819F9AF-96FD-40C8-836C-A9AD1CA6AAF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E5C1295-A852-49E2-8A6E-A7CA476E3F41}"/>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2233190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AD14E31-387B-4CB6-B2C6-DC2AFCA93F68}"/>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339CA165-5D4B-459B-903A-0C54A784A1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78CF5278-9652-4153-9B21-CFCDCCCDBB9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F11DD22E-979D-4747-B39D-6F82D4C97A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D3B9D811-1885-4D02-8508-9DA24912C64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CFB3FD6A-FD3E-4EDC-8897-7BF2C6F455AD}"/>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8" name="Нижний колонтитул 7">
            <a:extLst>
              <a:ext uri="{FF2B5EF4-FFF2-40B4-BE49-F238E27FC236}">
                <a16:creationId xmlns:a16="http://schemas.microsoft.com/office/drawing/2014/main" id="{E97D053D-320E-4E8A-A414-7E3B62892136}"/>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F48C2705-E4E8-4E58-89C7-950D2D7DCC80}"/>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1524330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A39F-B514-4E34-B625-C6800C835876}"/>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380062F-DC5E-4188-BCA6-E14122A5C9B8}"/>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4" name="Нижний колонтитул 3">
            <a:extLst>
              <a:ext uri="{FF2B5EF4-FFF2-40B4-BE49-F238E27FC236}">
                <a16:creationId xmlns:a16="http://schemas.microsoft.com/office/drawing/2014/main" id="{34069BEC-171E-42D0-80CC-0EFAB04445B0}"/>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E451DE6B-3B32-4EE4-9B9F-17625BBF84EC}"/>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4131733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5D1B92F8-316D-4FB2-BBA5-517A48D13639}"/>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3" name="Нижний колонтитул 2">
            <a:extLst>
              <a:ext uri="{FF2B5EF4-FFF2-40B4-BE49-F238E27FC236}">
                <a16:creationId xmlns:a16="http://schemas.microsoft.com/office/drawing/2014/main" id="{5D59575A-CEBF-46A3-B40C-BFA3309F97E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F6608071-18D7-43EA-B197-DEA990ECC014}"/>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1874538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C536C38-8AA1-4BC5-9B57-0A6B6A1F0769}"/>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5A54412C-AE37-443E-8BB5-DAD73478BC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4F06CD1-1404-4A08-9FBE-810416F236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EDD5A19-4D6C-42EC-9918-B7E2456B642A}"/>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6" name="Нижний колонтитул 5">
            <a:extLst>
              <a:ext uri="{FF2B5EF4-FFF2-40B4-BE49-F238E27FC236}">
                <a16:creationId xmlns:a16="http://schemas.microsoft.com/office/drawing/2014/main" id="{E9F3A2A0-2CFB-4256-89E6-BE1788F92EA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9C265EA-B12A-4398-A2A4-7B908EB21B71}"/>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26396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A7F517-D60B-4A58-92FD-B42FEB6BC43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8247463-C574-41AA-9889-1A1C98F0E9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FCDAF84E-37C5-41B5-8227-47F93AFA01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6A5E48A-085C-4C55-98E8-4D9923023F64}"/>
              </a:ext>
            </a:extLst>
          </p:cNvPr>
          <p:cNvSpPr>
            <a:spLocks noGrp="1"/>
          </p:cNvSpPr>
          <p:nvPr>
            <p:ph type="dt" sz="half" idx="10"/>
          </p:nvPr>
        </p:nvSpPr>
        <p:spPr/>
        <p:txBody>
          <a:bodyPr/>
          <a:lstStyle/>
          <a:p>
            <a:fld id="{CD6D0454-685C-4BBA-8845-CE2A7898E995}" type="datetimeFigureOut">
              <a:rPr lang="ru-RU" smtClean="0"/>
              <a:t>08.10.2025</a:t>
            </a:fld>
            <a:endParaRPr lang="ru-RU"/>
          </a:p>
        </p:txBody>
      </p:sp>
      <p:sp>
        <p:nvSpPr>
          <p:cNvPr id="6" name="Нижний колонтитул 5">
            <a:extLst>
              <a:ext uri="{FF2B5EF4-FFF2-40B4-BE49-F238E27FC236}">
                <a16:creationId xmlns:a16="http://schemas.microsoft.com/office/drawing/2014/main" id="{1A1782C4-673A-477C-8B50-F948A5AC53E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C7DE12D-E5EA-490F-B2AE-5D0691D840B6}"/>
              </a:ext>
            </a:extLst>
          </p:cNvPr>
          <p:cNvSpPr>
            <a:spLocks noGrp="1"/>
          </p:cNvSpPr>
          <p:nvPr>
            <p:ph type="sldNum" sz="quarter" idx="12"/>
          </p:nvPr>
        </p:nvSpPr>
        <p:spPr/>
        <p:txBody>
          <a:bodyPr/>
          <a:lstStyle/>
          <a:p>
            <a:fld id="{61B192FF-62F4-4517-A19C-5DC71A2A0D44}" type="slidenum">
              <a:rPr lang="ru-RU" smtClean="0"/>
              <a:t>‹#›</a:t>
            </a:fld>
            <a:endParaRPr lang="ru-RU"/>
          </a:p>
        </p:txBody>
      </p:sp>
    </p:spTree>
    <p:extLst>
      <p:ext uri="{BB962C8B-B14F-4D97-AF65-F5344CB8AC3E}">
        <p14:creationId xmlns:p14="http://schemas.microsoft.com/office/powerpoint/2010/main" val="317073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E26B90-71F5-4E07-B658-9FC43BD3E6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3A0FB93A-40F8-416E-9A23-7146BF5E8B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0FC30EE-7398-450C-8A03-3010D42C3D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D0454-685C-4BBA-8845-CE2A7898E995}" type="datetimeFigureOut">
              <a:rPr lang="ru-RU" smtClean="0"/>
              <a:t>08.10.2025</a:t>
            </a:fld>
            <a:endParaRPr lang="ru-RU"/>
          </a:p>
        </p:txBody>
      </p:sp>
      <p:sp>
        <p:nvSpPr>
          <p:cNvPr id="5" name="Нижний колонтитул 4">
            <a:extLst>
              <a:ext uri="{FF2B5EF4-FFF2-40B4-BE49-F238E27FC236}">
                <a16:creationId xmlns:a16="http://schemas.microsoft.com/office/drawing/2014/main" id="{2B642B8A-C056-4B68-8374-3B4ECE6DA6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406AD460-074F-45DC-814C-79E3EE9E07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192FF-62F4-4517-A19C-5DC71A2A0D44}" type="slidenum">
              <a:rPr lang="ru-RU" smtClean="0"/>
              <a:t>‹#›</a:t>
            </a:fld>
            <a:endParaRPr lang="ru-RU"/>
          </a:p>
        </p:txBody>
      </p:sp>
    </p:spTree>
    <p:extLst>
      <p:ext uri="{BB962C8B-B14F-4D97-AF65-F5344CB8AC3E}">
        <p14:creationId xmlns:p14="http://schemas.microsoft.com/office/powerpoint/2010/main" val="2206819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yaroshenko@dntb.gov.ua"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A5ED80-CAB0-4432-9D0A-5C09B5E80B57}"/>
              </a:ext>
            </a:extLst>
          </p:cNvPr>
          <p:cNvSpPr>
            <a:spLocks noGrp="1"/>
          </p:cNvSpPr>
          <p:nvPr>
            <p:ph type="ctrTitle"/>
          </p:nvPr>
        </p:nvSpPr>
        <p:spPr>
          <a:xfrm>
            <a:off x="1339363" y="3103684"/>
            <a:ext cx="9779976" cy="2397492"/>
          </a:xfrm>
          <a:solidFill>
            <a:srgbClr val="FFFF00"/>
          </a:solidFill>
        </p:spPr>
        <p:txBody>
          <a:bodyPr>
            <a:noAutofit/>
          </a:bodyPr>
          <a:lstStyle/>
          <a:p>
            <a:r>
              <a:rPr lang="ru-RU" sz="2000" b="1" dirty="0" err="1">
                <a:latin typeface="Arial" panose="020B0604020202020204" pitchFamily="34" charset="0"/>
                <a:cs typeface="Arial" panose="020B0604020202020204" pitchFamily="34" charset="0"/>
              </a:rPr>
              <a:t>Принципи</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відкритого</a:t>
            </a:r>
            <a:r>
              <a:rPr lang="ru-RU" sz="2000" b="1" dirty="0">
                <a:latin typeface="Arial" panose="020B0604020202020204" pitchFamily="34" charset="0"/>
                <a:cs typeface="Arial" panose="020B0604020202020204" pitchFamily="34" charset="0"/>
              </a:rPr>
              <a:t> доступу та </a:t>
            </a:r>
            <a:r>
              <a:rPr lang="ru-RU" sz="2000" b="1" dirty="0" err="1">
                <a:latin typeface="Arial" panose="020B0604020202020204" pitchFamily="34" charset="0"/>
                <a:cs typeface="Arial" panose="020B0604020202020204" pitchFamily="34" charset="0"/>
              </a:rPr>
              <a:t>відкритої</a:t>
            </a:r>
            <a:r>
              <a:rPr lang="ru-RU" sz="2000" b="1" dirty="0">
                <a:latin typeface="Arial" panose="020B0604020202020204" pitchFamily="34" charset="0"/>
                <a:cs typeface="Arial" panose="020B0604020202020204" pitchFamily="34" charset="0"/>
              </a:rPr>
              <a:t> науки в </a:t>
            </a:r>
            <a:r>
              <a:rPr lang="ru-RU" sz="2000" b="1" dirty="0" err="1">
                <a:latin typeface="Arial" panose="020B0604020202020204" pitchFamily="34" charset="0"/>
                <a:cs typeface="Arial" panose="020B0604020202020204" pitchFamily="34" charset="0"/>
              </a:rPr>
              <a:t>Україні</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що</a:t>
            </a:r>
            <a:r>
              <a:rPr lang="ru-RU" sz="2000" b="1" dirty="0">
                <a:latin typeface="Arial" panose="020B0604020202020204" pitchFamily="34" charset="0"/>
                <a:cs typeface="Arial" panose="020B0604020202020204" pitchFamily="34" charset="0"/>
              </a:rPr>
              <a:t> </a:t>
            </a:r>
            <a:r>
              <a:rPr lang="ru-RU" sz="2000" b="1" dirty="0" err="1">
                <a:latin typeface="Arial" panose="020B0604020202020204" pitchFamily="34" charset="0"/>
                <a:cs typeface="Arial" panose="020B0604020202020204" pitchFamily="34" charset="0"/>
              </a:rPr>
              <a:t>думають</a:t>
            </a:r>
            <a:r>
              <a:rPr lang="ru-RU" sz="2000" b="1" dirty="0">
                <a:latin typeface="Arial" panose="020B0604020202020204" pitchFamily="34" charset="0"/>
                <a:cs typeface="Arial" panose="020B0604020202020204" pitchFamily="34" charset="0"/>
              </a:rPr>
              <a:t> </a:t>
            </a:r>
            <a:br>
              <a:rPr lang="ru-RU" sz="2000" b="1" dirty="0">
                <a:latin typeface="Arial" panose="020B0604020202020204" pitchFamily="34" charset="0"/>
                <a:cs typeface="Arial" panose="020B0604020202020204" pitchFamily="34" charset="0"/>
              </a:rPr>
            </a:br>
            <a:r>
              <a:rPr lang="ru-RU" sz="2000" b="1" dirty="0" err="1">
                <a:latin typeface="Arial" panose="020B0604020202020204" pitchFamily="34" charset="0"/>
                <a:cs typeface="Arial" panose="020B0604020202020204" pitchFamily="34" charset="0"/>
              </a:rPr>
              <a:t>дослідники</a:t>
            </a:r>
            <a:r>
              <a:rPr lang="en-US" sz="2000" b="1" dirty="0">
                <a:latin typeface="Arial" panose="020B0604020202020204" pitchFamily="34" charset="0"/>
                <a:cs typeface="Arial" panose="020B0604020202020204" pitchFamily="34" charset="0"/>
              </a:rPr>
              <a:t> </a:t>
            </a:r>
            <a:r>
              <a:rPr lang="uk-UA" sz="2000" b="1" dirty="0">
                <a:latin typeface="Arial" panose="020B0604020202020204" pitchFamily="34" charset="0"/>
                <a:cs typeface="Arial" panose="020B0604020202020204" pitchFamily="34" charset="0"/>
              </a:rPr>
              <a:t>і як можуть допомогти </a:t>
            </a:r>
            <a:r>
              <a:rPr lang="uk-UA" sz="2000" b="1" dirty="0" err="1">
                <a:latin typeface="Arial" panose="020B0604020202020204" pitchFamily="34" charset="0"/>
                <a:cs typeface="Arial" panose="020B0604020202020204" pitchFamily="34" charset="0"/>
              </a:rPr>
              <a:t>бібліотекарі</a:t>
            </a:r>
            <a:r>
              <a:rPr lang="uk-UA" sz="2000" b="1" dirty="0">
                <a:latin typeface="Arial" panose="020B0604020202020204" pitchFamily="34" charset="0"/>
                <a:cs typeface="Arial" panose="020B0604020202020204" pitchFamily="34" charset="0"/>
              </a:rPr>
              <a:t>? </a:t>
            </a:r>
            <a:br>
              <a:rPr lang="ru-RU" sz="2000" b="1" dirty="0">
                <a:latin typeface="Arial" panose="020B0604020202020204" pitchFamily="34" charset="0"/>
                <a:cs typeface="Arial" panose="020B0604020202020204" pitchFamily="34" charset="0"/>
              </a:rPr>
            </a:br>
            <a:br>
              <a:rPr lang="ru-RU" sz="2000" b="1" dirty="0">
                <a:latin typeface="Arial" panose="020B0604020202020204" pitchFamily="34" charset="0"/>
                <a:cs typeface="Arial" panose="020B0604020202020204" pitchFamily="34" charset="0"/>
              </a:rPr>
            </a:br>
            <a:r>
              <a:rPr lang="en-US" sz="2000" b="1" kern="1800" dirty="0">
                <a:effectLst/>
                <a:latin typeface="Arial" panose="020B0604020202020204" pitchFamily="34" charset="0"/>
                <a:ea typeface="Times New Roman" panose="02020603050405020304" pitchFamily="18" charset="0"/>
                <a:cs typeface="Arial" panose="020B0604020202020204" pitchFamily="34" charset="0"/>
              </a:rPr>
              <a:t>Open Access and Open Science Principles in Ukraine: What Researchers Think and How Librarians Can Help</a:t>
            </a:r>
            <a:br>
              <a:rPr lang="uk-UA" sz="2000" b="1" kern="1800" dirty="0">
                <a:effectLst/>
                <a:latin typeface="Arial" panose="020B0604020202020204" pitchFamily="34" charset="0"/>
                <a:ea typeface="Times New Roman" panose="02020603050405020304" pitchFamily="18" charset="0"/>
                <a:cs typeface="Arial" panose="020B0604020202020204" pitchFamily="34" charset="0"/>
              </a:rPr>
            </a:br>
            <a:br>
              <a:rPr lang="uk-UA" sz="2000" b="1" kern="1800" dirty="0">
                <a:effectLst/>
                <a:latin typeface="Arial" panose="020B0604020202020204" pitchFamily="34" charset="0"/>
                <a:ea typeface="Times New Roman" panose="02020603050405020304" pitchFamily="18" charset="0"/>
                <a:cs typeface="Arial" panose="020B0604020202020204" pitchFamily="34" charset="0"/>
              </a:rPr>
            </a:br>
            <a:r>
              <a:rPr lang="en-US" sz="2000" b="1" i="1" kern="1800" dirty="0">
                <a:effectLst/>
                <a:latin typeface="Arial" panose="020B0604020202020204" pitchFamily="34" charset="0"/>
                <a:ea typeface="Times New Roman" panose="02020603050405020304" pitchFamily="18" charset="0"/>
                <a:cs typeface="Arial" panose="020B0604020202020204" pitchFamily="34" charset="0"/>
              </a:rPr>
              <a:t> (Based on Selected Results from a 2025 Sociological Survey)</a:t>
            </a:r>
            <a:br>
              <a:rPr lang="ru-RU" sz="2000" b="1" i="1" dirty="0">
                <a:effectLst/>
                <a:latin typeface="Arial" panose="020B0604020202020204" pitchFamily="34" charset="0"/>
                <a:ea typeface="Calibri" panose="020F0502020204030204" pitchFamily="34" charset="0"/>
                <a:cs typeface="Arial" panose="020B0604020202020204" pitchFamily="34" charset="0"/>
              </a:rPr>
            </a:br>
            <a:endParaRPr lang="ru-RU" sz="2000" b="1" i="1" dirty="0">
              <a:latin typeface="Arial" panose="020B0604020202020204" pitchFamily="34" charset="0"/>
              <a:cs typeface="Arial" panose="020B0604020202020204" pitchFamily="34" charset="0"/>
            </a:endParaRPr>
          </a:p>
        </p:txBody>
      </p:sp>
      <p:pic>
        <p:nvPicPr>
          <p:cNvPr id="4" name="Рисунок 3">
            <a:extLst>
              <a:ext uri="{FF2B5EF4-FFF2-40B4-BE49-F238E27FC236}">
                <a16:creationId xmlns:a16="http://schemas.microsoft.com/office/drawing/2014/main" id="{5061AC8B-7616-4896-A115-8750A98D06BE}"/>
              </a:ext>
            </a:extLst>
          </p:cNvPr>
          <p:cNvPicPr>
            <a:picLocks noChangeAspect="1"/>
          </p:cNvPicPr>
          <p:nvPr/>
        </p:nvPicPr>
        <p:blipFill>
          <a:blip r:embed="rId2"/>
          <a:stretch>
            <a:fillRect/>
          </a:stretch>
        </p:blipFill>
        <p:spPr>
          <a:xfrm>
            <a:off x="1339363" y="509955"/>
            <a:ext cx="9779976" cy="2593730"/>
          </a:xfrm>
          <a:prstGeom prst="rect">
            <a:avLst/>
          </a:prstGeom>
        </p:spPr>
      </p:pic>
      <p:sp>
        <p:nvSpPr>
          <p:cNvPr id="3" name="Подзаголовок 2">
            <a:extLst>
              <a:ext uri="{FF2B5EF4-FFF2-40B4-BE49-F238E27FC236}">
                <a16:creationId xmlns:a16="http://schemas.microsoft.com/office/drawing/2014/main" id="{AB650C16-7A69-4B19-814C-BE68BE4CB0A5}"/>
              </a:ext>
            </a:extLst>
          </p:cNvPr>
          <p:cNvSpPr>
            <a:spLocks noGrp="1"/>
          </p:cNvSpPr>
          <p:nvPr>
            <p:ph type="subTitle" idx="1"/>
          </p:nvPr>
        </p:nvSpPr>
        <p:spPr>
          <a:xfrm>
            <a:off x="5644662" y="5266592"/>
            <a:ext cx="5524500" cy="1345224"/>
          </a:xfrm>
        </p:spPr>
        <p:txBody>
          <a:bodyPr/>
          <a:lstStyle/>
          <a:p>
            <a:endParaRPr lang="en-US" dirty="0"/>
          </a:p>
          <a:p>
            <a:r>
              <a:rPr lang="uk-UA" dirty="0"/>
              <a:t>Ярошенко Тетяна, ДНТБ України </a:t>
            </a:r>
          </a:p>
          <a:p>
            <a:r>
              <a:rPr lang="en-US" dirty="0">
                <a:hlinkClick r:id="rId3"/>
              </a:rPr>
              <a:t>t.yaroshenko@dntb.gov.ua</a:t>
            </a:r>
            <a:r>
              <a:rPr lang="en-US" dirty="0"/>
              <a:t> </a:t>
            </a:r>
            <a:r>
              <a:rPr lang="uk-UA" dirty="0"/>
              <a:t> </a:t>
            </a:r>
            <a:endParaRPr lang="ru-RU" dirty="0"/>
          </a:p>
        </p:txBody>
      </p:sp>
    </p:spTree>
    <p:extLst>
      <p:ext uri="{BB962C8B-B14F-4D97-AF65-F5344CB8AC3E}">
        <p14:creationId xmlns:p14="http://schemas.microsoft.com/office/powerpoint/2010/main" val="827799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A6ED3050-4985-4306-B80F-4EF16451F81A}"/>
              </a:ext>
            </a:extLst>
          </p:cNvPr>
          <p:cNvPicPr>
            <a:picLocks noChangeAspect="1"/>
          </p:cNvPicPr>
          <p:nvPr/>
        </p:nvPicPr>
        <p:blipFill>
          <a:blip r:embed="rId2"/>
          <a:stretch>
            <a:fillRect/>
          </a:stretch>
        </p:blipFill>
        <p:spPr>
          <a:xfrm>
            <a:off x="426090" y="791308"/>
            <a:ext cx="11113028" cy="5169877"/>
          </a:xfrm>
          <a:prstGeom prst="rect">
            <a:avLst/>
          </a:prstGeom>
        </p:spPr>
      </p:pic>
    </p:spTree>
    <p:extLst>
      <p:ext uri="{BB962C8B-B14F-4D97-AF65-F5344CB8AC3E}">
        <p14:creationId xmlns:p14="http://schemas.microsoft.com/office/powerpoint/2010/main" val="221559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7F5EB2E-D0F9-494C-A99A-B6E6F313ED00}"/>
              </a:ext>
            </a:extLst>
          </p:cNvPr>
          <p:cNvPicPr>
            <a:picLocks noChangeAspect="1"/>
          </p:cNvPicPr>
          <p:nvPr/>
        </p:nvPicPr>
        <p:blipFill>
          <a:blip r:embed="rId2"/>
          <a:stretch>
            <a:fillRect/>
          </a:stretch>
        </p:blipFill>
        <p:spPr>
          <a:xfrm>
            <a:off x="236343" y="184638"/>
            <a:ext cx="11501388" cy="6368063"/>
          </a:xfrm>
          <a:prstGeom prst="rect">
            <a:avLst/>
          </a:prstGeom>
        </p:spPr>
      </p:pic>
    </p:spTree>
    <p:extLst>
      <p:ext uri="{BB962C8B-B14F-4D97-AF65-F5344CB8AC3E}">
        <p14:creationId xmlns:p14="http://schemas.microsoft.com/office/powerpoint/2010/main" val="2978464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7603688F-27CB-483D-B4F5-36BEDE459AB4}"/>
              </a:ext>
            </a:extLst>
          </p:cNvPr>
          <p:cNvPicPr>
            <a:picLocks noChangeAspect="1"/>
          </p:cNvPicPr>
          <p:nvPr/>
        </p:nvPicPr>
        <p:blipFill>
          <a:blip r:embed="rId2"/>
          <a:stretch>
            <a:fillRect/>
          </a:stretch>
        </p:blipFill>
        <p:spPr>
          <a:xfrm>
            <a:off x="712176" y="164852"/>
            <a:ext cx="10313377" cy="6689014"/>
          </a:xfrm>
          <a:prstGeom prst="rect">
            <a:avLst/>
          </a:prstGeom>
        </p:spPr>
      </p:pic>
    </p:spTree>
    <p:extLst>
      <p:ext uri="{BB962C8B-B14F-4D97-AF65-F5344CB8AC3E}">
        <p14:creationId xmlns:p14="http://schemas.microsoft.com/office/powerpoint/2010/main" val="84325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24A223CF-5706-46E1-9748-83EA1B9EA236}"/>
              </a:ext>
            </a:extLst>
          </p:cNvPr>
          <p:cNvPicPr>
            <a:picLocks noChangeAspect="1"/>
          </p:cNvPicPr>
          <p:nvPr/>
        </p:nvPicPr>
        <p:blipFill>
          <a:blip r:embed="rId2"/>
          <a:stretch>
            <a:fillRect/>
          </a:stretch>
        </p:blipFill>
        <p:spPr>
          <a:xfrm>
            <a:off x="1107831" y="478421"/>
            <a:ext cx="9935307" cy="5925630"/>
          </a:xfrm>
          <a:prstGeom prst="rect">
            <a:avLst/>
          </a:prstGeom>
        </p:spPr>
      </p:pic>
    </p:spTree>
    <p:extLst>
      <p:ext uri="{BB962C8B-B14F-4D97-AF65-F5344CB8AC3E}">
        <p14:creationId xmlns:p14="http://schemas.microsoft.com/office/powerpoint/2010/main" val="2099220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BF266526-5CFB-40BA-847D-5B1FDAADBA82}"/>
              </a:ext>
            </a:extLst>
          </p:cNvPr>
          <p:cNvPicPr>
            <a:picLocks noChangeAspect="1"/>
          </p:cNvPicPr>
          <p:nvPr/>
        </p:nvPicPr>
        <p:blipFill>
          <a:blip r:embed="rId2"/>
          <a:stretch>
            <a:fillRect/>
          </a:stretch>
        </p:blipFill>
        <p:spPr>
          <a:xfrm>
            <a:off x="545123" y="509953"/>
            <a:ext cx="11444964" cy="5597089"/>
          </a:xfrm>
          <a:prstGeom prst="rect">
            <a:avLst/>
          </a:prstGeom>
        </p:spPr>
      </p:pic>
    </p:spTree>
    <p:extLst>
      <p:ext uri="{BB962C8B-B14F-4D97-AF65-F5344CB8AC3E}">
        <p14:creationId xmlns:p14="http://schemas.microsoft.com/office/powerpoint/2010/main" val="2033237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99CE8161-324E-477F-B4B0-D09DFB3E514E}"/>
              </a:ext>
            </a:extLst>
          </p:cNvPr>
          <p:cNvPicPr>
            <a:picLocks noChangeAspect="1"/>
          </p:cNvPicPr>
          <p:nvPr/>
        </p:nvPicPr>
        <p:blipFill>
          <a:blip r:embed="rId2"/>
          <a:stretch>
            <a:fillRect/>
          </a:stretch>
        </p:blipFill>
        <p:spPr>
          <a:xfrm>
            <a:off x="173281" y="254977"/>
            <a:ext cx="11793049" cy="6242538"/>
          </a:xfrm>
          <a:prstGeom prst="rect">
            <a:avLst/>
          </a:prstGeom>
        </p:spPr>
      </p:pic>
    </p:spTree>
    <p:extLst>
      <p:ext uri="{BB962C8B-B14F-4D97-AF65-F5344CB8AC3E}">
        <p14:creationId xmlns:p14="http://schemas.microsoft.com/office/powerpoint/2010/main" val="194091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A66A3FC7-7457-4BAC-BCA7-F5EE37CAB738}"/>
              </a:ext>
            </a:extLst>
          </p:cNvPr>
          <p:cNvPicPr>
            <a:picLocks noChangeAspect="1"/>
          </p:cNvPicPr>
          <p:nvPr/>
        </p:nvPicPr>
        <p:blipFill>
          <a:blip r:embed="rId2"/>
          <a:stretch>
            <a:fillRect/>
          </a:stretch>
        </p:blipFill>
        <p:spPr>
          <a:xfrm>
            <a:off x="459802" y="580293"/>
            <a:ext cx="11461724" cy="5987561"/>
          </a:xfrm>
          <a:prstGeom prst="rect">
            <a:avLst/>
          </a:prstGeom>
        </p:spPr>
      </p:pic>
    </p:spTree>
    <p:extLst>
      <p:ext uri="{BB962C8B-B14F-4D97-AF65-F5344CB8AC3E}">
        <p14:creationId xmlns:p14="http://schemas.microsoft.com/office/powerpoint/2010/main" val="16438702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AD1A1832-F396-4DB3-A290-EC1CAD48B83A}"/>
              </a:ext>
            </a:extLst>
          </p:cNvPr>
          <p:cNvPicPr>
            <a:picLocks noChangeAspect="1"/>
          </p:cNvPicPr>
          <p:nvPr/>
        </p:nvPicPr>
        <p:blipFill>
          <a:blip r:embed="rId2"/>
          <a:stretch>
            <a:fillRect/>
          </a:stretch>
        </p:blipFill>
        <p:spPr>
          <a:xfrm>
            <a:off x="1248508" y="383656"/>
            <a:ext cx="10251830" cy="6440513"/>
          </a:xfrm>
          <a:prstGeom prst="rect">
            <a:avLst/>
          </a:prstGeom>
        </p:spPr>
      </p:pic>
    </p:spTree>
    <p:extLst>
      <p:ext uri="{BB962C8B-B14F-4D97-AF65-F5344CB8AC3E}">
        <p14:creationId xmlns:p14="http://schemas.microsoft.com/office/powerpoint/2010/main" val="1543542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CE55100-C07C-49C9-BB98-EB9AD14E781C}"/>
              </a:ext>
            </a:extLst>
          </p:cNvPr>
          <p:cNvPicPr>
            <a:picLocks noChangeAspect="1"/>
          </p:cNvPicPr>
          <p:nvPr/>
        </p:nvPicPr>
        <p:blipFill>
          <a:blip r:embed="rId2"/>
          <a:stretch>
            <a:fillRect/>
          </a:stretch>
        </p:blipFill>
        <p:spPr>
          <a:xfrm>
            <a:off x="545124" y="562708"/>
            <a:ext cx="11411888" cy="5978769"/>
          </a:xfrm>
          <a:prstGeom prst="rect">
            <a:avLst/>
          </a:prstGeom>
        </p:spPr>
      </p:pic>
    </p:spTree>
    <p:extLst>
      <p:ext uri="{BB962C8B-B14F-4D97-AF65-F5344CB8AC3E}">
        <p14:creationId xmlns:p14="http://schemas.microsoft.com/office/powerpoint/2010/main" val="2340134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B04F39B7-AE21-4D67-906C-DCA5A4CC5E6E}"/>
              </a:ext>
            </a:extLst>
          </p:cNvPr>
          <p:cNvPicPr>
            <a:picLocks noChangeAspect="1"/>
          </p:cNvPicPr>
          <p:nvPr/>
        </p:nvPicPr>
        <p:blipFill>
          <a:blip r:embed="rId2"/>
          <a:stretch>
            <a:fillRect/>
          </a:stretch>
        </p:blipFill>
        <p:spPr>
          <a:xfrm>
            <a:off x="457200" y="545124"/>
            <a:ext cx="11535769" cy="5641496"/>
          </a:xfrm>
          <a:prstGeom prst="rect">
            <a:avLst/>
          </a:prstGeom>
        </p:spPr>
      </p:pic>
    </p:spTree>
    <p:extLst>
      <p:ext uri="{BB962C8B-B14F-4D97-AF65-F5344CB8AC3E}">
        <p14:creationId xmlns:p14="http://schemas.microsoft.com/office/powerpoint/2010/main" val="3646868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F8BEA7-ADE8-4D26-A42A-F8687D7FEF93}"/>
              </a:ext>
            </a:extLst>
          </p:cNvPr>
          <p:cNvSpPr>
            <a:spLocks noGrp="1"/>
          </p:cNvSpPr>
          <p:nvPr>
            <p:ph type="title"/>
          </p:nvPr>
        </p:nvSpPr>
        <p:spPr>
          <a:solidFill>
            <a:schemeClr val="accent1">
              <a:lumMod val="60000"/>
              <a:lumOff val="40000"/>
            </a:schemeClr>
          </a:solidFill>
        </p:spPr>
        <p:txBody>
          <a:bodyPr>
            <a:noAutofit/>
          </a:bodyPr>
          <a:lstStyle/>
          <a:p>
            <a:pPr algn="ctr"/>
            <a:r>
              <a:rPr lang="en-US" dirty="0">
                <a:latin typeface="Times New Roman" panose="02020603050405020304" pitchFamily="18" charset="0"/>
                <a:ea typeface="Times New Roman" panose="02020603050405020304" pitchFamily="18" charset="0"/>
              </a:rPr>
              <a:t>OA &amp; OS: Ukrainian landscape</a:t>
            </a:r>
            <a:endParaRPr lang="ru-RU" dirty="0"/>
          </a:p>
        </p:txBody>
      </p:sp>
      <p:sp>
        <p:nvSpPr>
          <p:cNvPr id="3" name="Объект 2">
            <a:extLst>
              <a:ext uri="{FF2B5EF4-FFF2-40B4-BE49-F238E27FC236}">
                <a16:creationId xmlns:a16="http://schemas.microsoft.com/office/drawing/2014/main" id="{CBC23AF6-9AAA-4AB7-8307-83D73585E5F1}"/>
              </a:ext>
            </a:extLst>
          </p:cNvPr>
          <p:cNvSpPr>
            <a:spLocks noGrp="1"/>
          </p:cNvSpPr>
          <p:nvPr>
            <p:ph idx="1"/>
          </p:nvPr>
        </p:nvSpPr>
        <p:spPr>
          <a:xfrm>
            <a:off x="838200" y="1690688"/>
            <a:ext cx="10515600" cy="4486275"/>
          </a:xfrm>
          <a:solidFill>
            <a:srgbClr val="FFFF00"/>
          </a:solidFill>
        </p:spPr>
        <p:txBody>
          <a:bodyPr>
            <a:normAutofit/>
          </a:bodyPr>
          <a:lstStyle/>
          <a:p>
            <a:r>
              <a:rPr lang="en-US" sz="2400" dirty="0">
                <a:latin typeface="Arial" panose="020B0604020202020204" pitchFamily="34" charset="0"/>
                <a:ea typeface="Times New Roman" panose="02020603050405020304" pitchFamily="18" charset="0"/>
                <a:cs typeface="Arial" panose="020B0604020202020204" pitchFamily="34" charset="0"/>
              </a:rPr>
              <a:t>Ukrainian universities and research institutions joined the open access movement in the early 2000s, with libraries serving as the primary drivers in most cases </a:t>
            </a:r>
          </a:p>
          <a:p>
            <a:r>
              <a:rPr lang="uk-UA" sz="2400" dirty="0">
                <a:effectLst/>
                <a:latin typeface="Arial" panose="020B0604020202020204" pitchFamily="34" charset="0"/>
                <a:ea typeface="Times New Roman" panose="02020603050405020304" pitchFamily="18" charset="0"/>
                <a:cs typeface="Arial" panose="020B0604020202020204" pitchFamily="34" charset="0"/>
              </a:rPr>
              <a:t>140+  </a:t>
            </a:r>
            <a:r>
              <a:rPr lang="en-US" sz="2400" dirty="0">
                <a:effectLst/>
                <a:latin typeface="Arial" panose="020B0604020202020204" pitchFamily="34" charset="0"/>
                <a:ea typeface="Times New Roman" panose="02020603050405020304" pitchFamily="18" charset="0"/>
                <a:cs typeface="Arial" panose="020B0604020202020204" pitchFamily="34" charset="0"/>
              </a:rPr>
              <a:t>institutional repositories </a:t>
            </a:r>
            <a:endParaRPr lang="uk-UA" sz="2400" dirty="0">
              <a:effectLst/>
              <a:latin typeface="Arial" panose="020B0604020202020204" pitchFamily="34" charset="0"/>
              <a:ea typeface="Times New Roman" panose="02020603050405020304" pitchFamily="18" charset="0"/>
              <a:cs typeface="Arial" panose="020B0604020202020204" pitchFamily="34" charset="0"/>
            </a:endParaRPr>
          </a:p>
          <a:p>
            <a:r>
              <a:rPr lang="en-US" sz="2400" dirty="0">
                <a:effectLst/>
                <a:latin typeface="Arial" panose="020B0604020202020204" pitchFamily="34" charset="0"/>
                <a:ea typeface="Times New Roman" panose="02020603050405020304" pitchFamily="18" charset="0"/>
                <a:cs typeface="Arial" panose="020B0604020202020204" pitchFamily="34" charset="0"/>
              </a:rPr>
              <a:t>National Repository of Academic Texts </a:t>
            </a:r>
          </a:p>
          <a:p>
            <a:r>
              <a:rPr lang="en-US" sz="2400" dirty="0">
                <a:latin typeface="Arial" panose="020B0604020202020204" pitchFamily="34" charset="0"/>
                <a:ea typeface="Times New Roman" panose="02020603050405020304" pitchFamily="18" charset="0"/>
                <a:cs typeface="Arial" panose="020B0604020202020204" pitchFamily="34" charset="0"/>
              </a:rPr>
              <a:t>3 pilot projects of Open research Data Repository  </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p>
            <a:r>
              <a:rPr lang="en-US" sz="2400" dirty="0">
                <a:latin typeface="Arial" panose="020B0604020202020204" pitchFamily="34" charset="0"/>
                <a:ea typeface="Times New Roman" panose="02020603050405020304" pitchFamily="18" charset="0"/>
                <a:cs typeface="Arial" panose="020B0604020202020204" pitchFamily="34" charset="0"/>
              </a:rPr>
              <a:t>90% of </a:t>
            </a:r>
            <a:r>
              <a:rPr lang="en-US" sz="2400" dirty="0">
                <a:effectLst/>
                <a:latin typeface="Arial" panose="020B0604020202020204" pitchFamily="34" charset="0"/>
                <a:ea typeface="Times New Roman" panose="02020603050405020304" pitchFamily="18" charset="0"/>
                <a:cs typeface="Arial" panose="020B0604020202020204" pitchFamily="34" charset="0"/>
              </a:rPr>
              <a:t> all Ukrainian scholarly journals (1700+)  are open access</a:t>
            </a:r>
            <a:endParaRPr lang="uk-UA" sz="2400" dirty="0">
              <a:effectLst/>
              <a:latin typeface="Arial" panose="020B0604020202020204" pitchFamily="34" charset="0"/>
              <a:ea typeface="Times New Roman" panose="02020603050405020304" pitchFamily="18" charset="0"/>
              <a:cs typeface="Arial" panose="020B0604020202020204" pitchFamily="34" charset="0"/>
            </a:endParaRPr>
          </a:p>
          <a:p>
            <a:r>
              <a:rPr lang="en-US" sz="2400" dirty="0">
                <a:effectLst/>
                <a:latin typeface="Arial" panose="020B0604020202020204" pitchFamily="34" charset="0"/>
                <a:ea typeface="Times New Roman" panose="02020603050405020304" pitchFamily="18" charset="0"/>
                <a:cs typeface="Arial" panose="020B0604020202020204" pitchFamily="34" charset="0"/>
              </a:rPr>
              <a:t>Following the adoption of the National Open Science Plan in 2022, many universities and research institutions have developed and adopted their own OA and OS institutional policies</a:t>
            </a:r>
          </a:p>
          <a:p>
            <a:r>
              <a:rPr lang="en-US" sz="2400" dirty="0">
                <a:latin typeface="Arial" panose="020B0604020202020204" pitchFamily="34" charset="0"/>
                <a:cs typeface="Arial" panose="020B0604020202020204" pitchFamily="34" charset="0"/>
              </a:rPr>
              <a:t>OS centers at many Universities </a:t>
            </a: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2907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86539FB-C304-44E7-8597-7FCE2602842A}"/>
              </a:ext>
            </a:extLst>
          </p:cNvPr>
          <p:cNvPicPr>
            <a:picLocks noChangeAspect="1"/>
          </p:cNvPicPr>
          <p:nvPr/>
        </p:nvPicPr>
        <p:blipFill>
          <a:blip r:embed="rId2"/>
          <a:stretch>
            <a:fillRect/>
          </a:stretch>
        </p:blipFill>
        <p:spPr>
          <a:xfrm>
            <a:off x="968429" y="465992"/>
            <a:ext cx="10527546" cy="5776546"/>
          </a:xfrm>
          <a:prstGeom prst="rect">
            <a:avLst/>
          </a:prstGeom>
        </p:spPr>
      </p:pic>
    </p:spTree>
    <p:extLst>
      <p:ext uri="{BB962C8B-B14F-4D97-AF65-F5344CB8AC3E}">
        <p14:creationId xmlns:p14="http://schemas.microsoft.com/office/powerpoint/2010/main" val="398129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12DA80E9-4B95-4535-8432-3C54A66BE819}"/>
              </a:ext>
            </a:extLst>
          </p:cNvPr>
          <p:cNvPicPr>
            <a:picLocks noChangeAspect="1"/>
          </p:cNvPicPr>
          <p:nvPr/>
        </p:nvPicPr>
        <p:blipFill>
          <a:blip r:embed="rId2"/>
          <a:stretch>
            <a:fillRect/>
          </a:stretch>
        </p:blipFill>
        <p:spPr>
          <a:xfrm>
            <a:off x="1069057" y="430823"/>
            <a:ext cx="10123551" cy="6037903"/>
          </a:xfrm>
          <a:prstGeom prst="rect">
            <a:avLst/>
          </a:prstGeom>
        </p:spPr>
      </p:pic>
    </p:spTree>
    <p:extLst>
      <p:ext uri="{BB962C8B-B14F-4D97-AF65-F5344CB8AC3E}">
        <p14:creationId xmlns:p14="http://schemas.microsoft.com/office/powerpoint/2010/main" val="3463489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B4244CA7-B607-4338-AD26-8A3B7B961E52}"/>
              </a:ext>
            </a:extLst>
          </p:cNvPr>
          <p:cNvPicPr>
            <a:picLocks noChangeAspect="1"/>
          </p:cNvPicPr>
          <p:nvPr/>
        </p:nvPicPr>
        <p:blipFill>
          <a:blip r:embed="rId2"/>
          <a:stretch>
            <a:fillRect/>
          </a:stretch>
        </p:blipFill>
        <p:spPr>
          <a:xfrm>
            <a:off x="562708" y="420737"/>
            <a:ext cx="10577146" cy="6308436"/>
          </a:xfrm>
          <a:prstGeom prst="rect">
            <a:avLst/>
          </a:prstGeom>
        </p:spPr>
      </p:pic>
    </p:spTree>
    <p:extLst>
      <p:ext uri="{BB962C8B-B14F-4D97-AF65-F5344CB8AC3E}">
        <p14:creationId xmlns:p14="http://schemas.microsoft.com/office/powerpoint/2010/main" val="958241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035EF32-E520-495C-A98F-6586B3CAADBF}"/>
              </a:ext>
            </a:extLst>
          </p:cNvPr>
          <p:cNvPicPr>
            <a:picLocks noChangeAspect="1"/>
          </p:cNvPicPr>
          <p:nvPr/>
        </p:nvPicPr>
        <p:blipFill>
          <a:blip r:embed="rId2"/>
          <a:stretch>
            <a:fillRect/>
          </a:stretch>
        </p:blipFill>
        <p:spPr>
          <a:xfrm>
            <a:off x="2497014" y="131885"/>
            <a:ext cx="7710853" cy="6603023"/>
          </a:xfrm>
          <a:prstGeom prst="rect">
            <a:avLst/>
          </a:prstGeom>
        </p:spPr>
      </p:pic>
    </p:spTree>
    <p:extLst>
      <p:ext uri="{BB962C8B-B14F-4D97-AF65-F5344CB8AC3E}">
        <p14:creationId xmlns:p14="http://schemas.microsoft.com/office/powerpoint/2010/main" val="26736488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7F4F26-F239-4E4C-93CB-7203C3C67F37}"/>
              </a:ext>
            </a:extLst>
          </p:cNvPr>
          <p:cNvSpPr>
            <a:spLocks noGrp="1"/>
          </p:cNvSpPr>
          <p:nvPr>
            <p:ph type="title"/>
          </p:nvPr>
        </p:nvSpPr>
        <p:spPr>
          <a:xfrm>
            <a:off x="3006969" y="115399"/>
            <a:ext cx="8669216" cy="1575290"/>
          </a:xfrm>
        </p:spPr>
        <p:txBody>
          <a:bodyPr>
            <a:noAutofit/>
          </a:bodyPr>
          <a:lstStyle/>
          <a:p>
            <a:pPr algn="ctr"/>
            <a:r>
              <a:rPr lang="en-US" sz="2400" dirty="0">
                <a:solidFill>
                  <a:srgbClr val="FF0000"/>
                </a:solidFill>
                <a:latin typeface="Arial" panose="020B0604020202020204" pitchFamily="34" charset="0"/>
                <a:ea typeface="Times New Roman" panose="02020603050405020304" pitchFamily="18" charset="0"/>
                <a:cs typeface="Arial" panose="020B0604020202020204" pitchFamily="34" charset="0"/>
              </a:rPr>
              <a:t>Academic libraries in Ukraine, which historically served as drivers of the open access movement, continue to play a key role in overcoming these challenges </a:t>
            </a:r>
            <a:br>
              <a:rPr lang="ru-RU" sz="2400" dirty="0">
                <a:solidFill>
                  <a:srgbClr val="FF0000"/>
                </a:solidFill>
                <a:latin typeface="Arial" panose="020B0604020202020204" pitchFamily="34" charset="0"/>
                <a:ea typeface="Calibri" panose="020F0502020204030204" pitchFamily="34" charset="0"/>
                <a:cs typeface="Arial" panose="020B0604020202020204" pitchFamily="34" charset="0"/>
              </a:rPr>
            </a:br>
            <a:endParaRPr lang="ru-RU" sz="2400" dirty="0">
              <a:solidFill>
                <a:srgbClr val="FF0000"/>
              </a:solidFill>
              <a:latin typeface="Arial" panose="020B0604020202020204" pitchFamily="34" charset="0"/>
              <a:cs typeface="Arial" panose="020B0604020202020204" pitchFamily="34" charset="0"/>
            </a:endParaRPr>
          </a:p>
        </p:txBody>
      </p:sp>
      <p:sp>
        <p:nvSpPr>
          <p:cNvPr id="3" name="Объект 2">
            <a:extLst>
              <a:ext uri="{FF2B5EF4-FFF2-40B4-BE49-F238E27FC236}">
                <a16:creationId xmlns:a16="http://schemas.microsoft.com/office/drawing/2014/main" id="{BAD946C0-E527-4672-B603-DFBE1F1E7CEC}"/>
              </a:ext>
            </a:extLst>
          </p:cNvPr>
          <p:cNvSpPr>
            <a:spLocks noGrp="1"/>
          </p:cNvSpPr>
          <p:nvPr>
            <p:ph idx="1"/>
          </p:nvPr>
        </p:nvSpPr>
        <p:spPr>
          <a:xfrm>
            <a:off x="926123" y="2143125"/>
            <a:ext cx="10969869" cy="4599476"/>
          </a:xfrm>
        </p:spPr>
        <p:txBody>
          <a:bodyPr>
            <a:normAutofit/>
          </a:bodyPr>
          <a:lstStyle/>
          <a:p>
            <a:pPr algn="just">
              <a:lnSpc>
                <a:spcPct val="107000"/>
              </a:lnSpc>
              <a:spcAft>
                <a:spcPts val="80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b="1" dirty="0">
                <a:effectLst/>
                <a:latin typeface="Arial" panose="020B0604020202020204" pitchFamily="34" charset="0"/>
                <a:ea typeface="Times New Roman" panose="02020603050405020304" pitchFamily="18" charset="0"/>
                <a:cs typeface="Arial" panose="020B0604020202020204" pitchFamily="34" charset="0"/>
              </a:rPr>
              <a:t>Strengthen educational and advisory functions</a:t>
            </a:r>
            <a:r>
              <a:rPr lang="en-US" sz="1800" dirty="0">
                <a:effectLst/>
                <a:latin typeface="Arial" panose="020B0604020202020204" pitchFamily="34" charset="0"/>
                <a:ea typeface="Times New Roman" panose="02020603050405020304" pitchFamily="18" charset="0"/>
                <a:cs typeface="Arial" panose="020B0604020202020204" pitchFamily="34" charset="0"/>
              </a:rPr>
              <a:t> through developing systematic training programs on research data management, FAIR principles, data management plan creation, and metadata standards usage.</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b="1" dirty="0">
                <a:effectLst/>
                <a:latin typeface="Arial" panose="020B0604020202020204" pitchFamily="34" charset="0"/>
                <a:ea typeface="Times New Roman" panose="02020603050405020304" pitchFamily="18" charset="0"/>
                <a:cs typeface="Arial" panose="020B0604020202020204" pitchFamily="34" charset="0"/>
              </a:rPr>
              <a:t>Intensify advocacy activities</a:t>
            </a:r>
            <a:r>
              <a:rPr lang="en-US" sz="1800" dirty="0">
                <a:effectLst/>
                <a:latin typeface="Arial" panose="020B0604020202020204" pitchFamily="34" charset="0"/>
                <a:ea typeface="Times New Roman" panose="02020603050405020304" pitchFamily="18" charset="0"/>
                <a:cs typeface="Arial" panose="020B0604020202020204" pitchFamily="34" charset="0"/>
              </a:rPr>
              <a:t> to promote development and implementation of institutional open science policies at university and research institution levels.</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b="1" dirty="0">
                <a:effectLst/>
                <a:latin typeface="Arial" panose="020B0604020202020204" pitchFamily="34" charset="0"/>
                <a:ea typeface="Times New Roman" panose="02020603050405020304" pitchFamily="18" charset="0"/>
                <a:cs typeface="Arial" panose="020B0604020202020204" pitchFamily="34" charset="0"/>
              </a:rPr>
              <a:t>Expand technical infrastructure</a:t>
            </a:r>
            <a:r>
              <a:rPr lang="en-US" sz="1800" dirty="0">
                <a:effectLst/>
                <a:latin typeface="Arial" panose="020B0604020202020204" pitchFamily="34" charset="0"/>
                <a:ea typeface="Times New Roman" panose="02020603050405020304" pitchFamily="18" charset="0"/>
                <a:cs typeface="Arial" panose="020B0604020202020204" pitchFamily="34" charset="0"/>
              </a:rPr>
              <a:t> by creating and developing publication and data repositories, ensuring their interoperability and long-term preservation.</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b="1" dirty="0">
                <a:effectLst/>
                <a:latin typeface="Arial" panose="020B0604020202020204" pitchFamily="34" charset="0"/>
                <a:ea typeface="Times New Roman" panose="02020603050405020304" pitchFamily="18" charset="0"/>
                <a:cs typeface="Arial" panose="020B0604020202020204" pitchFamily="34" charset="0"/>
              </a:rPr>
              <a:t>Develop specialized competencies</a:t>
            </a:r>
            <a:r>
              <a:rPr lang="en-US" sz="1800" dirty="0">
                <a:effectLst/>
                <a:latin typeface="Arial" panose="020B0604020202020204" pitchFamily="34" charset="0"/>
                <a:ea typeface="Times New Roman" panose="02020603050405020304" pitchFamily="18" charset="0"/>
                <a:cs typeface="Arial" panose="020B0604020202020204" pitchFamily="34" charset="0"/>
              </a:rPr>
              <a:t> of library staff in research data management and digital curation.</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b="1" dirty="0">
                <a:effectLst/>
                <a:latin typeface="Arial" panose="020B0604020202020204" pitchFamily="34" charset="0"/>
                <a:ea typeface="Times New Roman" panose="02020603050405020304" pitchFamily="18" charset="0"/>
                <a:cs typeface="Arial" panose="020B0604020202020204" pitchFamily="34" charset="0"/>
              </a:rPr>
              <a:t>Provide comprehensive researcher support</a:t>
            </a:r>
            <a:r>
              <a:rPr lang="en-US" sz="1800" dirty="0">
                <a:effectLst/>
                <a:latin typeface="Arial" panose="020B0604020202020204" pitchFamily="34" charset="0"/>
                <a:ea typeface="Times New Roman" panose="02020603050405020304" pitchFamily="18" charset="0"/>
                <a:cs typeface="Arial" panose="020B0604020202020204" pitchFamily="34" charset="0"/>
              </a:rPr>
              <a:t> at all stages of the research lifecycle – from planning and data collection to publication and long-term preservation.</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p:txBody>
      </p:sp>
      <p:pic>
        <p:nvPicPr>
          <p:cNvPr id="4" name="Рисунок 3">
            <a:extLst>
              <a:ext uri="{FF2B5EF4-FFF2-40B4-BE49-F238E27FC236}">
                <a16:creationId xmlns:a16="http://schemas.microsoft.com/office/drawing/2014/main" id="{83D5F77A-B800-4CCD-AE0A-091B021F7963}"/>
              </a:ext>
            </a:extLst>
          </p:cNvPr>
          <p:cNvPicPr>
            <a:picLocks noChangeAspect="1"/>
          </p:cNvPicPr>
          <p:nvPr/>
        </p:nvPicPr>
        <p:blipFill>
          <a:blip r:embed="rId2"/>
          <a:stretch>
            <a:fillRect/>
          </a:stretch>
        </p:blipFill>
        <p:spPr>
          <a:xfrm>
            <a:off x="131152" y="0"/>
            <a:ext cx="2143125" cy="2143125"/>
          </a:xfrm>
          <a:prstGeom prst="rect">
            <a:avLst/>
          </a:prstGeom>
        </p:spPr>
      </p:pic>
    </p:spTree>
    <p:extLst>
      <p:ext uri="{BB962C8B-B14F-4D97-AF65-F5344CB8AC3E}">
        <p14:creationId xmlns:p14="http://schemas.microsoft.com/office/powerpoint/2010/main" val="4264442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69B2EE2C-6C58-40A9-A737-8DB107B5A61E}"/>
              </a:ext>
            </a:extLst>
          </p:cNvPr>
          <p:cNvPicPr>
            <a:picLocks noChangeAspect="1"/>
          </p:cNvPicPr>
          <p:nvPr/>
        </p:nvPicPr>
        <p:blipFill rotWithShape="1">
          <a:blip r:embed="rId2"/>
          <a:srcRect l="21634" t="21538" r="13390" b="4102"/>
          <a:stretch/>
        </p:blipFill>
        <p:spPr>
          <a:xfrm>
            <a:off x="1160584" y="183068"/>
            <a:ext cx="10084777" cy="6491864"/>
          </a:xfrm>
          <a:prstGeom prst="rect">
            <a:avLst/>
          </a:prstGeom>
        </p:spPr>
      </p:pic>
    </p:spTree>
    <p:extLst>
      <p:ext uri="{BB962C8B-B14F-4D97-AF65-F5344CB8AC3E}">
        <p14:creationId xmlns:p14="http://schemas.microsoft.com/office/powerpoint/2010/main" val="38614849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FEFAF5-8720-45CA-B8E1-CF75AB8D8E7F}"/>
              </a:ext>
            </a:extLst>
          </p:cNvPr>
          <p:cNvSpPr>
            <a:spLocks noGrp="1"/>
          </p:cNvSpPr>
          <p:nvPr>
            <p:ph type="title"/>
          </p:nvPr>
        </p:nvSpPr>
        <p:spPr>
          <a:xfrm>
            <a:off x="618980" y="3002031"/>
            <a:ext cx="4241437" cy="1411200"/>
          </a:xfrm>
        </p:spPr>
        <p:txBody>
          <a:bodyPr/>
          <a:lstStyle/>
          <a:p>
            <a:r>
              <a:rPr lang="ru-RU" dirty="0" err="1"/>
              <a:t>Дякую</a:t>
            </a:r>
            <a:r>
              <a:rPr lang="ru-RU" dirty="0"/>
              <a:t>! </a:t>
            </a:r>
            <a:r>
              <a:rPr lang="ru-RU" dirty="0" err="1"/>
              <a:t>Питання</a:t>
            </a:r>
            <a:r>
              <a:rPr lang="ru-RU" dirty="0"/>
              <a:t>?</a:t>
            </a:r>
            <a:br>
              <a:rPr lang="ru-RU" dirty="0"/>
            </a:br>
            <a:br>
              <a:rPr lang="ru-RU" dirty="0"/>
            </a:br>
            <a:r>
              <a:rPr lang="ru-RU" dirty="0"/>
              <a:t> </a:t>
            </a:r>
          </a:p>
        </p:txBody>
      </p:sp>
      <p:pic>
        <p:nvPicPr>
          <p:cNvPr id="4" name="Рисунок 3">
            <a:extLst>
              <a:ext uri="{FF2B5EF4-FFF2-40B4-BE49-F238E27FC236}">
                <a16:creationId xmlns:a16="http://schemas.microsoft.com/office/drawing/2014/main" id="{51968503-93BD-4DB9-9E96-336402B33146}"/>
              </a:ext>
            </a:extLst>
          </p:cNvPr>
          <p:cNvPicPr>
            <a:picLocks noChangeAspect="1"/>
          </p:cNvPicPr>
          <p:nvPr/>
        </p:nvPicPr>
        <p:blipFill>
          <a:blip r:embed="rId2"/>
          <a:stretch>
            <a:fillRect/>
          </a:stretch>
        </p:blipFill>
        <p:spPr>
          <a:xfrm>
            <a:off x="6017620" y="330756"/>
            <a:ext cx="5202371" cy="5202371"/>
          </a:xfrm>
          <a:prstGeom prst="rect">
            <a:avLst/>
          </a:prstGeom>
        </p:spPr>
      </p:pic>
      <p:sp>
        <p:nvSpPr>
          <p:cNvPr id="5" name="Прямоугольник 4">
            <a:extLst>
              <a:ext uri="{FF2B5EF4-FFF2-40B4-BE49-F238E27FC236}">
                <a16:creationId xmlns:a16="http://schemas.microsoft.com/office/drawing/2014/main" id="{3C81F777-B396-43F9-B8B8-9831A0946400}"/>
              </a:ext>
            </a:extLst>
          </p:cNvPr>
          <p:cNvSpPr/>
          <p:nvPr/>
        </p:nvSpPr>
        <p:spPr>
          <a:xfrm>
            <a:off x="7160194" y="5861447"/>
            <a:ext cx="3967625" cy="533544"/>
          </a:xfrm>
          <a:prstGeom prst="rect">
            <a:avLst/>
          </a:prstGeom>
          <a:noFill/>
        </p:spPr>
        <p:txBody>
          <a:bodyPr wrap="none" lIns="121920" tIns="60960" rIns="121920" bIns="60960">
            <a:spAutoFit/>
          </a:bodyPr>
          <a:lstStyle/>
          <a:p>
            <a:pPr algn="ctr"/>
            <a:r>
              <a:rPr lang="en-US" sz="2667" dirty="0">
                <a:ln w="0"/>
                <a:effectLst>
                  <a:outerShdw blurRad="38100" dist="19050" dir="2700000" algn="tl" rotWithShape="0">
                    <a:schemeClr val="dk1">
                      <a:alpha val="40000"/>
                    </a:schemeClr>
                  </a:outerShdw>
                </a:effectLst>
              </a:rPr>
              <a:t>t.yaroshenko@dntb.gov.ua</a:t>
            </a:r>
            <a:endParaRPr lang="ru-RU" sz="2667"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48754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DE315920-9AF6-48C9-8339-C98C85EAF6E6}"/>
              </a:ext>
            </a:extLst>
          </p:cNvPr>
          <p:cNvPicPr>
            <a:picLocks noChangeAspect="1"/>
          </p:cNvPicPr>
          <p:nvPr/>
        </p:nvPicPr>
        <p:blipFill rotWithShape="1">
          <a:blip r:embed="rId2"/>
          <a:srcRect l="50000" t="53590" b="9615"/>
          <a:stretch/>
        </p:blipFill>
        <p:spPr>
          <a:xfrm>
            <a:off x="994297" y="1811214"/>
            <a:ext cx="10960053" cy="4536831"/>
          </a:xfrm>
          <a:prstGeom prst="rect">
            <a:avLst/>
          </a:prstGeom>
        </p:spPr>
      </p:pic>
      <p:pic>
        <p:nvPicPr>
          <p:cNvPr id="4" name="Рисунок 3">
            <a:extLst>
              <a:ext uri="{FF2B5EF4-FFF2-40B4-BE49-F238E27FC236}">
                <a16:creationId xmlns:a16="http://schemas.microsoft.com/office/drawing/2014/main" id="{978C07A8-504C-4774-836E-EEE745E6CE9F}"/>
              </a:ext>
            </a:extLst>
          </p:cNvPr>
          <p:cNvPicPr>
            <a:picLocks noChangeAspect="1"/>
          </p:cNvPicPr>
          <p:nvPr/>
        </p:nvPicPr>
        <p:blipFill>
          <a:blip r:embed="rId3"/>
          <a:stretch>
            <a:fillRect/>
          </a:stretch>
        </p:blipFill>
        <p:spPr>
          <a:xfrm>
            <a:off x="3535973" y="278789"/>
            <a:ext cx="5043204" cy="1330203"/>
          </a:xfrm>
          <a:prstGeom prst="rect">
            <a:avLst/>
          </a:prstGeom>
        </p:spPr>
      </p:pic>
    </p:spTree>
    <p:extLst>
      <p:ext uri="{BB962C8B-B14F-4D97-AF65-F5344CB8AC3E}">
        <p14:creationId xmlns:p14="http://schemas.microsoft.com/office/powerpoint/2010/main" val="1797237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D00C92C6-B764-4015-A08D-6CA972C9B4B9}"/>
              </a:ext>
            </a:extLst>
          </p:cNvPr>
          <p:cNvPicPr>
            <a:picLocks noChangeAspect="1"/>
          </p:cNvPicPr>
          <p:nvPr/>
        </p:nvPicPr>
        <p:blipFill>
          <a:blip r:embed="rId2"/>
          <a:stretch>
            <a:fillRect/>
          </a:stretch>
        </p:blipFill>
        <p:spPr>
          <a:xfrm>
            <a:off x="627185" y="406569"/>
            <a:ext cx="10515600" cy="6044861"/>
          </a:xfrm>
          <a:prstGeom prst="rect">
            <a:avLst/>
          </a:prstGeom>
          <a:solidFill>
            <a:schemeClr val="bg2"/>
          </a:solidFill>
        </p:spPr>
      </p:pic>
      <p:sp>
        <p:nvSpPr>
          <p:cNvPr id="3" name="Прямоугольник 2">
            <a:extLst>
              <a:ext uri="{FF2B5EF4-FFF2-40B4-BE49-F238E27FC236}">
                <a16:creationId xmlns:a16="http://schemas.microsoft.com/office/drawing/2014/main" id="{096CDB87-7496-49DB-BA86-686CC8F6CB67}"/>
              </a:ext>
            </a:extLst>
          </p:cNvPr>
          <p:cNvSpPr/>
          <p:nvPr/>
        </p:nvSpPr>
        <p:spPr>
          <a:xfrm>
            <a:off x="4552950" y="3595130"/>
            <a:ext cx="3086100" cy="923330"/>
          </a:xfrm>
          <a:prstGeom prst="rect">
            <a:avLst/>
          </a:prstGeom>
          <a:solidFill>
            <a:schemeClr val="bg2"/>
          </a:solidFill>
        </p:spPr>
        <p:txBody>
          <a:bodyPr wrap="square" lIns="91440" tIns="45720" rIns="91440" bIns="45720">
            <a:spAutoFit/>
          </a:bodyPr>
          <a:lstStyle/>
          <a:p>
            <a:pPr algn="ctr"/>
            <a:r>
              <a:rPr lang="uk-UA" sz="5400" b="0" cap="none" spc="0" dirty="0">
                <a:ln w="0"/>
                <a:solidFill>
                  <a:schemeClr val="tx1"/>
                </a:solidFill>
                <a:effectLst>
                  <a:outerShdw blurRad="38100" dist="19050" dir="2700000" algn="tl" rotWithShape="0">
                    <a:schemeClr val="dk1">
                      <a:alpha val="40000"/>
                    </a:schemeClr>
                  </a:outerShdw>
                </a:effectLst>
              </a:rPr>
              <a:t>567800</a:t>
            </a:r>
            <a:endParaRPr lang="ru-RU" sz="5400" b="0" cap="none" spc="0" dirty="0">
              <a:ln w="0"/>
              <a:solidFill>
                <a:schemeClr val="tx1"/>
              </a:solidFill>
              <a:effectLst>
                <a:outerShdw blurRad="38100" dist="19050" dir="2700000" algn="tl" rotWithShape="0">
                  <a:schemeClr val="dk1">
                    <a:alpha val="40000"/>
                  </a:schemeClr>
                </a:outerShdw>
              </a:effectLst>
            </a:endParaRPr>
          </a:p>
        </p:txBody>
      </p:sp>
      <p:sp>
        <p:nvSpPr>
          <p:cNvPr id="4" name="Прямоугольник 3">
            <a:extLst>
              <a:ext uri="{FF2B5EF4-FFF2-40B4-BE49-F238E27FC236}">
                <a16:creationId xmlns:a16="http://schemas.microsoft.com/office/drawing/2014/main" id="{63A2D62D-D2DC-44CD-AFFE-18F8A838C427}"/>
              </a:ext>
            </a:extLst>
          </p:cNvPr>
          <p:cNvSpPr/>
          <p:nvPr/>
        </p:nvSpPr>
        <p:spPr>
          <a:xfrm>
            <a:off x="5319346" y="685800"/>
            <a:ext cx="1485900" cy="923330"/>
          </a:xfrm>
          <a:prstGeom prst="rect">
            <a:avLst/>
          </a:prstGeom>
          <a:solidFill>
            <a:schemeClr val="bg2"/>
          </a:solidFill>
        </p:spPr>
        <p:txBody>
          <a:bodyPr wrap="square" lIns="91440" tIns="45720" rIns="91440" bIns="45720">
            <a:spAutoFit/>
          </a:bodyPr>
          <a:lstStyle/>
          <a:p>
            <a:pPr algn="ctr"/>
            <a:r>
              <a:rPr lang="ru-RU" sz="5400" b="0" cap="none" spc="0" dirty="0">
                <a:ln w="0"/>
                <a:solidFill>
                  <a:schemeClr val="tx1"/>
                </a:solidFill>
                <a:effectLst>
                  <a:outerShdw blurRad="38100" dist="19050" dir="2700000" algn="tl" rotWithShape="0">
                    <a:schemeClr val="dk1">
                      <a:alpha val="40000"/>
                    </a:schemeClr>
                  </a:outerShdw>
                </a:effectLst>
              </a:rPr>
              <a:t>739</a:t>
            </a:r>
          </a:p>
        </p:txBody>
      </p:sp>
      <p:sp>
        <p:nvSpPr>
          <p:cNvPr id="5" name="Прямоугольник 4">
            <a:extLst>
              <a:ext uri="{FF2B5EF4-FFF2-40B4-BE49-F238E27FC236}">
                <a16:creationId xmlns:a16="http://schemas.microsoft.com/office/drawing/2014/main" id="{3F63D673-F945-43A3-904E-CA351DE3B3C4}"/>
              </a:ext>
            </a:extLst>
          </p:cNvPr>
          <p:cNvSpPr/>
          <p:nvPr/>
        </p:nvSpPr>
        <p:spPr>
          <a:xfrm>
            <a:off x="510989" y="5528100"/>
            <a:ext cx="10907756" cy="923330"/>
          </a:xfrm>
          <a:prstGeom prst="rect">
            <a:avLst/>
          </a:prstGeom>
          <a:solidFill>
            <a:schemeClr val="bg2"/>
          </a:solidFill>
        </p:spPr>
        <p:txBody>
          <a:bodyPr wrap="square" lIns="91440" tIns="45720" rIns="91440" bIns="45720">
            <a:spAutoFit/>
          </a:bodyPr>
          <a:lstStyle/>
          <a:p>
            <a:pPr algn="ctr"/>
            <a:r>
              <a:rPr lang="ru-RU" sz="5400" b="0" cap="none" spc="0" dirty="0" err="1">
                <a:ln w="0"/>
                <a:solidFill>
                  <a:schemeClr val="accent1"/>
                </a:solidFill>
                <a:effectLst>
                  <a:outerShdw blurRad="38100" dist="25400" dir="5400000" algn="ctr" rotWithShape="0">
                    <a:srgbClr val="6E747A">
                      <a:alpha val="43000"/>
                    </a:srgbClr>
                  </a:outerShdw>
                </a:effectLst>
              </a:rPr>
              <a:t>Дані</a:t>
            </a:r>
            <a:r>
              <a:rPr lang="ru-RU" sz="5400" b="0" cap="none" spc="0" dirty="0">
                <a:ln w="0"/>
                <a:solidFill>
                  <a:schemeClr val="accent1"/>
                </a:solidFill>
                <a:effectLst>
                  <a:outerShdw blurRad="38100" dist="25400" dir="5400000" algn="ctr" rotWithShape="0">
                    <a:srgbClr val="6E747A">
                      <a:alpha val="43000"/>
                    </a:srgbClr>
                  </a:outerShdw>
                </a:effectLst>
              </a:rPr>
              <a:t> </a:t>
            </a:r>
            <a:r>
              <a:rPr lang="ru-RU" sz="5400" b="0" cap="none" spc="0" dirty="0" err="1">
                <a:ln w="0"/>
                <a:solidFill>
                  <a:schemeClr val="accent1"/>
                </a:solidFill>
                <a:effectLst>
                  <a:outerShdw blurRad="38100" dist="25400" dir="5400000" algn="ctr" rotWithShape="0">
                    <a:srgbClr val="6E747A">
                      <a:alpha val="43000"/>
                    </a:srgbClr>
                  </a:outerShdw>
                </a:effectLst>
              </a:rPr>
              <a:t>досліджень</a:t>
            </a:r>
            <a:r>
              <a:rPr lang="ru-RU" sz="5400" b="0" cap="none" spc="0" dirty="0">
                <a:ln w="0"/>
                <a:solidFill>
                  <a:schemeClr val="accent1"/>
                </a:solidFill>
                <a:effectLst>
                  <a:outerShdw blurRad="38100" dist="25400" dir="5400000" algn="ctr" rotWithShape="0">
                    <a:srgbClr val="6E747A">
                      <a:alpha val="43000"/>
                    </a:srgbClr>
                  </a:outerShdw>
                </a:effectLst>
              </a:rPr>
              <a:t> (</a:t>
            </a:r>
            <a:r>
              <a:rPr lang="ru-RU" sz="5400" b="0" cap="none" spc="0" dirty="0" err="1">
                <a:ln w="0"/>
                <a:solidFill>
                  <a:schemeClr val="accent1"/>
                </a:solidFill>
                <a:effectLst>
                  <a:outerShdw blurRad="38100" dist="25400" dir="5400000" algn="ctr" rotWithShape="0">
                    <a:srgbClr val="6E747A">
                      <a:alpha val="43000"/>
                    </a:srgbClr>
                  </a:outerShdw>
                </a:effectLst>
              </a:rPr>
              <a:t>датасети</a:t>
            </a:r>
            <a:r>
              <a:rPr lang="ru-RU" sz="5400" b="0" cap="none" spc="0" dirty="0">
                <a:ln w="0"/>
                <a:solidFill>
                  <a:schemeClr val="accent1"/>
                </a:solidFill>
                <a:effectLst>
                  <a:outerShdw blurRad="38100" dist="25400" dir="5400000" algn="ctr" rotWithShape="0">
                    <a:srgbClr val="6E747A">
                      <a:alpha val="43000"/>
                    </a:srgbClr>
                  </a:outerShdw>
                </a:effectLst>
              </a:rPr>
              <a:t>) – 0,13%</a:t>
            </a:r>
          </a:p>
        </p:txBody>
      </p:sp>
      <p:sp>
        <p:nvSpPr>
          <p:cNvPr id="6" name="Прямоугольник 5">
            <a:extLst>
              <a:ext uri="{FF2B5EF4-FFF2-40B4-BE49-F238E27FC236}">
                <a16:creationId xmlns:a16="http://schemas.microsoft.com/office/drawing/2014/main" id="{E39A3EB6-05E7-418B-AE26-AA1EEB3A2DE1}"/>
              </a:ext>
            </a:extLst>
          </p:cNvPr>
          <p:cNvSpPr/>
          <p:nvPr/>
        </p:nvSpPr>
        <p:spPr>
          <a:xfrm>
            <a:off x="1661291" y="848389"/>
            <a:ext cx="1184941"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But</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37902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5025B850-0AA3-40C8-99CC-3BAAA801A0B9}"/>
              </a:ext>
            </a:extLst>
          </p:cNvPr>
          <p:cNvPicPr>
            <a:picLocks noChangeAspect="1"/>
          </p:cNvPicPr>
          <p:nvPr/>
        </p:nvPicPr>
        <p:blipFill rotWithShape="1">
          <a:blip r:embed="rId2"/>
          <a:srcRect t="14754" r="21178" b="12158"/>
          <a:stretch/>
        </p:blipFill>
        <p:spPr>
          <a:xfrm>
            <a:off x="253897" y="87924"/>
            <a:ext cx="11244591" cy="6374422"/>
          </a:xfrm>
          <a:prstGeom prst="rect">
            <a:avLst/>
          </a:prstGeom>
        </p:spPr>
      </p:pic>
      <p:sp>
        <p:nvSpPr>
          <p:cNvPr id="4" name="Прямоугольник 3">
            <a:extLst>
              <a:ext uri="{FF2B5EF4-FFF2-40B4-BE49-F238E27FC236}">
                <a16:creationId xmlns:a16="http://schemas.microsoft.com/office/drawing/2014/main" id="{B69BF706-BF8A-44C2-BE7B-F0D879FCA6F2}"/>
              </a:ext>
            </a:extLst>
          </p:cNvPr>
          <p:cNvSpPr/>
          <p:nvPr/>
        </p:nvSpPr>
        <p:spPr>
          <a:xfrm>
            <a:off x="817685" y="5653454"/>
            <a:ext cx="2505807" cy="32531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a:extLst>
              <a:ext uri="{FF2B5EF4-FFF2-40B4-BE49-F238E27FC236}">
                <a16:creationId xmlns:a16="http://schemas.microsoft.com/office/drawing/2014/main" id="{FA9F67D5-F556-4C6D-9B86-ECB585AD5741}"/>
              </a:ext>
            </a:extLst>
          </p:cNvPr>
          <p:cNvSpPr/>
          <p:nvPr/>
        </p:nvSpPr>
        <p:spPr>
          <a:xfrm>
            <a:off x="6895464" y="5420389"/>
            <a:ext cx="1031052" cy="923330"/>
          </a:xfrm>
          <a:prstGeom prst="rect">
            <a:avLst/>
          </a:prstGeom>
          <a:solidFill>
            <a:srgbClr val="FF0000"/>
          </a:solid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2%</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97433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2D85C9-45CB-4CB1-8C8E-626726C5F4CA}"/>
              </a:ext>
            </a:extLst>
          </p:cNvPr>
          <p:cNvSpPr>
            <a:spLocks noGrp="1"/>
          </p:cNvSpPr>
          <p:nvPr>
            <p:ph type="title"/>
          </p:nvPr>
        </p:nvSpPr>
        <p:spPr/>
        <p:txBody>
          <a:bodyPr/>
          <a:lstStyle/>
          <a:p>
            <a:r>
              <a:rPr lang="en-US" sz="4400" b="1" i="1" kern="1800" dirty="0">
                <a:effectLst/>
                <a:latin typeface="Arial" panose="020B0604020202020204" pitchFamily="34" charset="0"/>
                <a:ea typeface="Times New Roman" panose="02020603050405020304" pitchFamily="18" charset="0"/>
                <a:cs typeface="Arial" panose="020B0604020202020204" pitchFamily="34" charset="0"/>
              </a:rPr>
              <a:t>2025 Sociological Survey</a:t>
            </a:r>
            <a:endParaRPr lang="ru-RU" dirty="0"/>
          </a:p>
        </p:txBody>
      </p:sp>
      <p:sp>
        <p:nvSpPr>
          <p:cNvPr id="3" name="Объект 2">
            <a:extLst>
              <a:ext uri="{FF2B5EF4-FFF2-40B4-BE49-F238E27FC236}">
                <a16:creationId xmlns:a16="http://schemas.microsoft.com/office/drawing/2014/main" id="{60AAEC3D-B3ED-4BD6-BDF9-9B83FBCFD533}"/>
              </a:ext>
            </a:extLst>
          </p:cNvPr>
          <p:cNvSpPr>
            <a:spLocks noGrp="1"/>
          </p:cNvSpPr>
          <p:nvPr>
            <p:ph idx="1"/>
          </p:nvPr>
        </p:nvSpPr>
        <p:spPr>
          <a:xfrm>
            <a:off x="838199" y="1825623"/>
            <a:ext cx="10855569" cy="4557591"/>
          </a:xfrm>
          <a:solidFill>
            <a:schemeClr val="bg2"/>
          </a:solidFill>
        </p:spPr>
        <p:txBody>
          <a:bodyPr>
            <a:normAutofit/>
          </a:bodyPr>
          <a:lstStyle/>
          <a:p>
            <a:r>
              <a:rPr lang="en-US" sz="2000" dirty="0">
                <a:effectLst/>
                <a:latin typeface="Arial" panose="020B0604020202020204" pitchFamily="34" charset="0"/>
                <a:ea typeface="Times New Roman" panose="02020603050405020304" pitchFamily="18" charset="0"/>
                <a:cs typeface="Arial" panose="020B0604020202020204" pitchFamily="34" charset="0"/>
              </a:rPr>
              <a:t>To examine the attitudes of Ukrainian researchers toward open access principles, open science, and research data management, as well as the role of libraries in promoting open science principles and practices, based on selected results from a sociological survey conducted by the State Scientific and Technical Library of Ukraine in April-August 2025.</a:t>
            </a:r>
            <a:endParaRPr lang="uk-UA" sz="2000" dirty="0">
              <a:effectLst/>
              <a:latin typeface="Arial" panose="020B0604020202020204" pitchFamily="34" charset="0"/>
              <a:ea typeface="Times New Roman" panose="02020603050405020304" pitchFamily="18" charset="0"/>
              <a:cs typeface="Arial" panose="020B0604020202020204" pitchFamily="34" charset="0"/>
            </a:endParaRPr>
          </a:p>
          <a:p>
            <a:r>
              <a:rPr lang="en-US" sz="2000" dirty="0">
                <a:effectLst/>
                <a:latin typeface="Arial" panose="020B0604020202020204" pitchFamily="34" charset="0"/>
                <a:ea typeface="Times New Roman" panose="02020603050405020304" pitchFamily="18" charset="0"/>
                <a:cs typeface="Arial" panose="020B0604020202020204" pitchFamily="34" charset="0"/>
              </a:rPr>
              <a:t>The study involved </a:t>
            </a:r>
            <a:r>
              <a:rPr lang="en-US" sz="2000" b="1" dirty="0">
                <a:effectLst/>
                <a:latin typeface="Arial" panose="020B0604020202020204" pitchFamily="34" charset="0"/>
                <a:ea typeface="Times New Roman" panose="02020603050405020304" pitchFamily="18" charset="0"/>
                <a:cs typeface="Arial" panose="020B0604020202020204" pitchFamily="34" charset="0"/>
              </a:rPr>
              <a:t>702</a:t>
            </a:r>
            <a:r>
              <a:rPr lang="en-US" sz="2000" dirty="0">
                <a:effectLst/>
                <a:latin typeface="Arial" panose="020B0604020202020204" pitchFamily="34" charset="0"/>
                <a:ea typeface="Times New Roman" panose="02020603050405020304" pitchFamily="18" charset="0"/>
                <a:cs typeface="Arial" panose="020B0604020202020204" pitchFamily="34" charset="0"/>
              </a:rPr>
              <a:t> respondents from various scientific disciplines and academic institutions, with librarians comprising nearly 10% of participants. </a:t>
            </a:r>
          </a:p>
          <a:p>
            <a:r>
              <a:rPr lang="en-US" sz="2000" dirty="0">
                <a:effectLst/>
                <a:latin typeface="Arial" panose="020B0604020202020204" pitchFamily="34" charset="0"/>
                <a:ea typeface="Times New Roman" panose="02020603050405020304" pitchFamily="18" charset="0"/>
                <a:cs typeface="Arial" panose="020B0604020202020204" pitchFamily="34" charset="0"/>
              </a:rPr>
              <a:t>The survey aimed to assess awareness levels, current practices, and readiness to implement open science approaches</a:t>
            </a:r>
          </a:p>
          <a:p>
            <a:r>
              <a:rPr lang="en-US" sz="2000" dirty="0">
                <a:effectLst/>
                <a:latin typeface="Arial" panose="020B0604020202020204" pitchFamily="34" charset="0"/>
                <a:ea typeface="Times New Roman" panose="02020603050405020304" pitchFamily="18" charset="0"/>
                <a:cs typeface="Arial" panose="020B0604020202020204" pitchFamily="34" charset="0"/>
              </a:rPr>
              <a:t> Survey questions were developed based on literature review, expert discussions and feedback, and partial use of questions from the LEARN project study (LEARN, 2017). </a:t>
            </a:r>
          </a:p>
          <a:p>
            <a:r>
              <a:rPr lang="en-US" sz="2000" dirty="0">
                <a:effectLst/>
                <a:latin typeface="Arial" panose="020B0604020202020204" pitchFamily="34" charset="0"/>
                <a:ea typeface="Times New Roman" panose="02020603050405020304" pitchFamily="18" charset="0"/>
                <a:cs typeface="Arial" panose="020B0604020202020204" pitchFamily="34" charset="0"/>
              </a:rPr>
              <a:t>The resulting survey instrument included 21 questions in 2 main sections: "Open Access and Research Data" and "Institutional Policies and Infrastructure for Open Science, Open Access, Research Data Management at the Institution."</a:t>
            </a:r>
            <a:endParaRPr lang="ru-RU" sz="2000" dirty="0">
              <a:effectLst/>
              <a:latin typeface="Arial" panose="020B0604020202020204" pitchFamily="34" charset="0"/>
              <a:ea typeface="Calibri" panose="020F0502020204030204" pitchFamily="34" charset="0"/>
              <a:cs typeface="Arial" panose="020B0604020202020204" pitchFamily="34" charset="0"/>
            </a:endParaRPr>
          </a:p>
          <a:p>
            <a:endParaRPr lang="ru-RU" sz="2000" dirty="0">
              <a:latin typeface="Arial" panose="020B0604020202020204" pitchFamily="34" charset="0"/>
              <a:cs typeface="Arial" panose="020B0604020202020204" pitchFamily="34" charset="0"/>
            </a:endParaRPr>
          </a:p>
        </p:txBody>
      </p:sp>
      <p:pic>
        <p:nvPicPr>
          <p:cNvPr id="4" name="Рисунок 3">
            <a:extLst>
              <a:ext uri="{FF2B5EF4-FFF2-40B4-BE49-F238E27FC236}">
                <a16:creationId xmlns:a16="http://schemas.microsoft.com/office/drawing/2014/main" id="{1E31AA15-041D-4CC4-8BDB-6DFC866FCD2B}"/>
              </a:ext>
            </a:extLst>
          </p:cNvPr>
          <p:cNvPicPr>
            <a:picLocks noChangeAspect="1"/>
          </p:cNvPicPr>
          <p:nvPr/>
        </p:nvPicPr>
        <p:blipFill>
          <a:blip r:embed="rId2"/>
          <a:stretch>
            <a:fillRect/>
          </a:stretch>
        </p:blipFill>
        <p:spPr>
          <a:xfrm>
            <a:off x="8819417" y="180317"/>
            <a:ext cx="1784106" cy="1479503"/>
          </a:xfrm>
          <a:prstGeom prst="rect">
            <a:avLst/>
          </a:prstGeom>
        </p:spPr>
      </p:pic>
    </p:spTree>
    <p:extLst>
      <p:ext uri="{BB962C8B-B14F-4D97-AF65-F5344CB8AC3E}">
        <p14:creationId xmlns:p14="http://schemas.microsoft.com/office/powerpoint/2010/main" val="175949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9646E32A-2D3B-421F-97A5-E0B4B5D82F2D}"/>
              </a:ext>
            </a:extLst>
          </p:cNvPr>
          <p:cNvPicPr>
            <a:picLocks noGrp="1" noChangeAspect="1"/>
          </p:cNvPicPr>
          <p:nvPr>
            <p:ph idx="1"/>
          </p:nvPr>
        </p:nvPicPr>
        <p:blipFill>
          <a:blip r:embed="rId2"/>
          <a:stretch>
            <a:fillRect/>
          </a:stretch>
        </p:blipFill>
        <p:spPr>
          <a:xfrm>
            <a:off x="0" y="729762"/>
            <a:ext cx="12107008" cy="5367190"/>
          </a:xfrm>
          <a:prstGeom prst="rect">
            <a:avLst/>
          </a:prstGeom>
        </p:spPr>
      </p:pic>
    </p:spTree>
    <p:extLst>
      <p:ext uri="{BB962C8B-B14F-4D97-AF65-F5344CB8AC3E}">
        <p14:creationId xmlns:p14="http://schemas.microsoft.com/office/powerpoint/2010/main" val="1926176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A57B3A76-12E4-4938-9A09-5DA5A595F021}"/>
              </a:ext>
            </a:extLst>
          </p:cNvPr>
          <p:cNvPicPr>
            <a:picLocks noChangeAspect="1"/>
          </p:cNvPicPr>
          <p:nvPr/>
        </p:nvPicPr>
        <p:blipFill>
          <a:blip r:embed="rId2"/>
          <a:stretch>
            <a:fillRect/>
          </a:stretch>
        </p:blipFill>
        <p:spPr>
          <a:xfrm>
            <a:off x="712177" y="167054"/>
            <a:ext cx="11060723" cy="6360587"/>
          </a:xfrm>
          <a:prstGeom prst="rect">
            <a:avLst/>
          </a:prstGeom>
        </p:spPr>
      </p:pic>
    </p:spTree>
    <p:extLst>
      <p:ext uri="{BB962C8B-B14F-4D97-AF65-F5344CB8AC3E}">
        <p14:creationId xmlns:p14="http://schemas.microsoft.com/office/powerpoint/2010/main" val="809575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173B0A6E-B2B9-4F29-823B-4A7AB8CA0942}"/>
              </a:ext>
            </a:extLst>
          </p:cNvPr>
          <p:cNvPicPr>
            <a:picLocks noChangeAspect="1"/>
          </p:cNvPicPr>
          <p:nvPr/>
        </p:nvPicPr>
        <p:blipFill>
          <a:blip r:embed="rId2"/>
          <a:stretch>
            <a:fillRect/>
          </a:stretch>
        </p:blipFill>
        <p:spPr>
          <a:xfrm>
            <a:off x="694593" y="195249"/>
            <a:ext cx="10823330" cy="6455266"/>
          </a:xfrm>
          <a:prstGeom prst="rect">
            <a:avLst/>
          </a:prstGeom>
        </p:spPr>
      </p:pic>
    </p:spTree>
    <p:extLst>
      <p:ext uri="{BB962C8B-B14F-4D97-AF65-F5344CB8AC3E}">
        <p14:creationId xmlns:p14="http://schemas.microsoft.com/office/powerpoint/2010/main" val="304956417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TotalTime>
  <Words>495</Words>
  <Application>Microsoft Office PowerPoint</Application>
  <PresentationFormat>Широкоэкранный</PresentationFormat>
  <Paragraphs>31</Paragraphs>
  <Slides>26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Calibri</vt:lpstr>
      <vt:lpstr>Calibri Light</vt:lpstr>
      <vt:lpstr>OpenSymbol</vt:lpstr>
      <vt:lpstr>Times New Roman</vt:lpstr>
      <vt:lpstr>Тема Office</vt:lpstr>
      <vt:lpstr>Принципи відкритого доступу та відкритої науки в Україні: що думають  дослідники і як можуть допомогти бібліотекарі?   Open Access and Open Science Principles in Ukraine: What Researchers Think and How Librarians Can Help   (Based on Selected Results from a 2025 Sociological Survey) </vt:lpstr>
      <vt:lpstr>OA &amp; OS: Ukrainian landscape</vt:lpstr>
      <vt:lpstr>Презентация PowerPoint</vt:lpstr>
      <vt:lpstr>Презентация PowerPoint</vt:lpstr>
      <vt:lpstr>Презентация PowerPoint</vt:lpstr>
      <vt:lpstr>2025 Sociological Survey</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Academic libraries in Ukraine, which historically served as drivers of the open access movement, continue to play a key role in overcoming these challenges  </vt:lpstr>
      <vt:lpstr>Презентация PowerPoint</vt:lpstr>
      <vt:lpstr>Дякую! Питання?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Принципи відкритого доступу та відкритої науки в Україні: що думають  дослідники? (За результатами соціологічного дослідження)  Researchers’ Perceptions of Open Access and Open  Science Principles in Ukraine: Evidence from a Sociological Survey</dc:title>
  <dc:creator>Тетяна</dc:creator>
  <cp:lastModifiedBy>Тетяна</cp:lastModifiedBy>
  <cp:revision>17</cp:revision>
  <dcterms:created xsi:type="dcterms:W3CDTF">2025-10-07T12:31:07Z</dcterms:created>
  <dcterms:modified xsi:type="dcterms:W3CDTF">2025-10-08T12:49:17Z</dcterms:modified>
</cp:coreProperties>
</file>