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8288000" cy="10287000"/>
  <p:notesSz cx="6858000" cy="9144000"/>
  <p:embeddedFontLst>
    <p:embeddedFont>
      <p:font typeface="Oswald" panose="020B0604020202020204" charset="-52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Arimo" panose="020B0604020202020204" charset="0"/>
      <p:bold r:id="rId30"/>
      <p:boldItalic r:id="rId31"/>
    </p:embeddedFont>
    <p:embeddedFont>
      <p:font typeface="Quicksand" panose="020B0604020202020204" charset="0"/>
      <p:bold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j7elpPzr7+Qm1cyT+13TJyRRcU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6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68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1" name="Google Shape;87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4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8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7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8.png"/><Relationship Id="rId9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22.png"/><Relationship Id="rId10" Type="http://schemas.openxmlformats.org/officeDocument/2006/relationships/image" Target="../media/image49.png"/><Relationship Id="rId4" Type="http://schemas.openxmlformats.org/officeDocument/2006/relationships/image" Target="../media/image21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17216912" y="-911620"/>
            <a:ext cx="2942276" cy="2942276"/>
          </a:xfrm>
          <a:custGeom>
            <a:avLst/>
            <a:gdLst/>
            <a:ahLst/>
            <a:cxnLst/>
            <a:rect l="l" t="t" r="r" b="b"/>
            <a:pathLst>
              <a:path w="2942276" h="2942276" extrusionOk="0">
                <a:moveTo>
                  <a:pt x="0" y="0"/>
                </a:moveTo>
                <a:lnTo>
                  <a:pt x="2942276" y="0"/>
                </a:lnTo>
                <a:lnTo>
                  <a:pt x="2942276" y="2942276"/>
                </a:lnTo>
                <a:lnTo>
                  <a:pt x="0" y="29422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73947" y="707193"/>
            <a:ext cx="2254636" cy="3000208"/>
          </a:xfrm>
          <a:custGeom>
            <a:avLst/>
            <a:gdLst/>
            <a:ahLst/>
            <a:cxnLst/>
            <a:rect l="l" t="t" r="r" b="b"/>
            <a:pathLst>
              <a:path w="2254636" h="3000208" extrusionOk="0">
                <a:moveTo>
                  <a:pt x="0" y="0"/>
                </a:moveTo>
                <a:lnTo>
                  <a:pt x="2254636" y="0"/>
                </a:lnTo>
                <a:lnTo>
                  <a:pt x="2254636" y="3000208"/>
                </a:lnTo>
                <a:lnTo>
                  <a:pt x="0" y="30002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474098" y="4724257"/>
            <a:ext cx="17246345" cy="2046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3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4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KNOWLEDGE, PREPAREDNESS AND CHALLENGES IN HYFLEX LIBRARY OPERATIONS AMONG HIGHER EDUCATION INSTITUTIONS (HEIs) LIBRARIANS IN CALABARZON PHILIPPINES</a:t>
            </a:r>
            <a:endParaRPr/>
          </a:p>
        </p:txBody>
      </p:sp>
      <p:grpSp>
        <p:nvGrpSpPr>
          <p:cNvPr id="92" name="Google Shape;92;p1"/>
          <p:cNvGrpSpPr/>
          <p:nvPr/>
        </p:nvGrpSpPr>
        <p:grpSpPr>
          <a:xfrm>
            <a:off x="0" y="9113639"/>
            <a:ext cx="18288000" cy="3230758"/>
            <a:chOff x="0" y="-38100"/>
            <a:chExt cx="5260714" cy="850900"/>
          </a:xfrm>
        </p:grpSpPr>
        <p:sp>
          <p:nvSpPr>
            <p:cNvPr id="93" name="Google Shape;93;p1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"/>
          <p:cNvSpPr txBox="1"/>
          <p:nvPr/>
        </p:nvSpPr>
        <p:spPr>
          <a:xfrm>
            <a:off x="11929454" y="940236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825822" y="7221115"/>
            <a:ext cx="16542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63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F2C33"/>
                </a:solidFill>
                <a:latin typeface="Arimo"/>
                <a:ea typeface="Arimo"/>
                <a:cs typeface="Arimo"/>
                <a:sym typeface="Arimo"/>
              </a:rPr>
              <a:t>Mary Rose V. Navarro, Elizabeth D. Malabanan, Leomar S. Galicia, Ma. Lindie D. Masalinto</a:t>
            </a:r>
            <a:endParaRPr sz="2800">
              <a:solidFill>
                <a:srgbClr val="0F2C33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-46730" y="7870775"/>
            <a:ext cx="18288000" cy="1024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 b="1">
                <a:solidFill>
                  <a:srgbClr val="0F2C33"/>
                </a:solidFill>
                <a:latin typeface="Quicksand"/>
                <a:ea typeface="Quicksand"/>
                <a:cs typeface="Quicksand"/>
                <a:sym typeface="Quicksand"/>
              </a:rPr>
              <a:t>UNIVERSITY OF PERPETUAL HELP SYSTEM LAGUNA</a:t>
            </a:r>
            <a:endParaRPr/>
          </a:p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 b="1">
                <a:solidFill>
                  <a:srgbClr val="0F2C33"/>
                </a:solidFill>
                <a:latin typeface="Quicksand"/>
                <a:ea typeface="Quicksand"/>
                <a:cs typeface="Quicksand"/>
                <a:sym typeface="Quicksand"/>
              </a:rPr>
              <a:t>PHILIPPINES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Google Shape;419;p10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420" name="Google Shape;420;p10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22" name="Google Shape;422;p10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3" name="Google Shape;423;p10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4" name="Google Shape;424;p10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5" name="Google Shape;425;p10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26" name="Google Shape;426;p10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427" name="Google Shape;427;p10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9" name="Google Shape;429;p10"/>
          <p:cNvGrpSpPr/>
          <p:nvPr/>
        </p:nvGrpSpPr>
        <p:grpSpPr>
          <a:xfrm>
            <a:off x="4596193" y="907959"/>
            <a:ext cx="12964259" cy="7167223"/>
            <a:chOff x="0" y="-38100"/>
            <a:chExt cx="3414455" cy="1887664"/>
          </a:xfrm>
        </p:grpSpPr>
        <p:sp>
          <p:nvSpPr>
            <p:cNvPr id="430" name="Google Shape;430;p10"/>
            <p:cNvSpPr/>
            <p:nvPr/>
          </p:nvSpPr>
          <p:spPr>
            <a:xfrm>
              <a:off x="0" y="0"/>
              <a:ext cx="3414455" cy="1849564"/>
            </a:xfrm>
            <a:custGeom>
              <a:avLst/>
              <a:gdLst/>
              <a:ahLst/>
              <a:cxnLst/>
              <a:rect l="l" t="t" r="r" b="b"/>
              <a:pathLst>
                <a:path w="3414455" h="1849564" extrusionOk="0">
                  <a:moveTo>
                    <a:pt x="15527" y="0"/>
                  </a:moveTo>
                  <a:lnTo>
                    <a:pt x="3398928" y="0"/>
                  </a:lnTo>
                  <a:cubicBezTo>
                    <a:pt x="3403046" y="0"/>
                    <a:pt x="3406996" y="1636"/>
                    <a:pt x="3409907" y="4548"/>
                  </a:cubicBezTo>
                  <a:cubicBezTo>
                    <a:pt x="3412819" y="7459"/>
                    <a:pt x="3414455" y="11409"/>
                    <a:pt x="3414455" y="15527"/>
                  </a:cubicBezTo>
                  <a:lnTo>
                    <a:pt x="3414455" y="1834037"/>
                  </a:lnTo>
                  <a:cubicBezTo>
                    <a:pt x="3414455" y="1838155"/>
                    <a:pt x="3412819" y="1842104"/>
                    <a:pt x="3409907" y="1845016"/>
                  </a:cubicBezTo>
                  <a:cubicBezTo>
                    <a:pt x="3406996" y="1847928"/>
                    <a:pt x="3403046" y="1849564"/>
                    <a:pt x="3398928" y="1849564"/>
                  </a:cubicBezTo>
                  <a:lnTo>
                    <a:pt x="15527" y="1849564"/>
                  </a:lnTo>
                  <a:cubicBezTo>
                    <a:pt x="11409" y="1849564"/>
                    <a:pt x="7459" y="1847928"/>
                    <a:pt x="4548" y="1845016"/>
                  </a:cubicBezTo>
                  <a:cubicBezTo>
                    <a:pt x="1636" y="1842104"/>
                    <a:pt x="0" y="1838155"/>
                    <a:pt x="0" y="1834037"/>
                  </a:cubicBezTo>
                  <a:lnTo>
                    <a:pt x="0" y="15527"/>
                  </a:lnTo>
                  <a:cubicBezTo>
                    <a:pt x="0" y="11409"/>
                    <a:pt x="1636" y="7459"/>
                    <a:pt x="4548" y="4548"/>
                  </a:cubicBezTo>
                  <a:cubicBezTo>
                    <a:pt x="7459" y="1636"/>
                    <a:pt x="11409" y="0"/>
                    <a:pt x="15527" y="0"/>
                  </a:cubicBez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2" name="Google Shape;432;p10"/>
          <p:cNvSpPr/>
          <p:nvPr/>
        </p:nvSpPr>
        <p:spPr>
          <a:xfrm>
            <a:off x="15731652" y="7610965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3" name="Google Shape;433;p10"/>
          <p:cNvGrpSpPr/>
          <p:nvPr/>
        </p:nvGrpSpPr>
        <p:grpSpPr>
          <a:xfrm>
            <a:off x="-45762" y="4233544"/>
            <a:ext cx="4041880" cy="3230759"/>
            <a:chOff x="0" y="-38100"/>
            <a:chExt cx="1120209" cy="850900"/>
          </a:xfrm>
        </p:grpSpPr>
        <p:sp>
          <p:nvSpPr>
            <p:cNvPr id="434" name="Google Shape;434;p10"/>
            <p:cNvSpPr/>
            <p:nvPr/>
          </p:nvSpPr>
          <p:spPr>
            <a:xfrm>
              <a:off x="0" y="0"/>
              <a:ext cx="1120209" cy="442497"/>
            </a:xfrm>
            <a:custGeom>
              <a:avLst/>
              <a:gdLst/>
              <a:ahLst/>
              <a:cxnLst/>
              <a:rect l="l" t="t" r="r" b="b"/>
              <a:pathLst>
                <a:path w="1120209" h="442497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42497"/>
                  </a:lnTo>
                  <a:lnTo>
                    <a:pt x="0" y="442497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6" name="Google Shape;436;p10"/>
          <p:cNvSpPr/>
          <p:nvPr/>
        </p:nvSpPr>
        <p:spPr>
          <a:xfrm>
            <a:off x="3140914" y="5615057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6"/>
                </a:lnTo>
                <a:lnTo>
                  <a:pt x="0" y="8865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7" name="Google Shape;437;p10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38" name="Google Shape;438;p10"/>
          <p:cNvGrpSpPr/>
          <p:nvPr/>
        </p:nvGrpSpPr>
        <p:grpSpPr>
          <a:xfrm>
            <a:off x="0" y="9113639"/>
            <a:ext cx="18288000" cy="3230758"/>
            <a:chOff x="0" y="-38100"/>
            <a:chExt cx="5260714" cy="850900"/>
          </a:xfrm>
        </p:grpSpPr>
        <p:sp>
          <p:nvSpPr>
            <p:cNvPr id="439" name="Google Shape;439;p10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41" name="Google Shape;441;p10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2" name="Google Shape;442;p10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443" name="Google Shape;443;p10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4" name="Google Shape;444;p10"/>
          <p:cNvSpPr/>
          <p:nvPr/>
        </p:nvSpPr>
        <p:spPr>
          <a:xfrm rot="10800000" flipH="1">
            <a:off x="4141382" y="342900"/>
            <a:ext cx="1714043" cy="1714043"/>
          </a:xfrm>
          <a:custGeom>
            <a:avLst/>
            <a:gdLst/>
            <a:ahLst/>
            <a:cxnLst/>
            <a:rect l="l" t="t" r="r" b="b"/>
            <a:pathLst>
              <a:path w="1714043" h="1714043" extrusionOk="0">
                <a:moveTo>
                  <a:pt x="0" y="1714043"/>
                </a:moveTo>
                <a:lnTo>
                  <a:pt x="1714043" y="1714043"/>
                </a:lnTo>
                <a:lnTo>
                  <a:pt x="1714043" y="0"/>
                </a:lnTo>
                <a:lnTo>
                  <a:pt x="0" y="0"/>
                </a:lnTo>
                <a:lnTo>
                  <a:pt x="0" y="1714043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10"/>
          <p:cNvSpPr/>
          <p:nvPr/>
        </p:nvSpPr>
        <p:spPr>
          <a:xfrm rot="10800000" flipH="1">
            <a:off x="15955676" y="6904905"/>
            <a:ext cx="1604776" cy="1634494"/>
          </a:xfrm>
          <a:custGeom>
            <a:avLst/>
            <a:gdLst/>
            <a:ahLst/>
            <a:cxnLst/>
            <a:rect l="l" t="t" r="r" b="b"/>
            <a:pathLst>
              <a:path w="1604776" h="1634494" extrusionOk="0">
                <a:moveTo>
                  <a:pt x="0" y="1634494"/>
                </a:moveTo>
                <a:lnTo>
                  <a:pt x="1604776" y="1634494"/>
                </a:lnTo>
                <a:lnTo>
                  <a:pt x="1604776" y="0"/>
                </a:lnTo>
                <a:lnTo>
                  <a:pt x="0" y="0"/>
                </a:lnTo>
                <a:lnTo>
                  <a:pt x="0" y="1634494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p10"/>
          <p:cNvSpPr/>
          <p:nvPr/>
        </p:nvSpPr>
        <p:spPr>
          <a:xfrm>
            <a:off x="9533357" y="2166157"/>
            <a:ext cx="3277450" cy="3277450"/>
          </a:xfrm>
          <a:custGeom>
            <a:avLst/>
            <a:gdLst/>
            <a:ahLst/>
            <a:cxnLst/>
            <a:rect l="l" t="t" r="r" b="b"/>
            <a:pathLst>
              <a:path w="3277450" h="3277450" extrusionOk="0">
                <a:moveTo>
                  <a:pt x="0" y="0"/>
                </a:moveTo>
                <a:lnTo>
                  <a:pt x="3277450" y="0"/>
                </a:lnTo>
                <a:lnTo>
                  <a:pt x="3277450" y="3277450"/>
                </a:lnTo>
                <a:lnTo>
                  <a:pt x="0" y="3277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10"/>
          <p:cNvSpPr/>
          <p:nvPr/>
        </p:nvSpPr>
        <p:spPr>
          <a:xfrm>
            <a:off x="13707470" y="2302904"/>
            <a:ext cx="3551830" cy="2894742"/>
          </a:xfrm>
          <a:custGeom>
            <a:avLst/>
            <a:gdLst/>
            <a:ahLst/>
            <a:cxnLst/>
            <a:rect l="l" t="t" r="r" b="b"/>
            <a:pathLst>
              <a:path w="3551830" h="2894742" extrusionOk="0">
                <a:moveTo>
                  <a:pt x="0" y="0"/>
                </a:moveTo>
                <a:lnTo>
                  <a:pt x="3551830" y="0"/>
                </a:lnTo>
                <a:lnTo>
                  <a:pt x="3551830" y="2894742"/>
                </a:lnTo>
                <a:lnTo>
                  <a:pt x="0" y="28947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10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449" name="Google Shape;449;p10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450" name="Google Shape;450;p10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451" name="Google Shape;451;p10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452" name="Google Shape;452;p10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453" name="Google Shape;453;p10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454" name="Google Shape;454;p10"/>
          <p:cNvSpPr txBox="1"/>
          <p:nvPr/>
        </p:nvSpPr>
        <p:spPr>
          <a:xfrm>
            <a:off x="5134240" y="5812439"/>
            <a:ext cx="3464970" cy="507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5" b="1">
                <a:solidFill>
                  <a:srgbClr val="010101"/>
                </a:solidFill>
                <a:latin typeface="Arimo"/>
                <a:ea typeface="Arimo"/>
                <a:cs typeface="Arimo"/>
                <a:sym typeface="Arimo"/>
              </a:rPr>
              <a:t>Descriptive Method</a:t>
            </a:r>
            <a:endParaRPr/>
          </a:p>
        </p:txBody>
      </p:sp>
      <p:sp>
        <p:nvSpPr>
          <p:cNvPr id="455" name="Google Shape;455;p10"/>
          <p:cNvSpPr txBox="1"/>
          <p:nvPr/>
        </p:nvSpPr>
        <p:spPr>
          <a:xfrm>
            <a:off x="9345837" y="5809459"/>
            <a:ext cx="3464970" cy="102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5" b="1">
                <a:solidFill>
                  <a:srgbClr val="010101"/>
                </a:solidFill>
                <a:latin typeface="Arimo"/>
                <a:ea typeface="Arimo"/>
                <a:cs typeface="Arimo"/>
                <a:sym typeface="Arimo"/>
              </a:rPr>
              <a:t>148 HEIs Librarians in CALABARZON</a:t>
            </a:r>
            <a:endParaRPr/>
          </a:p>
        </p:txBody>
      </p:sp>
      <p:sp>
        <p:nvSpPr>
          <p:cNvPr id="456" name="Google Shape;456;p10"/>
          <p:cNvSpPr txBox="1"/>
          <p:nvPr/>
        </p:nvSpPr>
        <p:spPr>
          <a:xfrm>
            <a:off x="13750900" y="5812439"/>
            <a:ext cx="3464970" cy="102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5" b="1">
                <a:solidFill>
                  <a:srgbClr val="010101"/>
                </a:solidFill>
                <a:latin typeface="Arimo"/>
                <a:ea typeface="Arimo"/>
                <a:cs typeface="Arimo"/>
                <a:sym typeface="Arimo"/>
              </a:rPr>
              <a:t>Survey Questionnaire</a:t>
            </a:r>
            <a:endParaRPr/>
          </a:p>
        </p:txBody>
      </p:sp>
      <p:pic>
        <p:nvPicPr>
          <p:cNvPr id="457" name="Google Shape;457;p10" descr="Descriptive Research Design : Types &amp; Method with Examples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1280" y="2204257"/>
            <a:ext cx="3733364" cy="3565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" name="Google Shape;462;p11"/>
          <p:cNvGrpSpPr/>
          <p:nvPr/>
        </p:nvGrpSpPr>
        <p:grpSpPr>
          <a:xfrm>
            <a:off x="0" y="2689298"/>
            <a:ext cx="19928511" cy="4016410"/>
            <a:chOff x="0" y="-38100"/>
            <a:chExt cx="5260714" cy="1057820"/>
          </a:xfrm>
        </p:grpSpPr>
        <p:sp>
          <p:nvSpPr>
            <p:cNvPr id="463" name="Google Shape;463;p11"/>
            <p:cNvSpPr/>
            <p:nvPr/>
          </p:nvSpPr>
          <p:spPr>
            <a:xfrm>
              <a:off x="0" y="0"/>
              <a:ext cx="5260714" cy="1019720"/>
            </a:xfrm>
            <a:custGeom>
              <a:avLst/>
              <a:gdLst/>
              <a:ahLst/>
              <a:cxnLst/>
              <a:rect l="l" t="t" r="r" b="b"/>
              <a:pathLst>
                <a:path w="5260714" h="101972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1019720"/>
                  </a:lnTo>
                  <a:lnTo>
                    <a:pt x="0" y="1019720"/>
                  </a:lnTo>
                  <a:close/>
                </a:path>
              </a:pathLst>
            </a:custGeom>
            <a:solidFill>
              <a:srgbClr val="00006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5" name="Google Shape;465;p11"/>
          <p:cNvGrpSpPr/>
          <p:nvPr/>
        </p:nvGrpSpPr>
        <p:grpSpPr>
          <a:xfrm>
            <a:off x="0" y="-141033"/>
            <a:ext cx="3996118" cy="10820311"/>
            <a:chOff x="0" y="-38100"/>
            <a:chExt cx="1052475" cy="2923104"/>
          </a:xfrm>
        </p:grpSpPr>
        <p:sp>
          <p:nvSpPr>
            <p:cNvPr id="466" name="Google Shape;466;p11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68" name="Google Shape;468;p11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9" name="Google Shape;469;p11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0" name="Google Shape;470;p11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1" name="Google Shape;471;p11"/>
          <p:cNvCxnSpPr/>
          <p:nvPr/>
        </p:nvCxnSpPr>
        <p:spPr>
          <a:xfrm>
            <a:off x="0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72" name="Google Shape;472;p11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473" name="Google Shape;473;p11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5" name="Google Shape;475;p11"/>
          <p:cNvSpPr/>
          <p:nvPr/>
        </p:nvSpPr>
        <p:spPr>
          <a:xfrm>
            <a:off x="15731652" y="7610965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6" name="Google Shape;476;p11"/>
          <p:cNvGrpSpPr/>
          <p:nvPr/>
        </p:nvGrpSpPr>
        <p:grpSpPr>
          <a:xfrm>
            <a:off x="0" y="5951749"/>
            <a:ext cx="3996118" cy="3230764"/>
            <a:chOff x="0" y="-38100"/>
            <a:chExt cx="1120209" cy="850900"/>
          </a:xfrm>
        </p:grpSpPr>
        <p:sp>
          <p:nvSpPr>
            <p:cNvPr id="477" name="Google Shape;477;p11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79" name="Google Shape;479;p11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0" name="Google Shape;480;p11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1" name="Google Shape;481;p11"/>
          <p:cNvGrpSpPr/>
          <p:nvPr/>
        </p:nvGrpSpPr>
        <p:grpSpPr>
          <a:xfrm>
            <a:off x="0" y="9113639"/>
            <a:ext cx="18288000" cy="3230758"/>
            <a:chOff x="0" y="-38100"/>
            <a:chExt cx="5260714" cy="850900"/>
          </a:xfrm>
        </p:grpSpPr>
        <p:sp>
          <p:nvSpPr>
            <p:cNvPr id="482" name="Google Shape;482;p11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84" name="Google Shape;484;p11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5" name="Google Shape;485;p11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cxnSp>
        <p:nvCxnSpPr>
          <p:cNvPr id="486" name="Google Shape;486;p11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87" name="Google Shape;487;p11"/>
          <p:cNvGrpSpPr/>
          <p:nvPr/>
        </p:nvGrpSpPr>
        <p:grpSpPr>
          <a:xfrm rot="-5400000">
            <a:off x="3924687" y="3681491"/>
            <a:ext cx="2654663" cy="2115435"/>
            <a:chOff x="0" y="-38100"/>
            <a:chExt cx="812800" cy="647700"/>
          </a:xfrm>
        </p:grpSpPr>
        <p:sp>
          <p:nvSpPr>
            <p:cNvPr id="488" name="Google Shape;488;p11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6E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0" name="Google Shape;490;p11"/>
          <p:cNvGrpSpPr/>
          <p:nvPr/>
        </p:nvGrpSpPr>
        <p:grpSpPr>
          <a:xfrm rot="-5400000">
            <a:off x="6279648" y="3376716"/>
            <a:ext cx="3254738" cy="2593620"/>
            <a:chOff x="0" y="-38100"/>
            <a:chExt cx="812800" cy="647700"/>
          </a:xfrm>
        </p:grpSpPr>
        <p:sp>
          <p:nvSpPr>
            <p:cNvPr id="491" name="Google Shape;491;p11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6E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3" name="Google Shape;493;p11"/>
          <p:cNvGrpSpPr/>
          <p:nvPr/>
        </p:nvGrpSpPr>
        <p:grpSpPr>
          <a:xfrm rot="-5400000">
            <a:off x="9084924" y="3227679"/>
            <a:ext cx="3957620" cy="3153728"/>
            <a:chOff x="0" y="-38100"/>
            <a:chExt cx="812800" cy="647700"/>
          </a:xfrm>
        </p:grpSpPr>
        <p:sp>
          <p:nvSpPr>
            <p:cNvPr id="494" name="Google Shape;494;p11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6E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6" name="Google Shape;496;p11"/>
          <p:cNvGrpSpPr/>
          <p:nvPr/>
        </p:nvGrpSpPr>
        <p:grpSpPr>
          <a:xfrm rot="-5400000">
            <a:off x="15560978" y="3829135"/>
            <a:ext cx="2654663" cy="2115435"/>
            <a:chOff x="0" y="-38100"/>
            <a:chExt cx="812800" cy="647700"/>
          </a:xfrm>
        </p:grpSpPr>
        <p:sp>
          <p:nvSpPr>
            <p:cNvPr id="497" name="Google Shape;497;p11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3E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9" name="Google Shape;499;p11"/>
          <p:cNvGrpSpPr/>
          <p:nvPr/>
        </p:nvGrpSpPr>
        <p:grpSpPr>
          <a:xfrm rot="-5400000">
            <a:off x="12548498" y="3376716"/>
            <a:ext cx="3254738" cy="2593620"/>
            <a:chOff x="0" y="-38100"/>
            <a:chExt cx="812800" cy="647700"/>
          </a:xfrm>
        </p:grpSpPr>
        <p:sp>
          <p:nvSpPr>
            <p:cNvPr id="500" name="Google Shape;500;p11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6E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2" name="Google Shape;502;p11"/>
          <p:cNvSpPr/>
          <p:nvPr/>
        </p:nvSpPr>
        <p:spPr>
          <a:xfrm rot="2151391">
            <a:off x="5005334" y="3989958"/>
            <a:ext cx="786324" cy="776495"/>
          </a:xfrm>
          <a:custGeom>
            <a:avLst/>
            <a:gdLst/>
            <a:ahLst/>
            <a:cxnLst/>
            <a:rect l="l" t="t" r="r" b="b"/>
            <a:pathLst>
              <a:path w="786324" h="776495" extrusionOk="0">
                <a:moveTo>
                  <a:pt x="0" y="0"/>
                </a:moveTo>
                <a:lnTo>
                  <a:pt x="786324" y="0"/>
                </a:lnTo>
                <a:lnTo>
                  <a:pt x="786324" y="776495"/>
                </a:lnTo>
                <a:lnTo>
                  <a:pt x="0" y="7764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11"/>
          <p:cNvSpPr/>
          <p:nvPr/>
        </p:nvSpPr>
        <p:spPr>
          <a:xfrm>
            <a:off x="7425468" y="3791585"/>
            <a:ext cx="1115664" cy="1194821"/>
          </a:xfrm>
          <a:custGeom>
            <a:avLst/>
            <a:gdLst/>
            <a:ahLst/>
            <a:cxnLst/>
            <a:rect l="l" t="t" r="r" b="b"/>
            <a:pathLst>
              <a:path w="1115664" h="1194821" extrusionOk="0">
                <a:moveTo>
                  <a:pt x="0" y="0"/>
                </a:moveTo>
                <a:lnTo>
                  <a:pt x="1115665" y="0"/>
                </a:lnTo>
                <a:lnTo>
                  <a:pt x="1115665" y="1194822"/>
                </a:lnTo>
                <a:lnTo>
                  <a:pt x="0" y="11948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11"/>
          <p:cNvSpPr/>
          <p:nvPr/>
        </p:nvSpPr>
        <p:spPr>
          <a:xfrm rot="1147323">
            <a:off x="10536034" y="3677934"/>
            <a:ext cx="1603774" cy="1599765"/>
          </a:xfrm>
          <a:custGeom>
            <a:avLst/>
            <a:gdLst/>
            <a:ahLst/>
            <a:cxnLst/>
            <a:rect l="l" t="t" r="r" b="b"/>
            <a:pathLst>
              <a:path w="1603774" h="1599765" extrusionOk="0">
                <a:moveTo>
                  <a:pt x="0" y="0"/>
                </a:moveTo>
                <a:lnTo>
                  <a:pt x="1603774" y="0"/>
                </a:lnTo>
                <a:lnTo>
                  <a:pt x="1603774" y="1599765"/>
                </a:lnTo>
                <a:lnTo>
                  <a:pt x="0" y="15997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11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506" name="Google Shape;506;p11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507" name="Google Shape;507;p11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sp>
        <p:nvSpPr>
          <p:cNvPr id="508" name="Google Shape;508;p11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509" name="Google Shape;509;p11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510" name="Google Shape;510;p11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511" name="Google Shape;511;p11"/>
          <p:cNvSpPr txBox="1"/>
          <p:nvPr/>
        </p:nvSpPr>
        <p:spPr>
          <a:xfrm rot="1231462">
            <a:off x="4351800" y="4726856"/>
            <a:ext cx="1867602" cy="779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35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Demographic Profile</a:t>
            </a:r>
            <a:endParaRPr/>
          </a:p>
        </p:txBody>
      </p:sp>
      <p:sp>
        <p:nvSpPr>
          <p:cNvPr id="512" name="Google Shape;512;p11"/>
          <p:cNvSpPr txBox="1"/>
          <p:nvPr/>
        </p:nvSpPr>
        <p:spPr>
          <a:xfrm rot="1028704">
            <a:off x="6878504" y="4943597"/>
            <a:ext cx="2272167" cy="81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35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Level of Knowledge</a:t>
            </a:r>
            <a:endParaRPr/>
          </a:p>
        </p:txBody>
      </p:sp>
      <p:sp>
        <p:nvSpPr>
          <p:cNvPr id="513" name="Google Shape;513;p11"/>
          <p:cNvSpPr txBox="1"/>
          <p:nvPr/>
        </p:nvSpPr>
        <p:spPr>
          <a:xfrm rot="1135015">
            <a:off x="9761134" y="5274450"/>
            <a:ext cx="2730842" cy="898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59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Level of Preparedness</a:t>
            </a:r>
            <a:endParaRPr/>
          </a:p>
        </p:txBody>
      </p:sp>
      <p:sp>
        <p:nvSpPr>
          <p:cNvPr id="514" name="Google Shape;514;p11"/>
          <p:cNvSpPr txBox="1"/>
          <p:nvPr/>
        </p:nvSpPr>
        <p:spPr>
          <a:xfrm rot="1028704">
            <a:off x="13124422" y="5007787"/>
            <a:ext cx="2272167" cy="81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35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Significant Difference</a:t>
            </a:r>
            <a:endParaRPr/>
          </a:p>
        </p:txBody>
      </p:sp>
      <p:sp>
        <p:nvSpPr>
          <p:cNvPr id="515" name="Google Shape;515;p11"/>
          <p:cNvSpPr txBox="1"/>
          <p:nvPr/>
        </p:nvSpPr>
        <p:spPr>
          <a:xfrm rot="1089331">
            <a:off x="16034210" y="5376660"/>
            <a:ext cx="1847354" cy="376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10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Challenges</a:t>
            </a:r>
            <a:endParaRPr/>
          </a:p>
        </p:txBody>
      </p:sp>
      <p:sp>
        <p:nvSpPr>
          <p:cNvPr id="516" name="Google Shape;516;p11"/>
          <p:cNvSpPr/>
          <p:nvPr/>
        </p:nvSpPr>
        <p:spPr>
          <a:xfrm rot="1459902">
            <a:off x="13917344" y="3955810"/>
            <a:ext cx="1014172" cy="1006566"/>
          </a:xfrm>
          <a:custGeom>
            <a:avLst/>
            <a:gdLst/>
            <a:ahLst/>
            <a:cxnLst/>
            <a:rect l="l" t="t" r="r" b="b"/>
            <a:pathLst>
              <a:path w="1014172" h="1006566" extrusionOk="0">
                <a:moveTo>
                  <a:pt x="0" y="0"/>
                </a:moveTo>
                <a:lnTo>
                  <a:pt x="1014173" y="0"/>
                </a:lnTo>
                <a:lnTo>
                  <a:pt x="1014173" y="1006567"/>
                </a:lnTo>
                <a:lnTo>
                  <a:pt x="0" y="10065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11"/>
          <p:cNvSpPr/>
          <p:nvPr/>
        </p:nvSpPr>
        <p:spPr>
          <a:xfrm rot="947634">
            <a:off x="16480985" y="4095353"/>
            <a:ext cx="1281273" cy="1287712"/>
          </a:xfrm>
          <a:custGeom>
            <a:avLst/>
            <a:gdLst/>
            <a:ahLst/>
            <a:cxnLst/>
            <a:rect l="l" t="t" r="r" b="b"/>
            <a:pathLst>
              <a:path w="1281273" h="1287712" extrusionOk="0">
                <a:moveTo>
                  <a:pt x="0" y="0"/>
                </a:moveTo>
                <a:lnTo>
                  <a:pt x="1281273" y="0"/>
                </a:lnTo>
                <a:lnTo>
                  <a:pt x="1281273" y="1287711"/>
                </a:lnTo>
                <a:lnTo>
                  <a:pt x="0" y="12877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" name="Google Shape;522;p12"/>
          <p:cNvGrpSpPr/>
          <p:nvPr/>
        </p:nvGrpSpPr>
        <p:grpSpPr>
          <a:xfrm>
            <a:off x="0" y="426839"/>
            <a:ext cx="20617584" cy="3230758"/>
            <a:chOff x="0" y="-38100"/>
            <a:chExt cx="5430146" cy="850900"/>
          </a:xfrm>
        </p:grpSpPr>
        <p:sp>
          <p:nvSpPr>
            <p:cNvPr id="523" name="Google Shape;523;p12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5" name="Google Shape;525;p12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526" name="Google Shape;526;p12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28" name="Google Shape;528;p12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29" name="Google Shape;529;p12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0" name="Google Shape;530;p12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1" name="Google Shape;531;p12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2" name="Google Shape;532;p12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533" name="Google Shape;533;p12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5" name="Google Shape;535;p12"/>
          <p:cNvSpPr/>
          <p:nvPr/>
        </p:nvSpPr>
        <p:spPr>
          <a:xfrm>
            <a:off x="15731652" y="7765872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5"/>
                </a:lnTo>
                <a:lnTo>
                  <a:pt x="0" y="9284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36" name="Google Shape;536;p12"/>
          <p:cNvGrpSpPr/>
          <p:nvPr/>
        </p:nvGrpSpPr>
        <p:grpSpPr>
          <a:xfrm>
            <a:off x="-45762" y="5951749"/>
            <a:ext cx="4041880" cy="3230764"/>
            <a:chOff x="0" y="-38100"/>
            <a:chExt cx="1120209" cy="850900"/>
          </a:xfrm>
        </p:grpSpPr>
        <p:sp>
          <p:nvSpPr>
            <p:cNvPr id="537" name="Google Shape;537;p12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39" name="Google Shape;539;p12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0" name="Google Shape;540;p12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41" name="Google Shape;541;p12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542" name="Google Shape;542;p12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44" name="Google Shape;544;p12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5" name="Google Shape;545;p12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546" name="Google Shape;546;p12"/>
          <p:cNvSpPr txBox="1"/>
          <p:nvPr/>
        </p:nvSpPr>
        <p:spPr>
          <a:xfrm>
            <a:off x="5616470" y="631800"/>
            <a:ext cx="12671530" cy="114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54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DEMOGRAPHIC PROFILE</a:t>
            </a:r>
            <a:endParaRPr/>
          </a:p>
        </p:txBody>
      </p:sp>
      <p:sp>
        <p:nvSpPr>
          <p:cNvPr id="547" name="Google Shape;547;p12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548" name="Google Shape;548;p12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9" name="Google Shape;549;p12"/>
          <p:cNvSpPr/>
          <p:nvPr/>
        </p:nvSpPr>
        <p:spPr>
          <a:xfrm>
            <a:off x="4341751" y="303324"/>
            <a:ext cx="2238803" cy="2210818"/>
          </a:xfrm>
          <a:custGeom>
            <a:avLst/>
            <a:gdLst/>
            <a:ahLst/>
            <a:cxnLst/>
            <a:rect l="l" t="t" r="r" b="b"/>
            <a:pathLst>
              <a:path w="2238803" h="2210818" extrusionOk="0">
                <a:moveTo>
                  <a:pt x="0" y="0"/>
                </a:moveTo>
                <a:lnTo>
                  <a:pt x="2238804" y="0"/>
                </a:lnTo>
                <a:lnTo>
                  <a:pt x="2238804" y="2210819"/>
                </a:lnTo>
                <a:lnTo>
                  <a:pt x="0" y="22108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12"/>
          <p:cNvSpPr/>
          <p:nvPr/>
        </p:nvSpPr>
        <p:spPr>
          <a:xfrm>
            <a:off x="4611527" y="3542843"/>
            <a:ext cx="2924748" cy="2936918"/>
          </a:xfrm>
          <a:custGeom>
            <a:avLst/>
            <a:gdLst/>
            <a:ahLst/>
            <a:cxnLst/>
            <a:rect l="l" t="t" r="r" b="b"/>
            <a:pathLst>
              <a:path w="2924748" h="2936918" extrusionOk="0">
                <a:moveTo>
                  <a:pt x="0" y="0"/>
                </a:moveTo>
                <a:lnTo>
                  <a:pt x="2924748" y="0"/>
                </a:lnTo>
                <a:lnTo>
                  <a:pt x="2924748" y="2936918"/>
                </a:lnTo>
                <a:lnTo>
                  <a:pt x="0" y="29369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12"/>
          <p:cNvSpPr/>
          <p:nvPr/>
        </p:nvSpPr>
        <p:spPr>
          <a:xfrm>
            <a:off x="8155400" y="3527137"/>
            <a:ext cx="3953140" cy="3134592"/>
          </a:xfrm>
          <a:custGeom>
            <a:avLst/>
            <a:gdLst/>
            <a:ahLst/>
            <a:cxnLst/>
            <a:rect l="l" t="t" r="r" b="b"/>
            <a:pathLst>
              <a:path w="3953140" h="3134592" extrusionOk="0">
                <a:moveTo>
                  <a:pt x="0" y="0"/>
                </a:moveTo>
                <a:lnTo>
                  <a:pt x="3953140" y="0"/>
                </a:lnTo>
                <a:lnTo>
                  <a:pt x="3953140" y="3134592"/>
                </a:lnTo>
                <a:lnTo>
                  <a:pt x="0" y="31345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12"/>
          <p:cNvSpPr/>
          <p:nvPr/>
        </p:nvSpPr>
        <p:spPr>
          <a:xfrm>
            <a:off x="12730239" y="3511430"/>
            <a:ext cx="5130624" cy="3166005"/>
          </a:xfrm>
          <a:custGeom>
            <a:avLst/>
            <a:gdLst/>
            <a:ahLst/>
            <a:cxnLst/>
            <a:rect l="l" t="t" r="r" b="b"/>
            <a:pathLst>
              <a:path w="5130624" h="3166005" extrusionOk="0">
                <a:moveTo>
                  <a:pt x="0" y="0"/>
                </a:moveTo>
                <a:lnTo>
                  <a:pt x="5130624" y="0"/>
                </a:lnTo>
                <a:lnTo>
                  <a:pt x="5130624" y="3166005"/>
                </a:lnTo>
                <a:lnTo>
                  <a:pt x="0" y="31660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12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554" name="Google Shape;554;p12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555" name="Google Shape;555;p12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556" name="Google Shape;556;p12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557" name="Google Shape;557;p12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558" name="Google Shape;558;p12"/>
          <p:cNvSpPr txBox="1"/>
          <p:nvPr/>
        </p:nvSpPr>
        <p:spPr>
          <a:xfrm>
            <a:off x="4938112" y="6911878"/>
            <a:ext cx="1356717" cy="54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99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Female</a:t>
            </a:r>
            <a:endParaRPr/>
          </a:p>
        </p:txBody>
      </p:sp>
      <p:sp>
        <p:nvSpPr>
          <p:cNvPr id="559" name="Google Shape;559;p12"/>
          <p:cNvSpPr txBox="1"/>
          <p:nvPr/>
        </p:nvSpPr>
        <p:spPr>
          <a:xfrm>
            <a:off x="8155400" y="6930816"/>
            <a:ext cx="3325448" cy="54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99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31-40 Years Old</a:t>
            </a:r>
            <a:endParaRPr/>
          </a:p>
        </p:txBody>
      </p:sp>
      <p:sp>
        <p:nvSpPr>
          <p:cNvPr id="560" name="Google Shape;560;p12"/>
          <p:cNvSpPr txBox="1"/>
          <p:nvPr/>
        </p:nvSpPr>
        <p:spPr>
          <a:xfrm>
            <a:off x="13612444" y="6911878"/>
            <a:ext cx="4248418" cy="54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99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11-15 Years in Service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3"/>
          <p:cNvGrpSpPr/>
          <p:nvPr/>
        </p:nvGrpSpPr>
        <p:grpSpPr>
          <a:xfrm>
            <a:off x="0" y="426839"/>
            <a:ext cx="20617584" cy="3230758"/>
            <a:chOff x="0" y="-38100"/>
            <a:chExt cx="5430146" cy="850900"/>
          </a:xfrm>
        </p:grpSpPr>
        <p:sp>
          <p:nvSpPr>
            <p:cNvPr id="566" name="Google Shape;566;p13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8" name="Google Shape;568;p13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569" name="Google Shape;569;p13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71" name="Google Shape;571;p13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2" name="Google Shape;572;p13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3" name="Google Shape;573;p13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4" name="Google Shape;574;p13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75" name="Google Shape;575;p13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576" name="Google Shape;576;p13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8" name="Google Shape;578;p13"/>
          <p:cNvSpPr/>
          <p:nvPr/>
        </p:nvSpPr>
        <p:spPr>
          <a:xfrm>
            <a:off x="15731652" y="7765872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5"/>
                </a:lnTo>
                <a:lnTo>
                  <a:pt x="0" y="9284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9" name="Google Shape;579;p13"/>
          <p:cNvGrpSpPr/>
          <p:nvPr/>
        </p:nvGrpSpPr>
        <p:grpSpPr>
          <a:xfrm>
            <a:off x="-45762" y="5951749"/>
            <a:ext cx="4041880" cy="3230764"/>
            <a:chOff x="0" y="-38100"/>
            <a:chExt cx="1120209" cy="850900"/>
          </a:xfrm>
        </p:grpSpPr>
        <p:sp>
          <p:nvSpPr>
            <p:cNvPr id="580" name="Google Shape;580;p13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82" name="Google Shape;582;p13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3" name="Google Shape;583;p13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84" name="Google Shape;584;p13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585" name="Google Shape;585;p13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87" name="Google Shape;587;p13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8" name="Google Shape;588;p13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589" name="Google Shape;589;p13"/>
          <p:cNvSpPr txBox="1"/>
          <p:nvPr/>
        </p:nvSpPr>
        <p:spPr>
          <a:xfrm>
            <a:off x="5616470" y="631800"/>
            <a:ext cx="12671530" cy="114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54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LEVEL OF KNOWLEDGE</a:t>
            </a:r>
            <a:endParaRPr/>
          </a:p>
        </p:txBody>
      </p:sp>
      <p:sp>
        <p:nvSpPr>
          <p:cNvPr id="590" name="Google Shape;590;p13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591" name="Google Shape;591;p13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2" name="Google Shape;592;p13"/>
          <p:cNvSpPr/>
          <p:nvPr/>
        </p:nvSpPr>
        <p:spPr>
          <a:xfrm>
            <a:off x="4385873" y="431280"/>
            <a:ext cx="1908956" cy="2044397"/>
          </a:xfrm>
          <a:custGeom>
            <a:avLst/>
            <a:gdLst/>
            <a:ahLst/>
            <a:cxnLst/>
            <a:rect l="l" t="t" r="r" b="b"/>
            <a:pathLst>
              <a:path w="1908956" h="2044397" extrusionOk="0">
                <a:moveTo>
                  <a:pt x="0" y="0"/>
                </a:moveTo>
                <a:lnTo>
                  <a:pt x="1908956" y="0"/>
                </a:lnTo>
                <a:lnTo>
                  <a:pt x="1908956" y="2044397"/>
                </a:lnTo>
                <a:lnTo>
                  <a:pt x="0" y="20443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13"/>
          <p:cNvSpPr/>
          <p:nvPr/>
        </p:nvSpPr>
        <p:spPr>
          <a:xfrm>
            <a:off x="4726629" y="2974848"/>
            <a:ext cx="5294457" cy="5301083"/>
          </a:xfrm>
          <a:custGeom>
            <a:avLst/>
            <a:gdLst/>
            <a:ahLst/>
            <a:cxnLst/>
            <a:rect l="l" t="t" r="r" b="b"/>
            <a:pathLst>
              <a:path w="5294457" h="5301083" extrusionOk="0">
                <a:moveTo>
                  <a:pt x="0" y="0"/>
                </a:moveTo>
                <a:lnTo>
                  <a:pt x="5294456" y="0"/>
                </a:lnTo>
                <a:lnTo>
                  <a:pt x="5294456" y="5301083"/>
                </a:lnTo>
                <a:lnTo>
                  <a:pt x="0" y="53010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13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595" name="Google Shape;595;p13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596" name="Google Shape;596;p13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597" name="Google Shape;597;p13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598" name="Google Shape;598;p13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599" name="Google Shape;599;p13"/>
          <p:cNvSpPr txBox="1"/>
          <p:nvPr/>
        </p:nvSpPr>
        <p:spPr>
          <a:xfrm>
            <a:off x="10751596" y="4055908"/>
            <a:ext cx="6619063" cy="2670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4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Respondents had a very high level of knowledge in Hyflex library operations with the overall weighted mean of 3.44.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" name="Google Shape;604;p14"/>
          <p:cNvGrpSpPr/>
          <p:nvPr/>
        </p:nvGrpSpPr>
        <p:grpSpPr>
          <a:xfrm>
            <a:off x="0" y="426839"/>
            <a:ext cx="20617584" cy="3230758"/>
            <a:chOff x="0" y="-38100"/>
            <a:chExt cx="5430146" cy="850900"/>
          </a:xfrm>
        </p:grpSpPr>
        <p:sp>
          <p:nvSpPr>
            <p:cNvPr id="605" name="Google Shape;605;p14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7" name="Google Shape;607;p14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608" name="Google Shape;608;p14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0" name="Google Shape;610;p14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1" name="Google Shape;611;p14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2" name="Google Shape;612;p14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3" name="Google Shape;613;p14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14" name="Google Shape;614;p14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615" name="Google Shape;615;p14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7" name="Google Shape;617;p14"/>
          <p:cNvSpPr/>
          <p:nvPr/>
        </p:nvSpPr>
        <p:spPr>
          <a:xfrm>
            <a:off x="15731652" y="7765872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5"/>
                </a:lnTo>
                <a:lnTo>
                  <a:pt x="0" y="9284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8" name="Google Shape;618;p14"/>
          <p:cNvGrpSpPr/>
          <p:nvPr/>
        </p:nvGrpSpPr>
        <p:grpSpPr>
          <a:xfrm>
            <a:off x="-45762" y="5951749"/>
            <a:ext cx="4041880" cy="3230764"/>
            <a:chOff x="0" y="-38100"/>
            <a:chExt cx="1120209" cy="850900"/>
          </a:xfrm>
        </p:grpSpPr>
        <p:sp>
          <p:nvSpPr>
            <p:cNvPr id="619" name="Google Shape;619;p14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21" name="Google Shape;621;p14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2" name="Google Shape;622;p14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3" name="Google Shape;623;p14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624" name="Google Shape;624;p14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26" name="Google Shape;626;p14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7" name="Google Shape;627;p14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628" name="Google Shape;628;p14"/>
          <p:cNvSpPr txBox="1"/>
          <p:nvPr/>
        </p:nvSpPr>
        <p:spPr>
          <a:xfrm>
            <a:off x="5616470" y="631800"/>
            <a:ext cx="12671530" cy="114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54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LEVEL OF PREPAREDNESS</a:t>
            </a:r>
            <a:endParaRPr/>
          </a:p>
        </p:txBody>
      </p:sp>
      <p:sp>
        <p:nvSpPr>
          <p:cNvPr id="629" name="Google Shape;629;p14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630" name="Google Shape;630;p14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1" name="Google Shape;631;p14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632" name="Google Shape;632;p14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633" name="Google Shape;633;p14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634" name="Google Shape;634;p14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635" name="Google Shape;635;p14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636" name="Google Shape;636;p14"/>
          <p:cNvSpPr txBox="1"/>
          <p:nvPr/>
        </p:nvSpPr>
        <p:spPr>
          <a:xfrm>
            <a:off x="10132153" y="4055908"/>
            <a:ext cx="7251659" cy="2670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4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Respondents had a very high level of preparedness in Hyflex library operations as evident of the weighted mean of 3.46.</a:t>
            </a:r>
            <a:endParaRPr/>
          </a:p>
        </p:txBody>
      </p:sp>
      <p:sp>
        <p:nvSpPr>
          <p:cNvPr id="637" name="Google Shape;637;p14"/>
          <p:cNvSpPr/>
          <p:nvPr/>
        </p:nvSpPr>
        <p:spPr>
          <a:xfrm>
            <a:off x="4331194" y="364302"/>
            <a:ext cx="1926056" cy="1921241"/>
          </a:xfrm>
          <a:custGeom>
            <a:avLst/>
            <a:gdLst/>
            <a:ahLst/>
            <a:cxnLst/>
            <a:rect l="l" t="t" r="r" b="b"/>
            <a:pathLst>
              <a:path w="1926056" h="1921241" extrusionOk="0">
                <a:moveTo>
                  <a:pt x="0" y="0"/>
                </a:moveTo>
                <a:lnTo>
                  <a:pt x="1926056" y="0"/>
                </a:lnTo>
                <a:lnTo>
                  <a:pt x="1926056" y="1921241"/>
                </a:lnTo>
                <a:lnTo>
                  <a:pt x="0" y="19212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14"/>
          <p:cNvSpPr/>
          <p:nvPr/>
        </p:nvSpPr>
        <p:spPr>
          <a:xfrm>
            <a:off x="5032714" y="3183099"/>
            <a:ext cx="4640783" cy="4582773"/>
          </a:xfrm>
          <a:custGeom>
            <a:avLst/>
            <a:gdLst/>
            <a:ahLst/>
            <a:cxnLst/>
            <a:rect l="l" t="t" r="r" b="b"/>
            <a:pathLst>
              <a:path w="4640783" h="4582773" extrusionOk="0">
                <a:moveTo>
                  <a:pt x="0" y="0"/>
                </a:moveTo>
                <a:lnTo>
                  <a:pt x="4640782" y="0"/>
                </a:lnTo>
                <a:lnTo>
                  <a:pt x="4640782" y="4582773"/>
                </a:lnTo>
                <a:lnTo>
                  <a:pt x="0" y="4582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3" name="Google Shape;643;p15"/>
          <p:cNvGrpSpPr/>
          <p:nvPr/>
        </p:nvGrpSpPr>
        <p:grpSpPr>
          <a:xfrm>
            <a:off x="0" y="426839"/>
            <a:ext cx="20617584" cy="3230758"/>
            <a:chOff x="0" y="-38100"/>
            <a:chExt cx="5430146" cy="850900"/>
          </a:xfrm>
        </p:grpSpPr>
        <p:sp>
          <p:nvSpPr>
            <p:cNvPr id="644" name="Google Shape;644;p15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6" name="Google Shape;646;p15"/>
          <p:cNvGrpSpPr/>
          <p:nvPr/>
        </p:nvGrpSpPr>
        <p:grpSpPr>
          <a:xfrm>
            <a:off x="0" y="-144661"/>
            <a:ext cx="3996118" cy="11098661"/>
            <a:chOff x="0" y="-38100"/>
            <a:chExt cx="1052475" cy="2923104"/>
          </a:xfrm>
        </p:grpSpPr>
        <p:sp>
          <p:nvSpPr>
            <p:cNvPr id="647" name="Google Shape;647;p15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9" name="Google Shape;649;p15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0" name="Google Shape;650;p15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1" name="Google Shape;651;p15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2" name="Google Shape;652;p15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53" name="Google Shape;653;p15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654" name="Google Shape;654;p15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6" name="Google Shape;656;p15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57" name="Google Shape;657;p15"/>
          <p:cNvGrpSpPr/>
          <p:nvPr/>
        </p:nvGrpSpPr>
        <p:grpSpPr>
          <a:xfrm>
            <a:off x="-45762" y="5951749"/>
            <a:ext cx="4041880" cy="3230764"/>
            <a:chOff x="0" y="-38100"/>
            <a:chExt cx="1120209" cy="850900"/>
          </a:xfrm>
        </p:grpSpPr>
        <p:sp>
          <p:nvSpPr>
            <p:cNvPr id="658" name="Google Shape;658;p15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60" name="Google Shape;660;p15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1" name="Google Shape;661;p15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62" name="Google Shape;662;p15"/>
          <p:cNvGrpSpPr/>
          <p:nvPr/>
        </p:nvGrpSpPr>
        <p:grpSpPr>
          <a:xfrm>
            <a:off x="-45762" y="9113639"/>
            <a:ext cx="19566256" cy="3230758"/>
            <a:chOff x="0" y="-38100"/>
            <a:chExt cx="5260714" cy="850900"/>
          </a:xfrm>
        </p:grpSpPr>
        <p:sp>
          <p:nvSpPr>
            <p:cNvPr id="663" name="Google Shape;663;p15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65" name="Google Shape;665;p15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6" name="Google Shape;666;p15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667" name="Google Shape;667;p15"/>
          <p:cNvSpPr txBox="1"/>
          <p:nvPr/>
        </p:nvSpPr>
        <p:spPr>
          <a:xfrm>
            <a:off x="5616470" y="631800"/>
            <a:ext cx="12671530" cy="114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54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SIGNIFICANT DIFFERENCE</a:t>
            </a:r>
            <a:endParaRPr/>
          </a:p>
        </p:txBody>
      </p:sp>
      <p:sp>
        <p:nvSpPr>
          <p:cNvPr id="668" name="Google Shape;668;p15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669" name="Google Shape;669;p15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0" name="Google Shape;670;p15"/>
          <p:cNvSpPr/>
          <p:nvPr/>
        </p:nvSpPr>
        <p:spPr>
          <a:xfrm>
            <a:off x="4331194" y="364302"/>
            <a:ext cx="1926056" cy="1921241"/>
          </a:xfrm>
          <a:custGeom>
            <a:avLst/>
            <a:gdLst/>
            <a:ahLst/>
            <a:cxnLst/>
            <a:rect l="l" t="t" r="r" b="b"/>
            <a:pathLst>
              <a:path w="1926056" h="1921241" extrusionOk="0">
                <a:moveTo>
                  <a:pt x="0" y="0"/>
                </a:moveTo>
                <a:lnTo>
                  <a:pt x="1926056" y="0"/>
                </a:lnTo>
                <a:lnTo>
                  <a:pt x="1926056" y="1921241"/>
                </a:lnTo>
                <a:lnTo>
                  <a:pt x="0" y="19212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Google Shape;671;p15"/>
          <p:cNvSpPr/>
          <p:nvPr/>
        </p:nvSpPr>
        <p:spPr>
          <a:xfrm>
            <a:off x="6010049" y="5718683"/>
            <a:ext cx="2531311" cy="2531311"/>
          </a:xfrm>
          <a:custGeom>
            <a:avLst/>
            <a:gdLst/>
            <a:ahLst/>
            <a:cxnLst/>
            <a:rect l="l" t="t" r="r" b="b"/>
            <a:pathLst>
              <a:path w="2531311" h="2531311" extrusionOk="0">
                <a:moveTo>
                  <a:pt x="0" y="0"/>
                </a:moveTo>
                <a:lnTo>
                  <a:pt x="2531311" y="0"/>
                </a:lnTo>
                <a:lnTo>
                  <a:pt x="2531311" y="2531311"/>
                </a:lnTo>
                <a:lnTo>
                  <a:pt x="0" y="25313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2" name="Google Shape;672;p15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673" name="Google Shape;673;p15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674" name="Google Shape;674;p15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675" name="Google Shape;675;p15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676" name="Google Shape;676;p15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677" name="Google Shape;677;p15"/>
          <p:cNvSpPr txBox="1"/>
          <p:nvPr/>
        </p:nvSpPr>
        <p:spPr>
          <a:xfrm>
            <a:off x="4464260" y="3185247"/>
            <a:ext cx="5844532" cy="225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38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No significant difference on the respondents’ level of knowledge on Hyflex library operations when grouped according to their age, gender, position and years in service.</a:t>
            </a:r>
            <a:endParaRPr/>
          </a:p>
        </p:txBody>
      </p:sp>
      <p:sp>
        <p:nvSpPr>
          <p:cNvPr id="678" name="Google Shape;678;p15"/>
          <p:cNvSpPr txBox="1"/>
          <p:nvPr/>
        </p:nvSpPr>
        <p:spPr>
          <a:xfrm>
            <a:off x="4724772" y="8499573"/>
            <a:ext cx="558402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p-values of .345, .808, .482 and .991</a:t>
            </a:r>
            <a:endParaRPr/>
          </a:p>
        </p:txBody>
      </p:sp>
      <p:sp>
        <p:nvSpPr>
          <p:cNvPr id="679" name="Google Shape;679;p15"/>
          <p:cNvSpPr/>
          <p:nvPr/>
        </p:nvSpPr>
        <p:spPr>
          <a:xfrm>
            <a:off x="13200340" y="3081535"/>
            <a:ext cx="2531311" cy="2531311"/>
          </a:xfrm>
          <a:custGeom>
            <a:avLst/>
            <a:gdLst/>
            <a:ahLst/>
            <a:cxnLst/>
            <a:rect l="l" t="t" r="r" b="b"/>
            <a:pathLst>
              <a:path w="2531311" h="2531311" extrusionOk="0">
                <a:moveTo>
                  <a:pt x="0" y="0"/>
                </a:moveTo>
                <a:lnTo>
                  <a:pt x="2531312" y="0"/>
                </a:lnTo>
                <a:lnTo>
                  <a:pt x="2531312" y="2531311"/>
                </a:lnTo>
                <a:lnTo>
                  <a:pt x="0" y="25313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15"/>
          <p:cNvSpPr txBox="1"/>
          <p:nvPr/>
        </p:nvSpPr>
        <p:spPr>
          <a:xfrm>
            <a:off x="11575746" y="5744092"/>
            <a:ext cx="5844532" cy="225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38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No significant difference in the respondents’ level of preparedness for Hyflex library operations when grouped according to their age, position and years in service.</a:t>
            </a:r>
            <a:endParaRPr/>
          </a:p>
        </p:txBody>
      </p:sp>
      <p:sp>
        <p:nvSpPr>
          <p:cNvPr id="681" name="Google Shape;681;p15"/>
          <p:cNvSpPr txBox="1"/>
          <p:nvPr/>
        </p:nvSpPr>
        <p:spPr>
          <a:xfrm>
            <a:off x="11575746" y="2440185"/>
            <a:ext cx="5584020" cy="44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p-values of .875, .193, .084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" name="Google Shape;686;p16"/>
          <p:cNvGrpSpPr/>
          <p:nvPr/>
        </p:nvGrpSpPr>
        <p:grpSpPr>
          <a:xfrm>
            <a:off x="0" y="426839"/>
            <a:ext cx="20617584" cy="3230758"/>
            <a:chOff x="0" y="-38100"/>
            <a:chExt cx="5430146" cy="850900"/>
          </a:xfrm>
        </p:grpSpPr>
        <p:sp>
          <p:nvSpPr>
            <p:cNvPr id="687" name="Google Shape;687;p16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9" name="Google Shape;689;p16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690" name="Google Shape;690;p16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92" name="Google Shape;692;p16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3" name="Google Shape;693;p16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4" name="Google Shape;694;p16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5" name="Google Shape;695;p16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96" name="Google Shape;696;p16"/>
          <p:cNvGrpSpPr/>
          <p:nvPr/>
        </p:nvGrpSpPr>
        <p:grpSpPr>
          <a:xfrm>
            <a:off x="-45762" y="-1687711"/>
            <a:ext cx="4041880" cy="3230761"/>
            <a:chOff x="0" y="-38100"/>
            <a:chExt cx="1187942" cy="850900"/>
          </a:xfrm>
        </p:grpSpPr>
        <p:sp>
          <p:nvSpPr>
            <p:cNvPr id="697" name="Google Shape;697;p16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99" name="Google Shape;699;p16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00" name="Google Shape;700;p16"/>
          <p:cNvGrpSpPr/>
          <p:nvPr/>
        </p:nvGrpSpPr>
        <p:grpSpPr>
          <a:xfrm>
            <a:off x="-45762" y="5951749"/>
            <a:ext cx="4041880" cy="3230764"/>
            <a:chOff x="0" y="-38100"/>
            <a:chExt cx="1120209" cy="850900"/>
          </a:xfrm>
        </p:grpSpPr>
        <p:sp>
          <p:nvSpPr>
            <p:cNvPr id="701" name="Google Shape;701;p16"/>
            <p:cNvSpPr/>
            <p:nvPr/>
          </p:nvSpPr>
          <p:spPr>
            <a:xfrm>
              <a:off x="0" y="0"/>
              <a:ext cx="1120209" cy="411438"/>
            </a:xfrm>
            <a:custGeom>
              <a:avLst/>
              <a:gdLst/>
              <a:ahLst/>
              <a:cxnLst/>
              <a:rect l="l" t="t" r="r" b="b"/>
              <a:pathLst>
                <a:path w="1120209" h="411438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11438"/>
                  </a:lnTo>
                  <a:lnTo>
                    <a:pt x="0" y="411438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703" name="Google Shape;703;p16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4" name="Google Shape;704;p16"/>
          <p:cNvSpPr/>
          <p:nvPr/>
        </p:nvSpPr>
        <p:spPr>
          <a:xfrm>
            <a:off x="3140914" y="723910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05" name="Google Shape;705;p16"/>
          <p:cNvGrpSpPr/>
          <p:nvPr/>
        </p:nvGrpSpPr>
        <p:grpSpPr>
          <a:xfrm>
            <a:off x="-45762" y="9113639"/>
            <a:ext cx="19566256" cy="3230758"/>
            <a:chOff x="0" y="-38100"/>
            <a:chExt cx="5260714" cy="850900"/>
          </a:xfrm>
        </p:grpSpPr>
        <p:sp>
          <p:nvSpPr>
            <p:cNvPr id="706" name="Google Shape;706;p16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708" name="Google Shape;708;p16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9" name="Google Shape;709;p16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710" name="Google Shape;710;p16"/>
          <p:cNvSpPr txBox="1"/>
          <p:nvPr/>
        </p:nvSpPr>
        <p:spPr>
          <a:xfrm>
            <a:off x="5431838" y="632401"/>
            <a:ext cx="12671530" cy="114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8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54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CHALLENGES</a:t>
            </a:r>
            <a:endParaRPr/>
          </a:p>
        </p:txBody>
      </p:sp>
      <p:sp>
        <p:nvSpPr>
          <p:cNvPr id="711" name="Google Shape;711;p16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712" name="Google Shape;712;p16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3" name="Google Shape;713;p16"/>
          <p:cNvSpPr/>
          <p:nvPr/>
        </p:nvSpPr>
        <p:spPr>
          <a:xfrm>
            <a:off x="4464260" y="256013"/>
            <a:ext cx="2041694" cy="2051954"/>
          </a:xfrm>
          <a:custGeom>
            <a:avLst/>
            <a:gdLst/>
            <a:ahLst/>
            <a:cxnLst/>
            <a:rect l="l" t="t" r="r" b="b"/>
            <a:pathLst>
              <a:path w="2041694" h="2051954" extrusionOk="0">
                <a:moveTo>
                  <a:pt x="0" y="0"/>
                </a:moveTo>
                <a:lnTo>
                  <a:pt x="2041694" y="0"/>
                </a:lnTo>
                <a:lnTo>
                  <a:pt x="2041694" y="2051953"/>
                </a:lnTo>
                <a:lnTo>
                  <a:pt x="0" y="20519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4" name="Google Shape;714;p16"/>
          <p:cNvSpPr/>
          <p:nvPr/>
        </p:nvSpPr>
        <p:spPr>
          <a:xfrm>
            <a:off x="4619719" y="3453964"/>
            <a:ext cx="5689073" cy="4800504"/>
          </a:xfrm>
          <a:custGeom>
            <a:avLst/>
            <a:gdLst/>
            <a:ahLst/>
            <a:cxnLst/>
            <a:rect l="l" t="t" r="r" b="b"/>
            <a:pathLst>
              <a:path w="5689073" h="4800504" extrusionOk="0">
                <a:moveTo>
                  <a:pt x="0" y="0"/>
                </a:moveTo>
                <a:lnTo>
                  <a:pt x="5689073" y="0"/>
                </a:lnTo>
                <a:lnTo>
                  <a:pt x="5689073" y="4800504"/>
                </a:lnTo>
                <a:lnTo>
                  <a:pt x="0" y="48005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16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716" name="Google Shape;716;p16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717" name="Google Shape;717;p16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718" name="Google Shape;718;p16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719" name="Google Shape;719;p16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grpSp>
        <p:nvGrpSpPr>
          <p:cNvPr id="720" name="Google Shape;720;p16"/>
          <p:cNvGrpSpPr/>
          <p:nvPr/>
        </p:nvGrpSpPr>
        <p:grpSpPr>
          <a:xfrm>
            <a:off x="10624755" y="3840068"/>
            <a:ext cx="7471716" cy="708188"/>
            <a:chOff x="0" y="0"/>
            <a:chExt cx="9962288" cy="944251"/>
          </a:xfrm>
        </p:grpSpPr>
        <p:sp>
          <p:nvSpPr>
            <p:cNvPr id="721" name="Google Shape;721;p16"/>
            <p:cNvSpPr/>
            <p:nvPr/>
          </p:nvSpPr>
          <p:spPr>
            <a:xfrm>
              <a:off x="0" y="0"/>
              <a:ext cx="9962288" cy="944251"/>
            </a:xfrm>
            <a:custGeom>
              <a:avLst/>
              <a:gdLst/>
              <a:ahLst/>
              <a:cxnLst/>
              <a:rect l="l" t="t" r="r" b="b"/>
              <a:pathLst>
                <a:path w="20192434" h="1913890" extrusionOk="0">
                  <a:moveTo>
                    <a:pt x="20192434" y="956945"/>
                  </a:moveTo>
                  <a:cubicBezTo>
                    <a:pt x="20192434" y="1485392"/>
                    <a:pt x="19764063" y="1913890"/>
                    <a:pt x="1923548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cubicBezTo>
                    <a:pt x="0" y="428371"/>
                    <a:pt x="428371" y="0"/>
                    <a:pt x="956945" y="0"/>
                  </a:cubicBezTo>
                  <a:lnTo>
                    <a:pt x="19235489" y="0"/>
                  </a:lnTo>
                  <a:cubicBezTo>
                    <a:pt x="19763936" y="0"/>
                    <a:pt x="20192434" y="428371"/>
                    <a:pt x="20192434" y="956945"/>
                  </a:cubicBezTo>
                  <a:close/>
                </a:path>
              </a:pathLst>
            </a:custGeom>
            <a:solidFill>
              <a:srgbClr val="F8CDA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16"/>
            <p:cNvSpPr/>
            <p:nvPr/>
          </p:nvSpPr>
          <p:spPr>
            <a:xfrm>
              <a:off x="9232385" y="216276"/>
              <a:ext cx="383125" cy="434136"/>
            </a:xfrm>
            <a:custGeom>
              <a:avLst/>
              <a:gdLst/>
              <a:ahLst/>
              <a:cxnLst/>
              <a:rect l="l" t="t" r="r" b="b"/>
              <a:pathLst>
                <a:path w="383125" h="434136" extrusionOk="0">
                  <a:moveTo>
                    <a:pt x="0" y="0"/>
                  </a:moveTo>
                  <a:lnTo>
                    <a:pt x="383125" y="0"/>
                  </a:lnTo>
                  <a:lnTo>
                    <a:pt x="383125" y="434136"/>
                  </a:lnTo>
                  <a:lnTo>
                    <a:pt x="0" y="43413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16"/>
            <p:cNvSpPr/>
            <p:nvPr/>
          </p:nvSpPr>
          <p:spPr>
            <a:xfrm>
              <a:off x="389002" y="205382"/>
              <a:ext cx="474921" cy="455924"/>
            </a:xfrm>
            <a:custGeom>
              <a:avLst/>
              <a:gdLst/>
              <a:ahLst/>
              <a:cxnLst/>
              <a:rect l="l" t="t" r="r" b="b"/>
              <a:pathLst>
                <a:path w="474921" h="455924" extrusionOk="0">
                  <a:moveTo>
                    <a:pt x="0" y="0"/>
                  </a:moveTo>
                  <a:lnTo>
                    <a:pt x="474921" y="0"/>
                  </a:lnTo>
                  <a:lnTo>
                    <a:pt x="474921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6"/>
            <p:cNvSpPr/>
            <p:nvPr/>
          </p:nvSpPr>
          <p:spPr>
            <a:xfrm>
              <a:off x="1095373" y="205382"/>
              <a:ext cx="348160" cy="455924"/>
            </a:xfrm>
            <a:custGeom>
              <a:avLst/>
              <a:gdLst/>
              <a:ahLst/>
              <a:cxnLst/>
              <a:rect l="l" t="t" r="r" b="b"/>
              <a:pathLst>
                <a:path w="348160" h="455924" extrusionOk="0">
                  <a:moveTo>
                    <a:pt x="0" y="0"/>
                  </a:moveTo>
                  <a:lnTo>
                    <a:pt x="348160" y="0"/>
                  </a:lnTo>
                  <a:lnTo>
                    <a:pt x="348160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5" name="Google Shape;725;p16"/>
          <p:cNvSpPr txBox="1"/>
          <p:nvPr/>
        </p:nvSpPr>
        <p:spPr>
          <a:xfrm>
            <a:off x="11865120" y="3813797"/>
            <a:ext cx="5584020" cy="6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lack of funds</a:t>
            </a:r>
            <a:endParaRPr/>
          </a:p>
        </p:txBody>
      </p:sp>
      <p:grpSp>
        <p:nvGrpSpPr>
          <p:cNvPr id="726" name="Google Shape;726;p16"/>
          <p:cNvGrpSpPr/>
          <p:nvPr/>
        </p:nvGrpSpPr>
        <p:grpSpPr>
          <a:xfrm>
            <a:off x="10624755" y="5089513"/>
            <a:ext cx="7471716" cy="708188"/>
            <a:chOff x="0" y="0"/>
            <a:chExt cx="9962288" cy="944251"/>
          </a:xfrm>
        </p:grpSpPr>
        <p:sp>
          <p:nvSpPr>
            <p:cNvPr id="727" name="Google Shape;727;p16"/>
            <p:cNvSpPr/>
            <p:nvPr/>
          </p:nvSpPr>
          <p:spPr>
            <a:xfrm>
              <a:off x="0" y="0"/>
              <a:ext cx="9962288" cy="944251"/>
            </a:xfrm>
            <a:custGeom>
              <a:avLst/>
              <a:gdLst/>
              <a:ahLst/>
              <a:cxnLst/>
              <a:rect l="l" t="t" r="r" b="b"/>
              <a:pathLst>
                <a:path w="20192434" h="1913890" extrusionOk="0">
                  <a:moveTo>
                    <a:pt x="20192434" y="956945"/>
                  </a:moveTo>
                  <a:cubicBezTo>
                    <a:pt x="20192434" y="1485392"/>
                    <a:pt x="19764063" y="1913890"/>
                    <a:pt x="1923548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cubicBezTo>
                    <a:pt x="0" y="428371"/>
                    <a:pt x="428371" y="0"/>
                    <a:pt x="956945" y="0"/>
                  </a:cubicBezTo>
                  <a:lnTo>
                    <a:pt x="19235489" y="0"/>
                  </a:lnTo>
                  <a:cubicBezTo>
                    <a:pt x="19763936" y="0"/>
                    <a:pt x="20192434" y="428371"/>
                    <a:pt x="20192434" y="956945"/>
                  </a:cubicBezTo>
                  <a:close/>
                </a:path>
              </a:pathLst>
            </a:custGeom>
            <a:solidFill>
              <a:srgbClr val="F8CDA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6"/>
            <p:cNvSpPr/>
            <p:nvPr/>
          </p:nvSpPr>
          <p:spPr>
            <a:xfrm>
              <a:off x="9232385" y="216276"/>
              <a:ext cx="383125" cy="434136"/>
            </a:xfrm>
            <a:custGeom>
              <a:avLst/>
              <a:gdLst/>
              <a:ahLst/>
              <a:cxnLst/>
              <a:rect l="l" t="t" r="r" b="b"/>
              <a:pathLst>
                <a:path w="383125" h="434136" extrusionOk="0">
                  <a:moveTo>
                    <a:pt x="0" y="0"/>
                  </a:moveTo>
                  <a:lnTo>
                    <a:pt x="383125" y="0"/>
                  </a:lnTo>
                  <a:lnTo>
                    <a:pt x="383125" y="434136"/>
                  </a:lnTo>
                  <a:lnTo>
                    <a:pt x="0" y="43413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6"/>
            <p:cNvSpPr/>
            <p:nvPr/>
          </p:nvSpPr>
          <p:spPr>
            <a:xfrm>
              <a:off x="389002" y="205382"/>
              <a:ext cx="474921" cy="455924"/>
            </a:xfrm>
            <a:custGeom>
              <a:avLst/>
              <a:gdLst/>
              <a:ahLst/>
              <a:cxnLst/>
              <a:rect l="l" t="t" r="r" b="b"/>
              <a:pathLst>
                <a:path w="474921" h="455924" extrusionOk="0">
                  <a:moveTo>
                    <a:pt x="0" y="0"/>
                  </a:moveTo>
                  <a:lnTo>
                    <a:pt x="474921" y="0"/>
                  </a:lnTo>
                  <a:lnTo>
                    <a:pt x="474921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6"/>
            <p:cNvSpPr/>
            <p:nvPr/>
          </p:nvSpPr>
          <p:spPr>
            <a:xfrm>
              <a:off x="1095373" y="205382"/>
              <a:ext cx="348160" cy="455924"/>
            </a:xfrm>
            <a:custGeom>
              <a:avLst/>
              <a:gdLst/>
              <a:ahLst/>
              <a:cxnLst/>
              <a:rect l="l" t="t" r="r" b="b"/>
              <a:pathLst>
                <a:path w="348160" h="455924" extrusionOk="0">
                  <a:moveTo>
                    <a:pt x="0" y="0"/>
                  </a:moveTo>
                  <a:lnTo>
                    <a:pt x="348160" y="0"/>
                  </a:lnTo>
                  <a:lnTo>
                    <a:pt x="348160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1" name="Google Shape;731;p16"/>
          <p:cNvSpPr txBox="1"/>
          <p:nvPr/>
        </p:nvSpPr>
        <p:spPr>
          <a:xfrm>
            <a:off x="11865120" y="5063241"/>
            <a:ext cx="5584020" cy="6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slow internet connectivity </a:t>
            </a:r>
            <a:endParaRPr/>
          </a:p>
        </p:txBody>
      </p:sp>
      <p:grpSp>
        <p:nvGrpSpPr>
          <p:cNvPr id="732" name="Google Shape;732;p16"/>
          <p:cNvGrpSpPr/>
          <p:nvPr/>
        </p:nvGrpSpPr>
        <p:grpSpPr>
          <a:xfrm>
            <a:off x="10631652" y="6407301"/>
            <a:ext cx="7471716" cy="708188"/>
            <a:chOff x="0" y="0"/>
            <a:chExt cx="9962288" cy="944251"/>
          </a:xfrm>
        </p:grpSpPr>
        <p:sp>
          <p:nvSpPr>
            <p:cNvPr id="733" name="Google Shape;733;p16"/>
            <p:cNvSpPr/>
            <p:nvPr/>
          </p:nvSpPr>
          <p:spPr>
            <a:xfrm>
              <a:off x="0" y="0"/>
              <a:ext cx="9962288" cy="944251"/>
            </a:xfrm>
            <a:custGeom>
              <a:avLst/>
              <a:gdLst/>
              <a:ahLst/>
              <a:cxnLst/>
              <a:rect l="l" t="t" r="r" b="b"/>
              <a:pathLst>
                <a:path w="20192434" h="1913890" extrusionOk="0">
                  <a:moveTo>
                    <a:pt x="20192434" y="956945"/>
                  </a:moveTo>
                  <a:cubicBezTo>
                    <a:pt x="20192434" y="1485392"/>
                    <a:pt x="19764063" y="1913890"/>
                    <a:pt x="1923548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cubicBezTo>
                    <a:pt x="0" y="428371"/>
                    <a:pt x="428371" y="0"/>
                    <a:pt x="956945" y="0"/>
                  </a:cubicBezTo>
                  <a:lnTo>
                    <a:pt x="19235489" y="0"/>
                  </a:lnTo>
                  <a:cubicBezTo>
                    <a:pt x="19763936" y="0"/>
                    <a:pt x="20192434" y="428371"/>
                    <a:pt x="20192434" y="956945"/>
                  </a:cubicBezTo>
                  <a:close/>
                </a:path>
              </a:pathLst>
            </a:custGeom>
            <a:solidFill>
              <a:srgbClr val="F8CDA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16"/>
            <p:cNvSpPr/>
            <p:nvPr/>
          </p:nvSpPr>
          <p:spPr>
            <a:xfrm>
              <a:off x="9232385" y="216276"/>
              <a:ext cx="383125" cy="434136"/>
            </a:xfrm>
            <a:custGeom>
              <a:avLst/>
              <a:gdLst/>
              <a:ahLst/>
              <a:cxnLst/>
              <a:rect l="l" t="t" r="r" b="b"/>
              <a:pathLst>
                <a:path w="383125" h="434136" extrusionOk="0">
                  <a:moveTo>
                    <a:pt x="0" y="0"/>
                  </a:moveTo>
                  <a:lnTo>
                    <a:pt x="383125" y="0"/>
                  </a:lnTo>
                  <a:lnTo>
                    <a:pt x="383125" y="434136"/>
                  </a:lnTo>
                  <a:lnTo>
                    <a:pt x="0" y="43413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16"/>
            <p:cNvSpPr/>
            <p:nvPr/>
          </p:nvSpPr>
          <p:spPr>
            <a:xfrm>
              <a:off x="389002" y="205382"/>
              <a:ext cx="474921" cy="455924"/>
            </a:xfrm>
            <a:custGeom>
              <a:avLst/>
              <a:gdLst/>
              <a:ahLst/>
              <a:cxnLst/>
              <a:rect l="l" t="t" r="r" b="b"/>
              <a:pathLst>
                <a:path w="474921" h="455924" extrusionOk="0">
                  <a:moveTo>
                    <a:pt x="0" y="0"/>
                  </a:moveTo>
                  <a:lnTo>
                    <a:pt x="474921" y="0"/>
                  </a:lnTo>
                  <a:lnTo>
                    <a:pt x="474921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16"/>
            <p:cNvSpPr/>
            <p:nvPr/>
          </p:nvSpPr>
          <p:spPr>
            <a:xfrm>
              <a:off x="1095373" y="205382"/>
              <a:ext cx="348160" cy="455924"/>
            </a:xfrm>
            <a:custGeom>
              <a:avLst/>
              <a:gdLst/>
              <a:ahLst/>
              <a:cxnLst/>
              <a:rect l="l" t="t" r="r" b="b"/>
              <a:pathLst>
                <a:path w="348160" h="455924" extrusionOk="0">
                  <a:moveTo>
                    <a:pt x="0" y="0"/>
                  </a:moveTo>
                  <a:lnTo>
                    <a:pt x="348160" y="0"/>
                  </a:lnTo>
                  <a:lnTo>
                    <a:pt x="348160" y="455924"/>
                  </a:lnTo>
                  <a:lnTo>
                    <a:pt x="0" y="4559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7" name="Google Shape;737;p16"/>
          <p:cNvSpPr txBox="1"/>
          <p:nvPr/>
        </p:nvSpPr>
        <p:spPr>
          <a:xfrm>
            <a:off x="11872017" y="6381030"/>
            <a:ext cx="5584020" cy="6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limited number of users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2" name="Google Shape;742;p17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743" name="Google Shape;743;p17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745" name="Google Shape;745;p17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46" name="Google Shape;746;p17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47" name="Google Shape;747;p17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48" name="Google Shape;748;p17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49" name="Google Shape;749;p17"/>
          <p:cNvGrpSpPr/>
          <p:nvPr/>
        </p:nvGrpSpPr>
        <p:grpSpPr>
          <a:xfrm>
            <a:off x="-514350" y="-1687711"/>
            <a:ext cx="4510468" cy="3230761"/>
            <a:chOff x="0" y="-38100"/>
            <a:chExt cx="1187942" cy="850900"/>
          </a:xfrm>
        </p:grpSpPr>
        <p:sp>
          <p:nvSpPr>
            <p:cNvPr id="750" name="Google Shape;750;p17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2" name="Google Shape;752;p17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53" name="Google Shape;753;p17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54" name="Google Shape;754;p17"/>
          <p:cNvGrpSpPr/>
          <p:nvPr/>
        </p:nvGrpSpPr>
        <p:grpSpPr>
          <a:xfrm>
            <a:off x="-45762" y="9113639"/>
            <a:ext cx="19566256" cy="3230758"/>
            <a:chOff x="0" y="-38100"/>
            <a:chExt cx="5260714" cy="850900"/>
          </a:xfrm>
        </p:grpSpPr>
        <p:sp>
          <p:nvSpPr>
            <p:cNvPr id="755" name="Google Shape;755;p17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757" name="Google Shape;757;p17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8" name="Google Shape;758;p17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759" name="Google Shape;759;p17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cxnSp>
        <p:nvCxnSpPr>
          <p:cNvPr id="760" name="Google Shape;760;p17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1" name="Google Shape;761;p17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762" name="Google Shape;762;p17"/>
          <p:cNvSpPr txBox="1"/>
          <p:nvPr/>
        </p:nvSpPr>
        <p:spPr>
          <a:xfrm>
            <a:off x="468588" y="4919732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grpSp>
        <p:nvGrpSpPr>
          <p:cNvPr id="763" name="Google Shape;763;p17"/>
          <p:cNvGrpSpPr/>
          <p:nvPr/>
        </p:nvGrpSpPr>
        <p:grpSpPr>
          <a:xfrm>
            <a:off x="-45762" y="7456699"/>
            <a:ext cx="4041880" cy="3230759"/>
            <a:chOff x="0" y="-38100"/>
            <a:chExt cx="1052475" cy="850900"/>
          </a:xfrm>
        </p:grpSpPr>
        <p:sp>
          <p:nvSpPr>
            <p:cNvPr id="764" name="Google Shape;764;p17"/>
            <p:cNvSpPr/>
            <p:nvPr/>
          </p:nvSpPr>
          <p:spPr>
            <a:xfrm>
              <a:off x="0" y="0"/>
              <a:ext cx="1052475" cy="436396"/>
            </a:xfrm>
            <a:custGeom>
              <a:avLst/>
              <a:gdLst/>
              <a:ahLst/>
              <a:cxnLst/>
              <a:rect l="l" t="t" r="r" b="b"/>
              <a:pathLst>
                <a:path w="1052475" h="436396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436396"/>
                  </a:lnTo>
                  <a:lnTo>
                    <a:pt x="0" y="436396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6" name="Google Shape;766;p17"/>
          <p:cNvSpPr/>
          <p:nvPr/>
        </p:nvSpPr>
        <p:spPr>
          <a:xfrm>
            <a:off x="3140914" y="8687290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6"/>
                </a:lnTo>
                <a:lnTo>
                  <a:pt x="0" y="8865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Google Shape;767;p17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768" name="Google Shape;768;p17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769" name="Google Shape;769;p17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770" name="Google Shape;770;p17"/>
          <p:cNvSpPr/>
          <p:nvPr/>
        </p:nvSpPr>
        <p:spPr>
          <a:xfrm>
            <a:off x="3996118" y="7761879"/>
            <a:ext cx="4999325" cy="1112350"/>
          </a:xfrm>
          <a:custGeom>
            <a:avLst/>
            <a:gdLst/>
            <a:ahLst/>
            <a:cxnLst/>
            <a:rect l="l" t="t" r="r" b="b"/>
            <a:pathLst>
              <a:path w="4999325" h="1112350" extrusionOk="0">
                <a:moveTo>
                  <a:pt x="0" y="0"/>
                </a:moveTo>
                <a:lnTo>
                  <a:pt x="4999325" y="0"/>
                </a:lnTo>
                <a:lnTo>
                  <a:pt x="4999325" y="1112350"/>
                </a:lnTo>
                <a:lnTo>
                  <a:pt x="0" y="1112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Google Shape;771;p17"/>
          <p:cNvSpPr/>
          <p:nvPr/>
        </p:nvSpPr>
        <p:spPr>
          <a:xfrm>
            <a:off x="4861125" y="464826"/>
            <a:ext cx="11980235" cy="7297052"/>
          </a:xfrm>
          <a:custGeom>
            <a:avLst/>
            <a:gdLst/>
            <a:ahLst/>
            <a:cxnLst/>
            <a:rect l="l" t="t" r="r" b="b"/>
            <a:pathLst>
              <a:path w="11980235" h="7297052" extrusionOk="0">
                <a:moveTo>
                  <a:pt x="0" y="0"/>
                </a:moveTo>
                <a:lnTo>
                  <a:pt x="11980235" y="0"/>
                </a:lnTo>
                <a:lnTo>
                  <a:pt x="11980235" y="7297053"/>
                </a:lnTo>
                <a:lnTo>
                  <a:pt x="0" y="72970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2" name="Google Shape;772;p17"/>
          <p:cNvSpPr txBox="1"/>
          <p:nvPr/>
        </p:nvSpPr>
        <p:spPr>
          <a:xfrm>
            <a:off x="5241376" y="1763433"/>
            <a:ext cx="11219732" cy="5220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06293" marR="0" lvl="1" indent="-353146" algn="just" rtl="0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71"/>
              <a:buFont typeface="Arial"/>
              <a:buChar char="•"/>
            </a:pPr>
            <a:r>
              <a:rPr lang="en-US" sz="3271" b="0" i="0" u="none" strike="noStrike" cap="non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Higher Education Institutions (HEIs) libraries in the Philippines have transitioned from traditional to hybrid and flexible (HyFlex) operations due to technological advancements, evolving patron needs, and the ongoing COVID-19 crisis. </a:t>
            </a:r>
            <a:endParaRPr/>
          </a:p>
          <a:p>
            <a:pPr marL="706293" marR="0" lvl="1" indent="-353146" algn="just" rtl="0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71"/>
              <a:buFont typeface="Arial"/>
              <a:buChar char="•"/>
            </a:pPr>
            <a:r>
              <a:rPr lang="en-US" sz="3271" b="0" i="0" u="none" strike="noStrike" cap="non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HyFlex library operations extend the concept to education, emphasizing flexibility and adaptability in how students and faculty access library services and resources to support their learning and research needs.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7" name="Google Shape;777;p18"/>
          <p:cNvGrpSpPr/>
          <p:nvPr/>
        </p:nvGrpSpPr>
        <p:grpSpPr>
          <a:xfrm>
            <a:off x="-453779" y="9113639"/>
            <a:ext cx="19974273" cy="3230758"/>
            <a:chOff x="0" y="-38100"/>
            <a:chExt cx="5260714" cy="850900"/>
          </a:xfrm>
        </p:grpSpPr>
        <p:sp>
          <p:nvSpPr>
            <p:cNvPr id="778" name="Google Shape;778;p18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1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80" name="Google Shape;780;p18"/>
          <p:cNvGrpSpPr/>
          <p:nvPr/>
        </p:nvGrpSpPr>
        <p:grpSpPr>
          <a:xfrm>
            <a:off x="895271" y="884039"/>
            <a:ext cx="16230600" cy="8088511"/>
            <a:chOff x="0" y="-38100"/>
            <a:chExt cx="4274726" cy="2130307"/>
          </a:xfrm>
        </p:grpSpPr>
        <p:sp>
          <p:nvSpPr>
            <p:cNvPr id="781" name="Google Shape;781;p18"/>
            <p:cNvSpPr/>
            <p:nvPr/>
          </p:nvSpPr>
          <p:spPr>
            <a:xfrm>
              <a:off x="0" y="0"/>
              <a:ext cx="4274726" cy="2092207"/>
            </a:xfrm>
            <a:custGeom>
              <a:avLst/>
              <a:gdLst/>
              <a:ahLst/>
              <a:cxnLst/>
              <a:rect l="l" t="t" r="r" b="b"/>
              <a:pathLst>
                <a:path w="4274726" h="2092207" extrusionOk="0">
                  <a:moveTo>
                    <a:pt x="12402" y="0"/>
                  </a:moveTo>
                  <a:lnTo>
                    <a:pt x="4262324" y="0"/>
                  </a:lnTo>
                  <a:cubicBezTo>
                    <a:pt x="4269174" y="0"/>
                    <a:pt x="4274726" y="5553"/>
                    <a:pt x="4274726" y="12402"/>
                  </a:cubicBezTo>
                  <a:lnTo>
                    <a:pt x="4274726" y="2079805"/>
                  </a:lnTo>
                  <a:cubicBezTo>
                    <a:pt x="4274726" y="2083095"/>
                    <a:pt x="4273419" y="2086249"/>
                    <a:pt x="4271094" y="2088575"/>
                  </a:cubicBezTo>
                  <a:cubicBezTo>
                    <a:pt x="4268768" y="2090901"/>
                    <a:pt x="4265613" y="2092207"/>
                    <a:pt x="4262324" y="2092207"/>
                  </a:cubicBezTo>
                  <a:lnTo>
                    <a:pt x="12402" y="2092207"/>
                  </a:lnTo>
                  <a:cubicBezTo>
                    <a:pt x="9113" y="2092207"/>
                    <a:pt x="5958" y="2090901"/>
                    <a:pt x="3632" y="2088575"/>
                  </a:cubicBezTo>
                  <a:cubicBezTo>
                    <a:pt x="1307" y="2086249"/>
                    <a:pt x="0" y="2083095"/>
                    <a:pt x="0" y="2079805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1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3" name="Google Shape;783;p18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Google Shape;784;p18"/>
          <p:cNvSpPr/>
          <p:nvPr/>
        </p:nvSpPr>
        <p:spPr>
          <a:xfrm>
            <a:off x="-1107179" y="83298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5" name="Google Shape;785;p18"/>
          <p:cNvGrpSpPr/>
          <p:nvPr/>
        </p:nvGrpSpPr>
        <p:grpSpPr>
          <a:xfrm>
            <a:off x="997608" y="1163393"/>
            <a:ext cx="16230600" cy="2543321"/>
            <a:chOff x="0" y="-38100"/>
            <a:chExt cx="5430146" cy="850900"/>
          </a:xfrm>
        </p:grpSpPr>
        <p:sp>
          <p:nvSpPr>
            <p:cNvPr id="786" name="Google Shape;786;p18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1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8" name="Google Shape;788;p18"/>
          <p:cNvSpPr/>
          <p:nvPr/>
        </p:nvSpPr>
        <p:spPr>
          <a:xfrm rot="10800000" flipH="1">
            <a:off x="107957" y="-228040"/>
            <a:ext cx="2647025" cy="2647025"/>
          </a:xfrm>
          <a:custGeom>
            <a:avLst/>
            <a:gdLst/>
            <a:ahLst/>
            <a:cxnLst/>
            <a:rect l="l" t="t" r="r" b="b"/>
            <a:pathLst>
              <a:path w="2647025" h="2647025" extrusionOk="0">
                <a:moveTo>
                  <a:pt x="0" y="2647025"/>
                </a:moveTo>
                <a:lnTo>
                  <a:pt x="2647025" y="2647025"/>
                </a:lnTo>
                <a:lnTo>
                  <a:pt x="2647025" y="0"/>
                </a:lnTo>
                <a:lnTo>
                  <a:pt x="0" y="0"/>
                </a:lnTo>
                <a:lnTo>
                  <a:pt x="0" y="2647025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9" name="Google Shape;789;p18"/>
          <p:cNvSpPr/>
          <p:nvPr/>
        </p:nvSpPr>
        <p:spPr>
          <a:xfrm rot="10800000" flipH="1">
            <a:off x="16323483" y="7585706"/>
            <a:ext cx="1604776" cy="1634494"/>
          </a:xfrm>
          <a:custGeom>
            <a:avLst/>
            <a:gdLst/>
            <a:ahLst/>
            <a:cxnLst/>
            <a:rect l="l" t="t" r="r" b="b"/>
            <a:pathLst>
              <a:path w="1604776" h="1634494" extrusionOk="0">
                <a:moveTo>
                  <a:pt x="0" y="1634494"/>
                </a:moveTo>
                <a:lnTo>
                  <a:pt x="1604775" y="1634494"/>
                </a:lnTo>
                <a:lnTo>
                  <a:pt x="1604775" y="0"/>
                </a:lnTo>
                <a:lnTo>
                  <a:pt x="0" y="0"/>
                </a:lnTo>
                <a:lnTo>
                  <a:pt x="0" y="1634494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Google Shape;790;p18"/>
          <p:cNvSpPr/>
          <p:nvPr/>
        </p:nvSpPr>
        <p:spPr>
          <a:xfrm>
            <a:off x="15530308" y="-1912717"/>
            <a:ext cx="3771430" cy="3799059"/>
          </a:xfrm>
          <a:custGeom>
            <a:avLst/>
            <a:gdLst/>
            <a:ahLst/>
            <a:cxnLst/>
            <a:rect l="l" t="t" r="r" b="b"/>
            <a:pathLst>
              <a:path w="3771430" h="3799059" extrusionOk="0">
                <a:moveTo>
                  <a:pt x="0" y="0"/>
                </a:moveTo>
                <a:lnTo>
                  <a:pt x="3771429" y="0"/>
                </a:lnTo>
                <a:lnTo>
                  <a:pt x="3771429" y="3799059"/>
                </a:lnTo>
                <a:lnTo>
                  <a:pt x="0" y="37990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Google Shape;791;p18"/>
          <p:cNvSpPr/>
          <p:nvPr/>
        </p:nvSpPr>
        <p:spPr>
          <a:xfrm>
            <a:off x="3143764" y="2569408"/>
            <a:ext cx="3240072" cy="3098319"/>
          </a:xfrm>
          <a:custGeom>
            <a:avLst/>
            <a:gdLst/>
            <a:ahLst/>
            <a:cxnLst/>
            <a:rect l="l" t="t" r="r" b="b"/>
            <a:pathLst>
              <a:path w="3240072" h="3098319" extrusionOk="0">
                <a:moveTo>
                  <a:pt x="0" y="0"/>
                </a:moveTo>
                <a:lnTo>
                  <a:pt x="3240072" y="0"/>
                </a:lnTo>
                <a:lnTo>
                  <a:pt x="3240072" y="3098319"/>
                </a:lnTo>
                <a:lnTo>
                  <a:pt x="0" y="30983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Google Shape;792;p18"/>
          <p:cNvSpPr txBox="1"/>
          <p:nvPr/>
        </p:nvSpPr>
        <p:spPr>
          <a:xfrm>
            <a:off x="9491251" y="3485566"/>
            <a:ext cx="5847445" cy="63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78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work with their colleagues</a:t>
            </a:r>
            <a:endParaRPr/>
          </a:p>
        </p:txBody>
      </p:sp>
      <p:sp>
        <p:nvSpPr>
          <p:cNvPr id="793" name="Google Shape;793;p18"/>
          <p:cNvSpPr/>
          <p:nvPr/>
        </p:nvSpPr>
        <p:spPr>
          <a:xfrm>
            <a:off x="6576376" y="3914473"/>
            <a:ext cx="2956981" cy="657928"/>
          </a:xfrm>
          <a:custGeom>
            <a:avLst/>
            <a:gdLst/>
            <a:ahLst/>
            <a:cxnLst/>
            <a:rect l="l" t="t" r="r" b="b"/>
            <a:pathLst>
              <a:path w="2956981" h="657928" extrusionOk="0">
                <a:moveTo>
                  <a:pt x="0" y="0"/>
                </a:moveTo>
                <a:lnTo>
                  <a:pt x="2956981" y="0"/>
                </a:lnTo>
                <a:lnTo>
                  <a:pt x="2956981" y="657928"/>
                </a:lnTo>
                <a:lnTo>
                  <a:pt x="0" y="6579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18"/>
          <p:cNvSpPr/>
          <p:nvPr/>
        </p:nvSpPr>
        <p:spPr>
          <a:xfrm>
            <a:off x="3336304" y="6021172"/>
            <a:ext cx="2854992" cy="2772911"/>
          </a:xfrm>
          <a:custGeom>
            <a:avLst/>
            <a:gdLst/>
            <a:ahLst/>
            <a:cxnLst/>
            <a:rect l="l" t="t" r="r" b="b"/>
            <a:pathLst>
              <a:path w="2854992" h="2772911" extrusionOk="0">
                <a:moveTo>
                  <a:pt x="0" y="0"/>
                </a:moveTo>
                <a:lnTo>
                  <a:pt x="2854992" y="0"/>
                </a:lnTo>
                <a:lnTo>
                  <a:pt x="2854992" y="2772911"/>
                </a:lnTo>
                <a:lnTo>
                  <a:pt x="0" y="27729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Google Shape;795;p18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796" name="Google Shape;796;p18"/>
          <p:cNvSpPr txBox="1"/>
          <p:nvPr/>
        </p:nvSpPr>
        <p:spPr>
          <a:xfrm>
            <a:off x="2949303" y="1324094"/>
            <a:ext cx="12389393" cy="90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8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5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RECOMMENDATIONS</a:t>
            </a:r>
            <a:endParaRPr/>
          </a:p>
        </p:txBody>
      </p:sp>
      <p:sp>
        <p:nvSpPr>
          <p:cNvPr id="797" name="Google Shape;797;p18"/>
          <p:cNvSpPr txBox="1"/>
          <p:nvPr/>
        </p:nvSpPr>
        <p:spPr>
          <a:xfrm>
            <a:off x="8990489" y="6038046"/>
            <a:ext cx="6348208" cy="2518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78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attend professional development trainings, workshops,  and conferences</a:t>
            </a:r>
            <a:endParaRPr/>
          </a:p>
        </p:txBody>
      </p:sp>
      <p:sp>
        <p:nvSpPr>
          <p:cNvPr id="798" name="Google Shape;798;p18"/>
          <p:cNvSpPr/>
          <p:nvPr/>
        </p:nvSpPr>
        <p:spPr>
          <a:xfrm>
            <a:off x="6229125" y="7030822"/>
            <a:ext cx="3304232" cy="735192"/>
          </a:xfrm>
          <a:custGeom>
            <a:avLst/>
            <a:gdLst/>
            <a:ahLst/>
            <a:cxnLst/>
            <a:rect l="l" t="t" r="r" b="b"/>
            <a:pathLst>
              <a:path w="3304232" h="735192" extrusionOk="0">
                <a:moveTo>
                  <a:pt x="0" y="0"/>
                </a:moveTo>
                <a:lnTo>
                  <a:pt x="3304232" y="0"/>
                </a:lnTo>
                <a:lnTo>
                  <a:pt x="3304232" y="735192"/>
                </a:lnTo>
                <a:lnTo>
                  <a:pt x="0" y="7351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3" name="Google Shape;803;p19"/>
          <p:cNvGrpSpPr/>
          <p:nvPr/>
        </p:nvGrpSpPr>
        <p:grpSpPr>
          <a:xfrm>
            <a:off x="-453779" y="9113639"/>
            <a:ext cx="19974273" cy="3230758"/>
            <a:chOff x="0" y="-38100"/>
            <a:chExt cx="5260714" cy="850900"/>
          </a:xfrm>
        </p:grpSpPr>
        <p:sp>
          <p:nvSpPr>
            <p:cNvPr id="804" name="Google Shape;804;p19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1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06" name="Google Shape;806;p19"/>
          <p:cNvGrpSpPr/>
          <p:nvPr/>
        </p:nvGrpSpPr>
        <p:grpSpPr>
          <a:xfrm>
            <a:off x="895271" y="884039"/>
            <a:ext cx="16230600" cy="8088511"/>
            <a:chOff x="0" y="-38100"/>
            <a:chExt cx="4274726" cy="2130307"/>
          </a:xfrm>
        </p:grpSpPr>
        <p:sp>
          <p:nvSpPr>
            <p:cNvPr id="807" name="Google Shape;807;p19"/>
            <p:cNvSpPr/>
            <p:nvPr/>
          </p:nvSpPr>
          <p:spPr>
            <a:xfrm>
              <a:off x="0" y="0"/>
              <a:ext cx="4274726" cy="2092207"/>
            </a:xfrm>
            <a:custGeom>
              <a:avLst/>
              <a:gdLst/>
              <a:ahLst/>
              <a:cxnLst/>
              <a:rect l="l" t="t" r="r" b="b"/>
              <a:pathLst>
                <a:path w="4274726" h="2092207" extrusionOk="0">
                  <a:moveTo>
                    <a:pt x="12402" y="0"/>
                  </a:moveTo>
                  <a:lnTo>
                    <a:pt x="4262324" y="0"/>
                  </a:lnTo>
                  <a:cubicBezTo>
                    <a:pt x="4269174" y="0"/>
                    <a:pt x="4274726" y="5553"/>
                    <a:pt x="4274726" y="12402"/>
                  </a:cubicBezTo>
                  <a:lnTo>
                    <a:pt x="4274726" y="2079805"/>
                  </a:lnTo>
                  <a:cubicBezTo>
                    <a:pt x="4274726" y="2083095"/>
                    <a:pt x="4273419" y="2086249"/>
                    <a:pt x="4271094" y="2088575"/>
                  </a:cubicBezTo>
                  <a:cubicBezTo>
                    <a:pt x="4268768" y="2090901"/>
                    <a:pt x="4265613" y="2092207"/>
                    <a:pt x="4262324" y="2092207"/>
                  </a:cubicBezTo>
                  <a:lnTo>
                    <a:pt x="12402" y="2092207"/>
                  </a:lnTo>
                  <a:cubicBezTo>
                    <a:pt x="9113" y="2092207"/>
                    <a:pt x="5958" y="2090901"/>
                    <a:pt x="3632" y="2088575"/>
                  </a:cubicBezTo>
                  <a:cubicBezTo>
                    <a:pt x="1307" y="2086249"/>
                    <a:pt x="0" y="2083095"/>
                    <a:pt x="0" y="2079805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1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9" name="Google Shape;809;p19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Google Shape;810;p19"/>
          <p:cNvSpPr/>
          <p:nvPr/>
        </p:nvSpPr>
        <p:spPr>
          <a:xfrm>
            <a:off x="-1107179" y="83298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11" name="Google Shape;811;p19"/>
          <p:cNvGrpSpPr/>
          <p:nvPr/>
        </p:nvGrpSpPr>
        <p:grpSpPr>
          <a:xfrm>
            <a:off x="1028699" y="1139386"/>
            <a:ext cx="16230600" cy="2543321"/>
            <a:chOff x="0" y="-38100"/>
            <a:chExt cx="5430146" cy="850900"/>
          </a:xfrm>
        </p:grpSpPr>
        <p:sp>
          <p:nvSpPr>
            <p:cNvPr id="812" name="Google Shape;812;p19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1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14" name="Google Shape;814;p19"/>
          <p:cNvSpPr/>
          <p:nvPr/>
        </p:nvSpPr>
        <p:spPr>
          <a:xfrm rot="10800000" flipH="1">
            <a:off x="107957" y="-228040"/>
            <a:ext cx="2647025" cy="2647025"/>
          </a:xfrm>
          <a:custGeom>
            <a:avLst/>
            <a:gdLst/>
            <a:ahLst/>
            <a:cxnLst/>
            <a:rect l="l" t="t" r="r" b="b"/>
            <a:pathLst>
              <a:path w="2647025" h="2647025" extrusionOk="0">
                <a:moveTo>
                  <a:pt x="0" y="2647025"/>
                </a:moveTo>
                <a:lnTo>
                  <a:pt x="2647025" y="2647025"/>
                </a:lnTo>
                <a:lnTo>
                  <a:pt x="2647025" y="0"/>
                </a:lnTo>
                <a:lnTo>
                  <a:pt x="0" y="0"/>
                </a:lnTo>
                <a:lnTo>
                  <a:pt x="0" y="2647025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5" name="Google Shape;815;p19"/>
          <p:cNvSpPr/>
          <p:nvPr/>
        </p:nvSpPr>
        <p:spPr>
          <a:xfrm rot="10800000" flipH="1">
            <a:off x="16323483" y="7585706"/>
            <a:ext cx="1604776" cy="1634494"/>
          </a:xfrm>
          <a:custGeom>
            <a:avLst/>
            <a:gdLst/>
            <a:ahLst/>
            <a:cxnLst/>
            <a:rect l="l" t="t" r="r" b="b"/>
            <a:pathLst>
              <a:path w="1604776" h="1634494" extrusionOk="0">
                <a:moveTo>
                  <a:pt x="0" y="1634494"/>
                </a:moveTo>
                <a:lnTo>
                  <a:pt x="1604775" y="1634494"/>
                </a:lnTo>
                <a:lnTo>
                  <a:pt x="1604775" y="0"/>
                </a:lnTo>
                <a:lnTo>
                  <a:pt x="0" y="0"/>
                </a:lnTo>
                <a:lnTo>
                  <a:pt x="0" y="1634494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6" name="Google Shape;816;p19"/>
          <p:cNvSpPr/>
          <p:nvPr/>
        </p:nvSpPr>
        <p:spPr>
          <a:xfrm>
            <a:off x="15530308" y="-1912717"/>
            <a:ext cx="3771430" cy="3799059"/>
          </a:xfrm>
          <a:custGeom>
            <a:avLst/>
            <a:gdLst/>
            <a:ahLst/>
            <a:cxnLst/>
            <a:rect l="l" t="t" r="r" b="b"/>
            <a:pathLst>
              <a:path w="3771430" h="3799059" extrusionOk="0">
                <a:moveTo>
                  <a:pt x="0" y="0"/>
                </a:moveTo>
                <a:lnTo>
                  <a:pt x="3771429" y="0"/>
                </a:lnTo>
                <a:lnTo>
                  <a:pt x="3771429" y="3799059"/>
                </a:lnTo>
                <a:lnTo>
                  <a:pt x="0" y="37990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7" name="Google Shape;817;p19"/>
          <p:cNvSpPr/>
          <p:nvPr/>
        </p:nvSpPr>
        <p:spPr>
          <a:xfrm>
            <a:off x="6229125" y="3903587"/>
            <a:ext cx="3304232" cy="735192"/>
          </a:xfrm>
          <a:custGeom>
            <a:avLst/>
            <a:gdLst/>
            <a:ahLst/>
            <a:cxnLst/>
            <a:rect l="l" t="t" r="r" b="b"/>
            <a:pathLst>
              <a:path w="3304232" h="735192" extrusionOk="0">
                <a:moveTo>
                  <a:pt x="0" y="0"/>
                </a:moveTo>
                <a:lnTo>
                  <a:pt x="3304232" y="0"/>
                </a:lnTo>
                <a:lnTo>
                  <a:pt x="3304232" y="735191"/>
                </a:lnTo>
                <a:lnTo>
                  <a:pt x="0" y="7351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8" name="Google Shape;818;p19"/>
          <p:cNvSpPr txBox="1"/>
          <p:nvPr/>
        </p:nvSpPr>
        <p:spPr>
          <a:xfrm>
            <a:off x="8990489" y="6038046"/>
            <a:ext cx="6348208" cy="1890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78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establish partnerships with other libraries and organizations </a:t>
            </a:r>
            <a:endParaRPr/>
          </a:p>
        </p:txBody>
      </p:sp>
      <p:sp>
        <p:nvSpPr>
          <p:cNvPr id="819" name="Google Shape;819;p19"/>
          <p:cNvSpPr/>
          <p:nvPr/>
        </p:nvSpPr>
        <p:spPr>
          <a:xfrm>
            <a:off x="6229125" y="7030822"/>
            <a:ext cx="3304232" cy="735192"/>
          </a:xfrm>
          <a:custGeom>
            <a:avLst/>
            <a:gdLst/>
            <a:ahLst/>
            <a:cxnLst/>
            <a:rect l="l" t="t" r="r" b="b"/>
            <a:pathLst>
              <a:path w="3304232" h="735192" extrusionOk="0">
                <a:moveTo>
                  <a:pt x="0" y="0"/>
                </a:moveTo>
                <a:lnTo>
                  <a:pt x="3304232" y="0"/>
                </a:lnTo>
                <a:lnTo>
                  <a:pt x="3304232" y="735192"/>
                </a:lnTo>
                <a:lnTo>
                  <a:pt x="0" y="7351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Google Shape;820;p19"/>
          <p:cNvSpPr/>
          <p:nvPr/>
        </p:nvSpPr>
        <p:spPr>
          <a:xfrm>
            <a:off x="2550421" y="2652200"/>
            <a:ext cx="3926483" cy="3005544"/>
          </a:xfrm>
          <a:custGeom>
            <a:avLst/>
            <a:gdLst/>
            <a:ahLst/>
            <a:cxnLst/>
            <a:rect l="l" t="t" r="r" b="b"/>
            <a:pathLst>
              <a:path w="3926483" h="3005544" extrusionOk="0">
                <a:moveTo>
                  <a:pt x="0" y="0"/>
                </a:moveTo>
                <a:lnTo>
                  <a:pt x="3926483" y="0"/>
                </a:lnTo>
                <a:lnTo>
                  <a:pt x="3926483" y="3005544"/>
                </a:lnTo>
                <a:lnTo>
                  <a:pt x="0" y="300554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Google Shape;821;p19"/>
          <p:cNvSpPr/>
          <p:nvPr/>
        </p:nvSpPr>
        <p:spPr>
          <a:xfrm>
            <a:off x="2793476" y="6073180"/>
            <a:ext cx="3435649" cy="2903123"/>
          </a:xfrm>
          <a:custGeom>
            <a:avLst/>
            <a:gdLst/>
            <a:ahLst/>
            <a:cxnLst/>
            <a:rect l="l" t="t" r="r" b="b"/>
            <a:pathLst>
              <a:path w="3435649" h="2903123" extrusionOk="0">
                <a:moveTo>
                  <a:pt x="0" y="0"/>
                </a:moveTo>
                <a:lnTo>
                  <a:pt x="3435649" y="0"/>
                </a:lnTo>
                <a:lnTo>
                  <a:pt x="3435649" y="2903123"/>
                </a:lnTo>
                <a:lnTo>
                  <a:pt x="0" y="290312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Google Shape;822;p19"/>
          <p:cNvSpPr txBox="1"/>
          <p:nvPr/>
        </p:nvSpPr>
        <p:spPr>
          <a:xfrm>
            <a:off x="9533357" y="3281472"/>
            <a:ext cx="5847445" cy="1261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78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stay updated on current trends and best practices </a:t>
            </a:r>
            <a:endParaRPr/>
          </a:p>
        </p:txBody>
      </p:sp>
      <p:sp>
        <p:nvSpPr>
          <p:cNvPr id="823" name="Google Shape;823;p19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824" name="Google Shape;824;p19"/>
          <p:cNvSpPr txBox="1"/>
          <p:nvPr/>
        </p:nvSpPr>
        <p:spPr>
          <a:xfrm>
            <a:off x="2958845" y="1340165"/>
            <a:ext cx="12389393" cy="90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8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5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RECOMMENDATIONS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/>
          <p:nvPr/>
        </p:nvSpPr>
        <p:spPr>
          <a:xfrm rot="-10243342">
            <a:off x="1658227" y="7157520"/>
            <a:ext cx="2027513" cy="1950099"/>
          </a:xfrm>
          <a:custGeom>
            <a:avLst/>
            <a:gdLst/>
            <a:ahLst/>
            <a:cxnLst/>
            <a:rect l="l" t="t" r="r" b="b"/>
            <a:pathLst>
              <a:path w="2027513" h="1950099" extrusionOk="0">
                <a:moveTo>
                  <a:pt x="2027513" y="1950098"/>
                </a:moveTo>
                <a:lnTo>
                  <a:pt x="0" y="1950098"/>
                </a:lnTo>
                <a:lnTo>
                  <a:pt x="0" y="0"/>
                </a:lnTo>
                <a:lnTo>
                  <a:pt x="2027513" y="0"/>
                </a:lnTo>
                <a:lnTo>
                  <a:pt x="2027513" y="1950098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3" name="Google Shape;103;p2"/>
          <p:cNvGrpSpPr/>
          <p:nvPr/>
        </p:nvGrpSpPr>
        <p:grpSpPr>
          <a:xfrm>
            <a:off x="0" y="9113639"/>
            <a:ext cx="18288000" cy="3230758"/>
            <a:chOff x="0" y="-38100"/>
            <a:chExt cx="5260714" cy="850900"/>
          </a:xfrm>
        </p:grpSpPr>
        <p:sp>
          <p:nvSpPr>
            <p:cNvPr id="104" name="Google Shape;104;p2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2"/>
          <p:cNvSpPr/>
          <p:nvPr/>
        </p:nvSpPr>
        <p:spPr>
          <a:xfrm>
            <a:off x="15731652" y="82917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108" name="Google Shape;108;p2"/>
          <p:cNvSpPr/>
          <p:nvPr/>
        </p:nvSpPr>
        <p:spPr>
          <a:xfrm>
            <a:off x="16353964" y="184247"/>
            <a:ext cx="1934036" cy="1860191"/>
          </a:xfrm>
          <a:custGeom>
            <a:avLst/>
            <a:gdLst/>
            <a:ahLst/>
            <a:cxnLst/>
            <a:rect l="l" t="t" r="r" b="b"/>
            <a:pathLst>
              <a:path w="1934036" h="1860191" extrusionOk="0">
                <a:moveTo>
                  <a:pt x="0" y="0"/>
                </a:moveTo>
                <a:lnTo>
                  <a:pt x="1934036" y="0"/>
                </a:lnTo>
                <a:lnTo>
                  <a:pt x="1934036" y="1860192"/>
                </a:lnTo>
                <a:lnTo>
                  <a:pt x="0" y="18601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721621" y="4263758"/>
            <a:ext cx="4999325" cy="1112350"/>
          </a:xfrm>
          <a:custGeom>
            <a:avLst/>
            <a:gdLst/>
            <a:ahLst/>
            <a:cxnLst/>
            <a:rect l="l" t="t" r="r" b="b"/>
            <a:pathLst>
              <a:path w="4999325" h="1112350" extrusionOk="0">
                <a:moveTo>
                  <a:pt x="0" y="0"/>
                </a:moveTo>
                <a:lnTo>
                  <a:pt x="4999325" y="0"/>
                </a:lnTo>
                <a:lnTo>
                  <a:pt x="4999325" y="1112350"/>
                </a:lnTo>
                <a:lnTo>
                  <a:pt x="0" y="1112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974402" y="4036436"/>
            <a:ext cx="3930171" cy="1182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62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PRESENTATION OUTLINE</a:t>
            </a:r>
            <a:endParaRPr/>
          </a:p>
        </p:txBody>
      </p:sp>
      <p:sp>
        <p:nvSpPr>
          <p:cNvPr id="111" name="Google Shape;111;p2"/>
          <p:cNvSpPr/>
          <p:nvPr/>
        </p:nvSpPr>
        <p:spPr>
          <a:xfrm>
            <a:off x="5720946" y="1365222"/>
            <a:ext cx="11110570" cy="6767347"/>
          </a:xfrm>
          <a:custGeom>
            <a:avLst/>
            <a:gdLst/>
            <a:ahLst/>
            <a:cxnLst/>
            <a:rect l="l" t="t" r="r" b="b"/>
            <a:pathLst>
              <a:path w="11110570" h="6767347" extrusionOk="0">
                <a:moveTo>
                  <a:pt x="0" y="0"/>
                </a:moveTo>
                <a:lnTo>
                  <a:pt x="11110570" y="0"/>
                </a:lnTo>
                <a:lnTo>
                  <a:pt x="11110570" y="6767347"/>
                </a:lnTo>
                <a:lnTo>
                  <a:pt x="0" y="6767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2" name="Google Shape;112;p2"/>
          <p:cNvGrpSpPr/>
          <p:nvPr/>
        </p:nvGrpSpPr>
        <p:grpSpPr>
          <a:xfrm>
            <a:off x="6021336" y="2225547"/>
            <a:ext cx="7024043" cy="5634283"/>
            <a:chOff x="0" y="-239271"/>
            <a:chExt cx="9365391" cy="7512377"/>
          </a:xfrm>
        </p:grpSpPr>
        <p:grpSp>
          <p:nvGrpSpPr>
            <p:cNvPr id="113" name="Google Shape;113;p2"/>
            <p:cNvGrpSpPr/>
            <p:nvPr/>
          </p:nvGrpSpPr>
          <p:grpSpPr>
            <a:xfrm>
              <a:off x="0" y="-239271"/>
              <a:ext cx="6609621" cy="7482817"/>
              <a:chOff x="0" y="-38100"/>
              <a:chExt cx="1052475" cy="1191518"/>
            </a:xfrm>
          </p:grpSpPr>
          <p:sp>
            <p:nvSpPr>
              <p:cNvPr id="114" name="Google Shape;114;p2"/>
              <p:cNvSpPr/>
              <p:nvPr/>
            </p:nvSpPr>
            <p:spPr>
              <a:xfrm>
                <a:off x="0" y="0"/>
                <a:ext cx="1052475" cy="1153418"/>
              </a:xfrm>
              <a:custGeom>
                <a:avLst/>
                <a:gdLst/>
                <a:ahLst/>
                <a:cxnLst/>
                <a:rect l="l" t="t" r="r" b="b"/>
                <a:pathLst>
                  <a:path w="1052475" h="1153418" extrusionOk="0">
                    <a:moveTo>
                      <a:pt x="0" y="0"/>
                    </a:moveTo>
                    <a:lnTo>
                      <a:pt x="1052475" y="0"/>
                    </a:lnTo>
                    <a:lnTo>
                      <a:pt x="1052475" y="1153418"/>
                    </a:lnTo>
                    <a:lnTo>
                      <a:pt x="0" y="1153418"/>
                    </a:lnTo>
                    <a:close/>
                  </a:path>
                </a:pathLst>
              </a:custGeom>
              <a:solidFill>
                <a:srgbClr val="E2AD6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2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2300" tIns="52300" rIns="52300" bIns="523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6" name="Google Shape;116;p2"/>
            <p:cNvCxnSpPr/>
            <p:nvPr/>
          </p:nvCxnSpPr>
          <p:spPr>
            <a:xfrm>
              <a:off x="0" y="2498595"/>
              <a:ext cx="6609621" cy="0"/>
            </a:xfrm>
            <a:prstGeom prst="straightConnector1">
              <a:avLst/>
            </a:prstGeom>
            <a:noFill/>
            <a:ln w="59100" cap="flat" cmpd="sng">
              <a:solidFill>
                <a:srgbClr val="0F2C3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7" name="Google Shape;117;p2"/>
            <p:cNvCxnSpPr/>
            <p:nvPr/>
          </p:nvCxnSpPr>
          <p:spPr>
            <a:xfrm>
              <a:off x="0" y="4860939"/>
              <a:ext cx="6609621" cy="0"/>
            </a:xfrm>
            <a:prstGeom prst="straightConnector1">
              <a:avLst/>
            </a:prstGeom>
            <a:noFill/>
            <a:ln w="59100" cap="flat" cmpd="sng">
              <a:solidFill>
                <a:srgbClr val="0F2C3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" name="Google Shape;118;p2"/>
            <p:cNvCxnSpPr/>
            <p:nvPr/>
          </p:nvCxnSpPr>
          <p:spPr>
            <a:xfrm>
              <a:off x="0" y="7273106"/>
              <a:ext cx="6609621" cy="0"/>
            </a:xfrm>
            <a:prstGeom prst="straightConnector1">
              <a:avLst/>
            </a:prstGeom>
            <a:noFill/>
            <a:ln w="59100" cap="flat" cmpd="sng">
              <a:solidFill>
                <a:srgbClr val="0F2C3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19" name="Google Shape;119;p2"/>
            <p:cNvSpPr txBox="1"/>
            <p:nvPr/>
          </p:nvSpPr>
          <p:spPr>
            <a:xfrm>
              <a:off x="850740" y="3326005"/>
              <a:ext cx="8514651" cy="8324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just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21" b="1">
                  <a:solidFill>
                    <a:srgbClr val="0F2C33"/>
                  </a:solidFill>
                  <a:latin typeface="Oswald"/>
                  <a:ea typeface="Oswald"/>
                  <a:cs typeface="Oswald"/>
                  <a:sym typeface="Oswald"/>
                </a:rPr>
                <a:t>BACKGROUND</a:t>
              </a:r>
              <a:endParaRPr/>
            </a:p>
          </p:txBody>
        </p:sp>
        <p:sp>
          <p:nvSpPr>
            <p:cNvPr id="120" name="Google Shape;120;p2"/>
            <p:cNvSpPr txBox="1"/>
            <p:nvPr/>
          </p:nvSpPr>
          <p:spPr>
            <a:xfrm>
              <a:off x="775050" y="5731743"/>
              <a:ext cx="8514651" cy="8324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21" b="1">
                  <a:solidFill>
                    <a:srgbClr val="0F2C33"/>
                  </a:solidFill>
                  <a:latin typeface="Oswald"/>
                  <a:ea typeface="Oswald"/>
                  <a:cs typeface="Oswald"/>
                  <a:sym typeface="Oswald"/>
                </a:rPr>
                <a:t>OBJECTIVES</a:t>
              </a:r>
              <a:endParaRPr/>
            </a:p>
          </p:txBody>
        </p:sp>
        <p:sp>
          <p:nvSpPr>
            <p:cNvPr id="121" name="Google Shape;121;p2"/>
            <p:cNvSpPr txBox="1"/>
            <p:nvPr/>
          </p:nvSpPr>
          <p:spPr>
            <a:xfrm>
              <a:off x="850740" y="869067"/>
              <a:ext cx="8514651" cy="8324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21" b="1">
                  <a:solidFill>
                    <a:srgbClr val="0F2C33"/>
                  </a:solidFill>
                  <a:latin typeface="Oswald"/>
                  <a:ea typeface="Oswald"/>
                  <a:cs typeface="Oswald"/>
                  <a:sym typeface="Oswald"/>
                </a:rPr>
                <a:t>INTRODUCTION </a:t>
              </a:r>
              <a:endParaRPr/>
            </a:p>
          </p:txBody>
        </p:sp>
      </p:grpSp>
      <p:grpSp>
        <p:nvGrpSpPr>
          <p:cNvPr id="122" name="Google Shape;122;p2"/>
          <p:cNvGrpSpPr/>
          <p:nvPr/>
        </p:nvGrpSpPr>
        <p:grpSpPr>
          <a:xfrm>
            <a:off x="11491186" y="2225547"/>
            <a:ext cx="4957216" cy="5612113"/>
            <a:chOff x="0" y="-38100"/>
            <a:chExt cx="1052475" cy="1191518"/>
          </a:xfrm>
        </p:grpSpPr>
        <p:sp>
          <p:nvSpPr>
            <p:cNvPr id="123" name="Google Shape;123;p2"/>
            <p:cNvSpPr/>
            <p:nvPr/>
          </p:nvSpPr>
          <p:spPr>
            <a:xfrm>
              <a:off x="0" y="0"/>
              <a:ext cx="1052475" cy="1153418"/>
            </a:xfrm>
            <a:custGeom>
              <a:avLst/>
              <a:gdLst/>
              <a:ahLst/>
              <a:cxnLst/>
              <a:rect l="l" t="t" r="r" b="b"/>
              <a:pathLst>
                <a:path w="1052475" h="1153418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1153418"/>
                  </a:lnTo>
                  <a:lnTo>
                    <a:pt x="0" y="1153418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150" tIns="81150" rIns="81150" bIns="8115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25" name="Google Shape;125;p2"/>
          <p:cNvCxnSpPr/>
          <p:nvPr/>
        </p:nvCxnSpPr>
        <p:spPr>
          <a:xfrm>
            <a:off x="11491186" y="4278946"/>
            <a:ext cx="4957216" cy="0"/>
          </a:xfrm>
          <a:prstGeom prst="straightConnector1">
            <a:avLst/>
          </a:prstGeom>
          <a:noFill/>
          <a:ln w="47625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2"/>
          <p:cNvCxnSpPr/>
          <p:nvPr/>
        </p:nvCxnSpPr>
        <p:spPr>
          <a:xfrm>
            <a:off x="11491186" y="6050704"/>
            <a:ext cx="4957216" cy="0"/>
          </a:xfrm>
          <a:prstGeom prst="straightConnector1">
            <a:avLst/>
          </a:prstGeom>
          <a:noFill/>
          <a:ln w="47625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2"/>
          <p:cNvCxnSpPr/>
          <p:nvPr/>
        </p:nvCxnSpPr>
        <p:spPr>
          <a:xfrm>
            <a:off x="11491186" y="7859830"/>
            <a:ext cx="4957216" cy="0"/>
          </a:xfrm>
          <a:prstGeom prst="straightConnector1">
            <a:avLst/>
          </a:prstGeom>
          <a:noFill/>
          <a:ln w="47625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2"/>
          <p:cNvSpPr txBox="1"/>
          <p:nvPr/>
        </p:nvSpPr>
        <p:spPr>
          <a:xfrm>
            <a:off x="12129241" y="4880454"/>
            <a:ext cx="6385988" cy="64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21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129" name="Google Shape;129;p2"/>
          <p:cNvSpPr txBox="1"/>
          <p:nvPr/>
        </p:nvSpPr>
        <p:spPr>
          <a:xfrm>
            <a:off x="12072474" y="6684757"/>
            <a:ext cx="6385988" cy="64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21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130" name="Google Shape;130;p2"/>
          <p:cNvSpPr txBox="1"/>
          <p:nvPr/>
        </p:nvSpPr>
        <p:spPr>
          <a:xfrm>
            <a:off x="12129241" y="3037750"/>
            <a:ext cx="6385988" cy="64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21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" name="Google Shape;829;p20"/>
          <p:cNvGrpSpPr/>
          <p:nvPr/>
        </p:nvGrpSpPr>
        <p:grpSpPr>
          <a:xfrm>
            <a:off x="-453779" y="9113639"/>
            <a:ext cx="19974273" cy="3230758"/>
            <a:chOff x="0" y="-38100"/>
            <a:chExt cx="5260714" cy="850900"/>
          </a:xfrm>
        </p:grpSpPr>
        <p:sp>
          <p:nvSpPr>
            <p:cNvPr id="830" name="Google Shape;830;p20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2" name="Google Shape;832;p20"/>
          <p:cNvGrpSpPr/>
          <p:nvPr/>
        </p:nvGrpSpPr>
        <p:grpSpPr>
          <a:xfrm>
            <a:off x="895271" y="884039"/>
            <a:ext cx="16230600" cy="8088511"/>
            <a:chOff x="0" y="-38100"/>
            <a:chExt cx="4274726" cy="2130307"/>
          </a:xfrm>
        </p:grpSpPr>
        <p:sp>
          <p:nvSpPr>
            <p:cNvPr id="833" name="Google Shape;833;p20"/>
            <p:cNvSpPr/>
            <p:nvPr/>
          </p:nvSpPr>
          <p:spPr>
            <a:xfrm>
              <a:off x="0" y="0"/>
              <a:ext cx="4274726" cy="2092207"/>
            </a:xfrm>
            <a:custGeom>
              <a:avLst/>
              <a:gdLst/>
              <a:ahLst/>
              <a:cxnLst/>
              <a:rect l="l" t="t" r="r" b="b"/>
              <a:pathLst>
                <a:path w="4274726" h="2092207" extrusionOk="0">
                  <a:moveTo>
                    <a:pt x="12402" y="0"/>
                  </a:moveTo>
                  <a:lnTo>
                    <a:pt x="4262324" y="0"/>
                  </a:lnTo>
                  <a:cubicBezTo>
                    <a:pt x="4269174" y="0"/>
                    <a:pt x="4274726" y="5553"/>
                    <a:pt x="4274726" y="12402"/>
                  </a:cubicBezTo>
                  <a:lnTo>
                    <a:pt x="4274726" y="2079805"/>
                  </a:lnTo>
                  <a:cubicBezTo>
                    <a:pt x="4274726" y="2083095"/>
                    <a:pt x="4273419" y="2086249"/>
                    <a:pt x="4271094" y="2088575"/>
                  </a:cubicBezTo>
                  <a:cubicBezTo>
                    <a:pt x="4268768" y="2090901"/>
                    <a:pt x="4265613" y="2092207"/>
                    <a:pt x="4262324" y="2092207"/>
                  </a:cubicBezTo>
                  <a:lnTo>
                    <a:pt x="12402" y="2092207"/>
                  </a:lnTo>
                  <a:cubicBezTo>
                    <a:pt x="9113" y="2092207"/>
                    <a:pt x="5958" y="2090901"/>
                    <a:pt x="3632" y="2088575"/>
                  </a:cubicBezTo>
                  <a:cubicBezTo>
                    <a:pt x="1307" y="2086249"/>
                    <a:pt x="0" y="2083095"/>
                    <a:pt x="0" y="2079805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5" name="Google Shape;835;p20"/>
          <p:cNvSpPr/>
          <p:nvPr/>
        </p:nvSpPr>
        <p:spPr>
          <a:xfrm>
            <a:off x="15731652" y="8047869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Google Shape;836;p20"/>
          <p:cNvSpPr/>
          <p:nvPr/>
        </p:nvSpPr>
        <p:spPr>
          <a:xfrm>
            <a:off x="-1107179" y="83298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37" name="Google Shape;837;p20"/>
          <p:cNvGrpSpPr/>
          <p:nvPr/>
        </p:nvGrpSpPr>
        <p:grpSpPr>
          <a:xfrm>
            <a:off x="1028700" y="983459"/>
            <a:ext cx="16230600" cy="2543321"/>
            <a:chOff x="0" y="-38100"/>
            <a:chExt cx="5430146" cy="850900"/>
          </a:xfrm>
        </p:grpSpPr>
        <p:sp>
          <p:nvSpPr>
            <p:cNvPr id="838" name="Google Shape;838;p20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40" name="Google Shape;840;p20"/>
          <p:cNvSpPr/>
          <p:nvPr/>
        </p:nvSpPr>
        <p:spPr>
          <a:xfrm rot="10800000" flipH="1">
            <a:off x="107957" y="-228040"/>
            <a:ext cx="2647025" cy="2647025"/>
          </a:xfrm>
          <a:custGeom>
            <a:avLst/>
            <a:gdLst/>
            <a:ahLst/>
            <a:cxnLst/>
            <a:rect l="l" t="t" r="r" b="b"/>
            <a:pathLst>
              <a:path w="2647025" h="2647025" extrusionOk="0">
                <a:moveTo>
                  <a:pt x="0" y="2647025"/>
                </a:moveTo>
                <a:lnTo>
                  <a:pt x="2647025" y="2647025"/>
                </a:lnTo>
                <a:lnTo>
                  <a:pt x="2647025" y="0"/>
                </a:lnTo>
                <a:lnTo>
                  <a:pt x="0" y="0"/>
                </a:lnTo>
                <a:lnTo>
                  <a:pt x="0" y="2647025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1" name="Google Shape;841;p20"/>
          <p:cNvSpPr/>
          <p:nvPr/>
        </p:nvSpPr>
        <p:spPr>
          <a:xfrm rot="10800000" flipH="1">
            <a:off x="16323483" y="7585706"/>
            <a:ext cx="1604776" cy="1634494"/>
          </a:xfrm>
          <a:custGeom>
            <a:avLst/>
            <a:gdLst/>
            <a:ahLst/>
            <a:cxnLst/>
            <a:rect l="l" t="t" r="r" b="b"/>
            <a:pathLst>
              <a:path w="1604776" h="1634494" extrusionOk="0">
                <a:moveTo>
                  <a:pt x="0" y="1634494"/>
                </a:moveTo>
                <a:lnTo>
                  <a:pt x="1604775" y="1634494"/>
                </a:lnTo>
                <a:lnTo>
                  <a:pt x="1604775" y="0"/>
                </a:lnTo>
                <a:lnTo>
                  <a:pt x="0" y="0"/>
                </a:lnTo>
                <a:lnTo>
                  <a:pt x="0" y="1634494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Google Shape;842;p20"/>
          <p:cNvSpPr/>
          <p:nvPr/>
        </p:nvSpPr>
        <p:spPr>
          <a:xfrm>
            <a:off x="15530308" y="-1912717"/>
            <a:ext cx="3771430" cy="3799059"/>
          </a:xfrm>
          <a:custGeom>
            <a:avLst/>
            <a:gdLst/>
            <a:ahLst/>
            <a:cxnLst/>
            <a:rect l="l" t="t" r="r" b="b"/>
            <a:pathLst>
              <a:path w="3771430" h="3799059" extrusionOk="0">
                <a:moveTo>
                  <a:pt x="0" y="0"/>
                </a:moveTo>
                <a:lnTo>
                  <a:pt x="3771429" y="0"/>
                </a:lnTo>
                <a:lnTo>
                  <a:pt x="3771429" y="3799059"/>
                </a:lnTo>
                <a:lnTo>
                  <a:pt x="0" y="37990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20"/>
          <p:cNvSpPr/>
          <p:nvPr/>
        </p:nvSpPr>
        <p:spPr>
          <a:xfrm>
            <a:off x="8718736" y="5806005"/>
            <a:ext cx="3304232" cy="735192"/>
          </a:xfrm>
          <a:custGeom>
            <a:avLst/>
            <a:gdLst/>
            <a:ahLst/>
            <a:cxnLst/>
            <a:rect l="l" t="t" r="r" b="b"/>
            <a:pathLst>
              <a:path w="3304232" h="735192" extrusionOk="0">
                <a:moveTo>
                  <a:pt x="0" y="0"/>
                </a:moveTo>
                <a:lnTo>
                  <a:pt x="3304232" y="0"/>
                </a:lnTo>
                <a:lnTo>
                  <a:pt x="3304232" y="735191"/>
                </a:lnTo>
                <a:lnTo>
                  <a:pt x="0" y="7351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Google Shape;844;p20"/>
          <p:cNvSpPr/>
          <p:nvPr/>
        </p:nvSpPr>
        <p:spPr>
          <a:xfrm>
            <a:off x="2062866" y="2987871"/>
            <a:ext cx="6855201" cy="4378760"/>
          </a:xfrm>
          <a:custGeom>
            <a:avLst/>
            <a:gdLst/>
            <a:ahLst/>
            <a:cxnLst/>
            <a:rect l="l" t="t" r="r" b="b"/>
            <a:pathLst>
              <a:path w="6855201" h="4378760" extrusionOk="0">
                <a:moveTo>
                  <a:pt x="0" y="0"/>
                </a:moveTo>
                <a:lnTo>
                  <a:pt x="6855201" y="0"/>
                </a:lnTo>
                <a:lnTo>
                  <a:pt x="6855201" y="4378760"/>
                </a:lnTo>
                <a:lnTo>
                  <a:pt x="0" y="43787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Google Shape;845;p20"/>
          <p:cNvSpPr txBox="1"/>
          <p:nvPr/>
        </p:nvSpPr>
        <p:spPr>
          <a:xfrm>
            <a:off x="9892587" y="4269398"/>
            <a:ext cx="6430896" cy="1536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78" b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Academic Administrators Support</a:t>
            </a:r>
            <a:endParaRPr/>
          </a:p>
        </p:txBody>
      </p:sp>
      <p:sp>
        <p:nvSpPr>
          <p:cNvPr id="846" name="Google Shape;846;p20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847" name="Google Shape;847;p20"/>
          <p:cNvSpPr txBox="1"/>
          <p:nvPr/>
        </p:nvSpPr>
        <p:spPr>
          <a:xfrm>
            <a:off x="2949303" y="1141429"/>
            <a:ext cx="12389393" cy="90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8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5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RECOMMENDATIONS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2" name="Google Shape;852;p21"/>
          <p:cNvGrpSpPr/>
          <p:nvPr/>
        </p:nvGrpSpPr>
        <p:grpSpPr>
          <a:xfrm>
            <a:off x="-453779" y="9113639"/>
            <a:ext cx="19974273" cy="3230758"/>
            <a:chOff x="0" y="-38100"/>
            <a:chExt cx="5260714" cy="850900"/>
          </a:xfrm>
        </p:grpSpPr>
        <p:sp>
          <p:nvSpPr>
            <p:cNvPr id="853" name="Google Shape;853;p21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2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5" name="Google Shape;855;p21"/>
          <p:cNvGrpSpPr/>
          <p:nvPr/>
        </p:nvGrpSpPr>
        <p:grpSpPr>
          <a:xfrm>
            <a:off x="895271" y="884039"/>
            <a:ext cx="16230600" cy="8088511"/>
            <a:chOff x="0" y="-38100"/>
            <a:chExt cx="4274726" cy="2130307"/>
          </a:xfrm>
        </p:grpSpPr>
        <p:sp>
          <p:nvSpPr>
            <p:cNvPr id="856" name="Google Shape;856;p21"/>
            <p:cNvSpPr/>
            <p:nvPr/>
          </p:nvSpPr>
          <p:spPr>
            <a:xfrm>
              <a:off x="0" y="0"/>
              <a:ext cx="4274726" cy="2092207"/>
            </a:xfrm>
            <a:custGeom>
              <a:avLst/>
              <a:gdLst/>
              <a:ahLst/>
              <a:cxnLst/>
              <a:rect l="l" t="t" r="r" b="b"/>
              <a:pathLst>
                <a:path w="4274726" h="2092207" extrusionOk="0">
                  <a:moveTo>
                    <a:pt x="12402" y="0"/>
                  </a:moveTo>
                  <a:lnTo>
                    <a:pt x="4262324" y="0"/>
                  </a:lnTo>
                  <a:cubicBezTo>
                    <a:pt x="4269174" y="0"/>
                    <a:pt x="4274726" y="5553"/>
                    <a:pt x="4274726" y="12402"/>
                  </a:cubicBezTo>
                  <a:lnTo>
                    <a:pt x="4274726" y="2079805"/>
                  </a:lnTo>
                  <a:cubicBezTo>
                    <a:pt x="4274726" y="2083095"/>
                    <a:pt x="4273419" y="2086249"/>
                    <a:pt x="4271094" y="2088575"/>
                  </a:cubicBezTo>
                  <a:cubicBezTo>
                    <a:pt x="4268768" y="2090901"/>
                    <a:pt x="4265613" y="2092207"/>
                    <a:pt x="4262324" y="2092207"/>
                  </a:cubicBezTo>
                  <a:lnTo>
                    <a:pt x="12402" y="2092207"/>
                  </a:lnTo>
                  <a:cubicBezTo>
                    <a:pt x="9113" y="2092207"/>
                    <a:pt x="5958" y="2090901"/>
                    <a:pt x="3632" y="2088575"/>
                  </a:cubicBezTo>
                  <a:cubicBezTo>
                    <a:pt x="1307" y="2086249"/>
                    <a:pt x="0" y="2083095"/>
                    <a:pt x="0" y="2079805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2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8" name="Google Shape;858;p21"/>
          <p:cNvSpPr/>
          <p:nvPr/>
        </p:nvSpPr>
        <p:spPr>
          <a:xfrm>
            <a:off x="16027567" y="8480094"/>
            <a:ext cx="3065769" cy="778206"/>
          </a:xfrm>
          <a:custGeom>
            <a:avLst/>
            <a:gdLst/>
            <a:ahLst/>
            <a:cxnLst/>
            <a:rect l="l" t="t" r="r" b="b"/>
            <a:pathLst>
              <a:path w="3065769" h="778206" extrusionOk="0">
                <a:moveTo>
                  <a:pt x="0" y="0"/>
                </a:moveTo>
                <a:lnTo>
                  <a:pt x="3065769" y="0"/>
                </a:lnTo>
                <a:lnTo>
                  <a:pt x="3065769" y="778206"/>
                </a:lnTo>
                <a:lnTo>
                  <a:pt x="0" y="7782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9" name="Google Shape;859;p21"/>
          <p:cNvSpPr/>
          <p:nvPr/>
        </p:nvSpPr>
        <p:spPr>
          <a:xfrm>
            <a:off x="-1107179" y="8564898"/>
            <a:ext cx="2731680" cy="693402"/>
          </a:xfrm>
          <a:custGeom>
            <a:avLst/>
            <a:gdLst/>
            <a:ahLst/>
            <a:cxnLst/>
            <a:rect l="l" t="t" r="r" b="b"/>
            <a:pathLst>
              <a:path w="2731680" h="693402" extrusionOk="0">
                <a:moveTo>
                  <a:pt x="0" y="0"/>
                </a:moveTo>
                <a:lnTo>
                  <a:pt x="2731680" y="0"/>
                </a:lnTo>
                <a:lnTo>
                  <a:pt x="2731680" y="693402"/>
                </a:lnTo>
                <a:lnTo>
                  <a:pt x="0" y="6934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0" name="Google Shape;860;p21"/>
          <p:cNvGrpSpPr/>
          <p:nvPr/>
        </p:nvGrpSpPr>
        <p:grpSpPr>
          <a:xfrm>
            <a:off x="1028700" y="983459"/>
            <a:ext cx="16230600" cy="2543321"/>
            <a:chOff x="0" y="-38100"/>
            <a:chExt cx="5430146" cy="850900"/>
          </a:xfrm>
        </p:grpSpPr>
        <p:sp>
          <p:nvSpPr>
            <p:cNvPr id="861" name="Google Shape;861;p21"/>
            <p:cNvSpPr/>
            <p:nvPr/>
          </p:nvSpPr>
          <p:spPr>
            <a:xfrm>
              <a:off x="0" y="0"/>
              <a:ext cx="5430146" cy="374250"/>
            </a:xfrm>
            <a:custGeom>
              <a:avLst/>
              <a:gdLst/>
              <a:ahLst/>
              <a:cxnLst/>
              <a:rect l="l" t="t" r="r" b="b"/>
              <a:pathLst>
                <a:path w="5430146" h="374250" extrusionOk="0">
                  <a:moveTo>
                    <a:pt x="0" y="0"/>
                  </a:moveTo>
                  <a:lnTo>
                    <a:pt x="5430146" y="0"/>
                  </a:lnTo>
                  <a:lnTo>
                    <a:pt x="5430146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2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3" name="Google Shape;863;p21"/>
          <p:cNvSpPr/>
          <p:nvPr/>
        </p:nvSpPr>
        <p:spPr>
          <a:xfrm rot="10800000" flipH="1">
            <a:off x="107957" y="-228040"/>
            <a:ext cx="2647025" cy="2647025"/>
          </a:xfrm>
          <a:custGeom>
            <a:avLst/>
            <a:gdLst/>
            <a:ahLst/>
            <a:cxnLst/>
            <a:rect l="l" t="t" r="r" b="b"/>
            <a:pathLst>
              <a:path w="2647025" h="2647025" extrusionOk="0">
                <a:moveTo>
                  <a:pt x="0" y="2647025"/>
                </a:moveTo>
                <a:lnTo>
                  <a:pt x="2647025" y="2647025"/>
                </a:lnTo>
                <a:lnTo>
                  <a:pt x="2647025" y="0"/>
                </a:lnTo>
                <a:lnTo>
                  <a:pt x="0" y="0"/>
                </a:lnTo>
                <a:lnTo>
                  <a:pt x="0" y="2647025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Google Shape;864;p21"/>
          <p:cNvSpPr/>
          <p:nvPr/>
        </p:nvSpPr>
        <p:spPr>
          <a:xfrm rot="10800000" flipH="1">
            <a:off x="16251591" y="7380851"/>
            <a:ext cx="1604776" cy="1634494"/>
          </a:xfrm>
          <a:custGeom>
            <a:avLst/>
            <a:gdLst/>
            <a:ahLst/>
            <a:cxnLst/>
            <a:rect l="l" t="t" r="r" b="b"/>
            <a:pathLst>
              <a:path w="1604776" h="1634494" extrusionOk="0">
                <a:moveTo>
                  <a:pt x="0" y="1634493"/>
                </a:moveTo>
                <a:lnTo>
                  <a:pt x="1604776" y="1634493"/>
                </a:lnTo>
                <a:lnTo>
                  <a:pt x="1604776" y="0"/>
                </a:lnTo>
                <a:lnTo>
                  <a:pt x="0" y="0"/>
                </a:lnTo>
                <a:lnTo>
                  <a:pt x="0" y="1634493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Google Shape;865;p21"/>
          <p:cNvSpPr/>
          <p:nvPr/>
        </p:nvSpPr>
        <p:spPr>
          <a:xfrm>
            <a:off x="15530308" y="-1912717"/>
            <a:ext cx="3771430" cy="3799059"/>
          </a:xfrm>
          <a:custGeom>
            <a:avLst/>
            <a:gdLst/>
            <a:ahLst/>
            <a:cxnLst/>
            <a:rect l="l" t="t" r="r" b="b"/>
            <a:pathLst>
              <a:path w="3771430" h="3799059" extrusionOk="0">
                <a:moveTo>
                  <a:pt x="0" y="0"/>
                </a:moveTo>
                <a:lnTo>
                  <a:pt x="3771429" y="0"/>
                </a:lnTo>
                <a:lnTo>
                  <a:pt x="3771429" y="3799059"/>
                </a:lnTo>
                <a:lnTo>
                  <a:pt x="0" y="37990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Google Shape;866;p21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867" name="Google Shape;867;p21"/>
          <p:cNvSpPr txBox="1"/>
          <p:nvPr/>
        </p:nvSpPr>
        <p:spPr>
          <a:xfrm>
            <a:off x="2949303" y="1141429"/>
            <a:ext cx="12389393" cy="90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8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5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REFERENCES</a:t>
            </a:r>
            <a:endParaRPr/>
          </a:p>
        </p:txBody>
      </p:sp>
      <p:sp>
        <p:nvSpPr>
          <p:cNvPr id="868" name="Google Shape;868;p21"/>
          <p:cNvSpPr txBox="1"/>
          <p:nvPr/>
        </p:nvSpPr>
        <p:spPr>
          <a:xfrm>
            <a:off x="1363179" y="2627222"/>
            <a:ext cx="14960304" cy="6260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Allen, L. (2021). Hybrid Librarians in the 21st Century Library: A Collaborative Service-Staffing Model. Retrieved from https://www.ala.org/acrl/sites/ala.org.acrl/files/content/conferences/pdf/allen05.pdf.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Amaechi, N.M., Enweani, U.V., &amp; Eke, C.C. (2021). Challenges to Library and Information Services (LIS) Delivery in the 21st Century: The Situation in three Academic Libraries in Imo State, Nigeria. Library Philosophy and Practice (e-journal), 2075. Retrieved from http://digitalcommons.unl.edu/libphilprac/2075.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Beatty, B. J. (2019). Hybrid-Flexible Course Bibliometric Analysis and Information Mapping. Indonesian Journal of Librarianship, 2(1).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Bhardwaj, R.K., &amp; Kanjilal, U. (2020). Assessing the preparedness of academic librarians in developing countries for hybrid library services: The Indian experience. The Electronic Library, 32(5), 719-733. doi:10.1108/EL-03-2020-0049.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Broopy, P. (2020). Digital Library Research Review: Final Report, Library &amp; Information Commission, London. Retrieved from http://www.cerlim.ac.uk/consult/dlrr.rtf.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CHED. (2020). Guidelines on the Implementation of Flexible Learning. CHED Memorandum Order No. 4, 2020.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8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CHED. (2021). CHED Memorandum Order No. 22, 2021: Minimum Requirements for Libraries of Higher Education Institutions Common to All Programs.</a:t>
            </a:r>
            <a:endParaRPr/>
          </a:p>
          <a:p>
            <a:pPr marL="0" marR="0" lvl="0" indent="0" algn="just" rtl="0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8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2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4" name="Google Shape;874;p22"/>
          <p:cNvSpPr/>
          <p:nvPr/>
        </p:nvSpPr>
        <p:spPr>
          <a:xfrm>
            <a:off x="8013466" y="-2424492"/>
            <a:ext cx="3714840" cy="3742054"/>
          </a:xfrm>
          <a:custGeom>
            <a:avLst/>
            <a:gdLst/>
            <a:ahLst/>
            <a:cxnLst/>
            <a:rect l="l" t="t" r="r" b="b"/>
            <a:pathLst>
              <a:path w="3714840" h="3742054" extrusionOk="0">
                <a:moveTo>
                  <a:pt x="0" y="0"/>
                </a:moveTo>
                <a:lnTo>
                  <a:pt x="3714840" y="0"/>
                </a:lnTo>
                <a:lnTo>
                  <a:pt x="3714840" y="3742054"/>
                </a:lnTo>
                <a:lnTo>
                  <a:pt x="0" y="37420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5" name="Google Shape;875;p22"/>
          <p:cNvSpPr/>
          <p:nvPr/>
        </p:nvSpPr>
        <p:spPr>
          <a:xfrm>
            <a:off x="14497281" y="8396932"/>
            <a:ext cx="2441759" cy="404000"/>
          </a:xfrm>
          <a:custGeom>
            <a:avLst/>
            <a:gdLst/>
            <a:ahLst/>
            <a:cxnLst/>
            <a:rect l="l" t="t" r="r" b="b"/>
            <a:pathLst>
              <a:path w="2441759" h="404000" extrusionOk="0">
                <a:moveTo>
                  <a:pt x="0" y="0"/>
                </a:moveTo>
                <a:lnTo>
                  <a:pt x="2441759" y="0"/>
                </a:lnTo>
                <a:lnTo>
                  <a:pt x="2441759" y="404000"/>
                </a:lnTo>
                <a:lnTo>
                  <a:pt x="0" y="404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76" name="Google Shape;876;p22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877" name="Google Shape;877;p22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2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9" name="Google Shape;879;p22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880" name="Google Shape;880;p22"/>
          <p:cNvSpPr txBox="1"/>
          <p:nvPr/>
        </p:nvSpPr>
        <p:spPr>
          <a:xfrm>
            <a:off x="3658830" y="4326229"/>
            <a:ext cx="11749054" cy="3632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443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ДЯКУЮ | THANK YOU</a:t>
            </a:r>
            <a:endParaRPr/>
          </a:p>
          <a:p>
            <a:pPr marL="0" marR="0" lvl="0" indent="0" algn="ctr" rtl="0">
              <a:lnSpc>
                <a:spcPct val="139998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443" b="1">
              <a:solidFill>
                <a:srgbClr val="0F2C3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81" name="Google Shape;881;p22"/>
          <p:cNvSpPr txBox="1"/>
          <p:nvPr/>
        </p:nvSpPr>
        <p:spPr>
          <a:xfrm>
            <a:off x="2705271" y="6218307"/>
            <a:ext cx="12877457" cy="2070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>
                <a:solidFill>
                  <a:srgbClr val="0F2C33"/>
                </a:solidFill>
                <a:latin typeface="Arimo"/>
                <a:ea typeface="Arimo"/>
                <a:cs typeface="Arimo"/>
                <a:sym typeface="Arimo"/>
              </a:rPr>
              <a:t>Mary Rose V. Navarro</a:t>
            </a:r>
            <a:endParaRPr/>
          </a:p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>
                <a:solidFill>
                  <a:srgbClr val="0F2C33"/>
                </a:solidFill>
                <a:latin typeface="Arimo"/>
                <a:ea typeface="Arimo"/>
                <a:cs typeface="Arimo"/>
                <a:sym typeface="Arimo"/>
              </a:rPr>
              <a:t>Dr. Elizabeth D. Malabanan</a:t>
            </a:r>
            <a:endParaRPr/>
          </a:p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>
                <a:solidFill>
                  <a:srgbClr val="0F2C33"/>
                </a:solidFill>
                <a:latin typeface="Arimo"/>
                <a:ea typeface="Arimo"/>
                <a:cs typeface="Arimo"/>
                <a:sym typeface="Arimo"/>
              </a:rPr>
              <a:t>Dr. Leomar S. Galicia</a:t>
            </a:r>
            <a:endParaRPr/>
          </a:p>
          <a:p>
            <a:pPr marL="0" marR="0" lvl="0" indent="0" algn="ctr" rtl="0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6">
                <a:solidFill>
                  <a:srgbClr val="0F2C33"/>
                </a:solidFill>
                <a:latin typeface="Arimo"/>
                <a:ea typeface="Arimo"/>
                <a:cs typeface="Arimo"/>
                <a:sym typeface="Arimo"/>
              </a:rPr>
              <a:t>Dr. Ma. Lindie D. Masalinto</a:t>
            </a:r>
            <a:endParaRPr sz="3386">
              <a:solidFill>
                <a:srgbClr val="0F2C33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3"/>
          <p:cNvGrpSpPr/>
          <p:nvPr/>
        </p:nvGrpSpPr>
        <p:grpSpPr>
          <a:xfrm rot="-5400000">
            <a:off x="5117655" y="341424"/>
            <a:ext cx="15415098" cy="4476054"/>
            <a:chOff x="0" y="-38100"/>
            <a:chExt cx="4059944" cy="1178878"/>
          </a:xfrm>
        </p:grpSpPr>
        <p:sp>
          <p:nvSpPr>
            <p:cNvPr id="136" name="Google Shape;136;p3"/>
            <p:cNvSpPr/>
            <p:nvPr/>
          </p:nvSpPr>
          <p:spPr>
            <a:xfrm>
              <a:off x="0" y="0"/>
              <a:ext cx="4059944" cy="1140778"/>
            </a:xfrm>
            <a:custGeom>
              <a:avLst/>
              <a:gdLst/>
              <a:ahLst/>
              <a:cxnLst/>
              <a:rect l="l" t="t" r="r" b="b"/>
              <a:pathLst>
                <a:path w="4059944" h="1140778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1140778"/>
                  </a:lnTo>
                  <a:lnTo>
                    <a:pt x="0" y="1140778"/>
                  </a:lnTo>
                  <a:close/>
                </a:path>
              </a:pathLst>
            </a:custGeom>
            <a:solidFill>
              <a:srgbClr val="4B120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p3"/>
          <p:cNvGrpSpPr/>
          <p:nvPr/>
        </p:nvGrpSpPr>
        <p:grpSpPr>
          <a:xfrm rot="-5400000">
            <a:off x="1518284" y="568329"/>
            <a:ext cx="15415098" cy="4022244"/>
            <a:chOff x="0" y="-38100"/>
            <a:chExt cx="4059944" cy="1059356"/>
          </a:xfrm>
        </p:grpSpPr>
        <p:sp>
          <p:nvSpPr>
            <p:cNvPr id="139" name="Google Shape;139;p3"/>
            <p:cNvSpPr/>
            <p:nvPr/>
          </p:nvSpPr>
          <p:spPr>
            <a:xfrm>
              <a:off x="0" y="0"/>
              <a:ext cx="4059944" cy="1021256"/>
            </a:xfrm>
            <a:custGeom>
              <a:avLst/>
              <a:gdLst/>
              <a:ahLst/>
              <a:cxnLst/>
              <a:rect l="l" t="t" r="r" b="b"/>
              <a:pathLst>
                <a:path w="4059944" h="1021256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1021256"/>
                  </a:lnTo>
                  <a:lnTo>
                    <a:pt x="0" y="1021256"/>
                  </a:lnTo>
                  <a:close/>
                </a:path>
              </a:pathLst>
            </a:custGeom>
            <a:solidFill>
              <a:srgbClr val="00442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" name="Google Shape;141;p3"/>
          <p:cNvGrpSpPr/>
          <p:nvPr/>
        </p:nvGrpSpPr>
        <p:grpSpPr>
          <a:xfrm rot="-5400000">
            <a:off x="-2097031" y="748818"/>
            <a:ext cx="15755478" cy="4001645"/>
            <a:chOff x="0" y="-38100"/>
            <a:chExt cx="4059944" cy="1053931"/>
          </a:xfrm>
        </p:grpSpPr>
        <p:sp>
          <p:nvSpPr>
            <p:cNvPr id="142" name="Google Shape;142;p3"/>
            <p:cNvSpPr/>
            <p:nvPr/>
          </p:nvSpPr>
          <p:spPr>
            <a:xfrm>
              <a:off x="0" y="0"/>
              <a:ext cx="4059944" cy="1015831"/>
            </a:xfrm>
            <a:custGeom>
              <a:avLst/>
              <a:gdLst/>
              <a:ahLst/>
              <a:cxnLst/>
              <a:rect l="l" t="t" r="r" b="b"/>
              <a:pathLst>
                <a:path w="4059944" h="1015831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1015831"/>
                  </a:lnTo>
                  <a:lnTo>
                    <a:pt x="0" y="1015831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" name="Google Shape;144;p3"/>
          <p:cNvGrpSpPr/>
          <p:nvPr/>
        </p:nvGrpSpPr>
        <p:grpSpPr>
          <a:xfrm rot="-5400000">
            <a:off x="8913860" y="477408"/>
            <a:ext cx="15415098" cy="4204084"/>
            <a:chOff x="0" y="-38100"/>
            <a:chExt cx="4059944" cy="1107249"/>
          </a:xfrm>
        </p:grpSpPr>
        <p:sp>
          <p:nvSpPr>
            <p:cNvPr id="145" name="Google Shape;145;p3"/>
            <p:cNvSpPr/>
            <p:nvPr/>
          </p:nvSpPr>
          <p:spPr>
            <a:xfrm>
              <a:off x="0" y="0"/>
              <a:ext cx="4059944" cy="1069149"/>
            </a:xfrm>
            <a:custGeom>
              <a:avLst/>
              <a:gdLst/>
              <a:ahLst/>
              <a:cxnLst/>
              <a:rect l="l" t="t" r="r" b="b"/>
              <a:pathLst>
                <a:path w="4059944" h="1069149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1069149"/>
                  </a:lnTo>
                  <a:lnTo>
                    <a:pt x="0" y="1069149"/>
                  </a:lnTo>
                  <a:close/>
                </a:path>
              </a:pathLst>
            </a:custGeom>
            <a:solidFill>
              <a:srgbClr val="06071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" name="Google Shape;147;p3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148" name="Google Shape;148;p3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50" name="Google Shape;150;p3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1" name="Google Shape;151;p3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2" name="Google Shape;152;p3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3" name="Google Shape;153;p3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54" name="Google Shape;154;p3"/>
          <p:cNvGrpSpPr/>
          <p:nvPr/>
        </p:nvGrpSpPr>
        <p:grpSpPr>
          <a:xfrm>
            <a:off x="0" y="-1690367"/>
            <a:ext cx="3996118" cy="3290053"/>
            <a:chOff x="0" y="-38100"/>
            <a:chExt cx="1187942" cy="850900"/>
          </a:xfrm>
        </p:grpSpPr>
        <p:sp>
          <p:nvSpPr>
            <p:cNvPr id="155" name="Google Shape;155;p3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" name="Google Shape;157;p3"/>
          <p:cNvSpPr/>
          <p:nvPr/>
        </p:nvSpPr>
        <p:spPr>
          <a:xfrm>
            <a:off x="3140914" y="955859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8" name="Google Shape;158;p3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59" name="Google Shape;159;p3"/>
          <p:cNvGrpSpPr/>
          <p:nvPr/>
        </p:nvGrpSpPr>
        <p:grpSpPr>
          <a:xfrm>
            <a:off x="0" y="9113639"/>
            <a:ext cx="18723451" cy="3230758"/>
            <a:chOff x="0" y="-38100"/>
            <a:chExt cx="5260714" cy="850900"/>
          </a:xfrm>
        </p:grpSpPr>
        <p:sp>
          <p:nvSpPr>
            <p:cNvPr id="160" name="Google Shape;160;p3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62" name="Google Shape;162;p3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3" name="Google Shape;163;p3"/>
          <p:cNvSpPr/>
          <p:nvPr/>
        </p:nvSpPr>
        <p:spPr>
          <a:xfrm>
            <a:off x="15731652" y="82917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"/>
          <p:cNvSpPr/>
          <p:nvPr/>
        </p:nvSpPr>
        <p:spPr>
          <a:xfrm>
            <a:off x="4283763" y="3562459"/>
            <a:ext cx="3162190" cy="2743200"/>
          </a:xfrm>
          <a:custGeom>
            <a:avLst/>
            <a:gdLst/>
            <a:ahLst/>
            <a:cxnLst/>
            <a:rect l="l" t="t" r="r" b="b"/>
            <a:pathLst>
              <a:path w="3162190" h="2743200" extrusionOk="0">
                <a:moveTo>
                  <a:pt x="0" y="0"/>
                </a:moveTo>
                <a:lnTo>
                  <a:pt x="3162190" y="0"/>
                </a:lnTo>
                <a:lnTo>
                  <a:pt x="3162190" y="2743200"/>
                </a:lnTo>
                <a:lnTo>
                  <a:pt x="0" y="27432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"/>
          <p:cNvSpPr/>
          <p:nvPr/>
        </p:nvSpPr>
        <p:spPr>
          <a:xfrm>
            <a:off x="8067260" y="3335643"/>
            <a:ext cx="3017010" cy="3196832"/>
          </a:xfrm>
          <a:custGeom>
            <a:avLst/>
            <a:gdLst/>
            <a:ahLst/>
            <a:cxnLst/>
            <a:rect l="l" t="t" r="r" b="b"/>
            <a:pathLst>
              <a:path w="3017010" h="3196832" extrusionOk="0">
                <a:moveTo>
                  <a:pt x="0" y="0"/>
                </a:moveTo>
                <a:lnTo>
                  <a:pt x="3017011" y="0"/>
                </a:lnTo>
                <a:lnTo>
                  <a:pt x="3017011" y="3196832"/>
                </a:lnTo>
                <a:lnTo>
                  <a:pt x="0" y="31968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3"/>
          <p:cNvSpPr/>
          <p:nvPr/>
        </p:nvSpPr>
        <p:spPr>
          <a:xfrm>
            <a:off x="11451364" y="3408110"/>
            <a:ext cx="3051224" cy="3161890"/>
          </a:xfrm>
          <a:custGeom>
            <a:avLst/>
            <a:gdLst/>
            <a:ahLst/>
            <a:cxnLst/>
            <a:rect l="l" t="t" r="r" b="b"/>
            <a:pathLst>
              <a:path w="3051224" h="3161890" extrusionOk="0">
                <a:moveTo>
                  <a:pt x="0" y="0"/>
                </a:moveTo>
                <a:lnTo>
                  <a:pt x="3051224" y="0"/>
                </a:lnTo>
                <a:lnTo>
                  <a:pt x="3051224" y="3161890"/>
                </a:lnTo>
                <a:lnTo>
                  <a:pt x="0" y="31618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14788338" y="4272839"/>
            <a:ext cx="3465924" cy="1927920"/>
          </a:xfrm>
          <a:custGeom>
            <a:avLst/>
            <a:gdLst/>
            <a:ahLst/>
            <a:cxnLst/>
            <a:rect l="l" t="t" r="r" b="b"/>
            <a:pathLst>
              <a:path w="3465924" h="1927920" extrusionOk="0">
                <a:moveTo>
                  <a:pt x="0" y="0"/>
                </a:moveTo>
                <a:lnTo>
                  <a:pt x="3465924" y="0"/>
                </a:lnTo>
                <a:lnTo>
                  <a:pt x="3465924" y="1927920"/>
                </a:lnTo>
                <a:lnTo>
                  <a:pt x="0" y="19279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169" name="Google Shape;169;p3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170" name="Google Shape;170;p3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171" name="Google Shape;171;p3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sp>
        <p:nvSpPr>
          <p:cNvPr id="172" name="Google Shape;172;p3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173" name="Google Shape;173;p3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174" name="Google Shape;174;p3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175" name="Google Shape;175;p3"/>
          <p:cNvSpPr txBox="1"/>
          <p:nvPr/>
        </p:nvSpPr>
        <p:spPr>
          <a:xfrm>
            <a:off x="3972152" y="6730203"/>
            <a:ext cx="3785412" cy="112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Traditional Library Operations</a:t>
            </a:r>
            <a:endParaRPr/>
          </a:p>
        </p:txBody>
      </p:sp>
      <p:sp>
        <p:nvSpPr>
          <p:cNvPr id="176" name="Google Shape;176;p3"/>
          <p:cNvSpPr txBox="1"/>
          <p:nvPr/>
        </p:nvSpPr>
        <p:spPr>
          <a:xfrm>
            <a:off x="7829135" y="6730203"/>
            <a:ext cx="3785412" cy="112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Hybrid Library Operations</a:t>
            </a:r>
            <a:endParaRPr/>
          </a:p>
        </p:txBody>
      </p:sp>
      <p:sp>
        <p:nvSpPr>
          <p:cNvPr id="177" name="Google Shape;177;p3"/>
          <p:cNvSpPr txBox="1"/>
          <p:nvPr/>
        </p:nvSpPr>
        <p:spPr>
          <a:xfrm>
            <a:off x="11012699" y="6737362"/>
            <a:ext cx="3785412" cy="112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COVID-19 Pandemic</a:t>
            </a:r>
            <a:endParaRPr/>
          </a:p>
        </p:txBody>
      </p:sp>
      <p:sp>
        <p:nvSpPr>
          <p:cNvPr id="178" name="Google Shape;178;p3"/>
          <p:cNvSpPr txBox="1"/>
          <p:nvPr/>
        </p:nvSpPr>
        <p:spPr>
          <a:xfrm>
            <a:off x="14869682" y="6737362"/>
            <a:ext cx="3418318" cy="112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HYFLEX Library Operations</a:t>
            </a:r>
            <a:endParaRPr/>
          </a:p>
        </p:txBody>
      </p:sp>
      <p:sp>
        <p:nvSpPr>
          <p:cNvPr id="179" name="Google Shape;179;p3"/>
          <p:cNvSpPr txBox="1"/>
          <p:nvPr/>
        </p:nvSpPr>
        <p:spPr>
          <a:xfrm>
            <a:off x="4546533" y="619987"/>
            <a:ext cx="14337644" cy="191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6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LIBRARY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4"/>
          <p:cNvGrpSpPr/>
          <p:nvPr/>
        </p:nvGrpSpPr>
        <p:grpSpPr>
          <a:xfrm rot="-5400000">
            <a:off x="3326394" y="-4334227"/>
            <a:ext cx="15415098" cy="14508115"/>
            <a:chOff x="0" y="-38100"/>
            <a:chExt cx="4059944" cy="3821067"/>
          </a:xfrm>
        </p:grpSpPr>
        <p:sp>
          <p:nvSpPr>
            <p:cNvPr id="185" name="Google Shape;185;p4"/>
            <p:cNvSpPr/>
            <p:nvPr/>
          </p:nvSpPr>
          <p:spPr>
            <a:xfrm>
              <a:off x="0" y="0"/>
              <a:ext cx="4059944" cy="3782967"/>
            </a:xfrm>
            <a:custGeom>
              <a:avLst/>
              <a:gdLst/>
              <a:ahLst/>
              <a:cxnLst/>
              <a:rect l="l" t="t" r="r" b="b"/>
              <a:pathLst>
                <a:path w="4059944" h="3782967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3782967"/>
                  </a:lnTo>
                  <a:lnTo>
                    <a:pt x="0" y="3782967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4"/>
          <p:cNvGrpSpPr/>
          <p:nvPr/>
        </p:nvGrpSpPr>
        <p:grpSpPr>
          <a:xfrm>
            <a:off x="-44351" y="-140348"/>
            <a:ext cx="3996118" cy="10767727"/>
            <a:chOff x="0" y="-38100"/>
            <a:chExt cx="1052475" cy="2923104"/>
          </a:xfrm>
        </p:grpSpPr>
        <p:sp>
          <p:nvSpPr>
            <p:cNvPr id="188" name="Google Shape;188;p4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90" name="Google Shape;190;p4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1" name="Google Shape;191;p4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2" name="Google Shape;192;p4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3" name="Google Shape;193;p4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4" name="Google Shape;194;p4"/>
          <p:cNvGrpSpPr/>
          <p:nvPr/>
        </p:nvGrpSpPr>
        <p:grpSpPr>
          <a:xfrm>
            <a:off x="-61501" y="1428961"/>
            <a:ext cx="4085838" cy="1651359"/>
            <a:chOff x="0" y="-38100"/>
            <a:chExt cx="1187942" cy="850900"/>
          </a:xfrm>
        </p:grpSpPr>
        <p:sp>
          <p:nvSpPr>
            <p:cNvPr id="195" name="Google Shape;195;p4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7" name="Google Shape;197;p4"/>
          <p:cNvSpPr/>
          <p:nvPr/>
        </p:nvSpPr>
        <p:spPr>
          <a:xfrm>
            <a:off x="3205260" y="2555100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8" name="Google Shape;198;p4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9" name="Google Shape;199;p4"/>
          <p:cNvGrpSpPr/>
          <p:nvPr/>
        </p:nvGrpSpPr>
        <p:grpSpPr>
          <a:xfrm>
            <a:off x="-61501" y="9113639"/>
            <a:ext cx="18349501" cy="3230758"/>
            <a:chOff x="0" y="-38100"/>
            <a:chExt cx="5260714" cy="850900"/>
          </a:xfrm>
        </p:grpSpPr>
        <p:sp>
          <p:nvSpPr>
            <p:cNvPr id="200" name="Google Shape;200;p4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02" name="Google Shape;202;p4"/>
          <p:cNvCxnSpPr/>
          <p:nvPr/>
        </p:nvCxnSpPr>
        <p:spPr>
          <a:xfrm>
            <a:off x="-109918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3" name="Google Shape;203;p4"/>
          <p:cNvSpPr/>
          <p:nvPr/>
        </p:nvSpPr>
        <p:spPr>
          <a:xfrm>
            <a:off x="15862894" y="8517207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4"/>
          <p:cNvSpPr/>
          <p:nvPr/>
        </p:nvSpPr>
        <p:spPr>
          <a:xfrm>
            <a:off x="4620641" y="1842366"/>
            <a:ext cx="4900648" cy="4251312"/>
          </a:xfrm>
          <a:custGeom>
            <a:avLst/>
            <a:gdLst/>
            <a:ahLst/>
            <a:cxnLst/>
            <a:rect l="l" t="t" r="r" b="b"/>
            <a:pathLst>
              <a:path w="4900648" h="4251312" extrusionOk="0">
                <a:moveTo>
                  <a:pt x="0" y="0"/>
                </a:moveTo>
                <a:lnTo>
                  <a:pt x="4900647" y="0"/>
                </a:lnTo>
                <a:lnTo>
                  <a:pt x="4900647" y="4251312"/>
                </a:lnTo>
                <a:lnTo>
                  <a:pt x="0" y="42513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4"/>
          <p:cNvSpPr txBox="1"/>
          <p:nvPr/>
        </p:nvSpPr>
        <p:spPr>
          <a:xfrm>
            <a:off x="514350" y="1990268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206" name="Google Shape;206;p4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207" name="Google Shape;207;p4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208" name="Google Shape;208;p4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209" name="Google Shape;209;p4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210" name="Google Shape;210;p4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211" name="Google Shape;211;p4"/>
          <p:cNvSpPr txBox="1"/>
          <p:nvPr/>
        </p:nvSpPr>
        <p:spPr>
          <a:xfrm>
            <a:off x="3996118" y="6421892"/>
            <a:ext cx="6149693" cy="1808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98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Traditional Library Operations</a:t>
            </a:r>
            <a:endParaRPr/>
          </a:p>
        </p:txBody>
      </p:sp>
      <p:sp>
        <p:nvSpPr>
          <p:cNvPr id="212" name="Google Shape;212;p4"/>
          <p:cNvSpPr txBox="1"/>
          <p:nvPr/>
        </p:nvSpPr>
        <p:spPr>
          <a:xfrm>
            <a:off x="9797472" y="1247745"/>
            <a:ext cx="7894223" cy="1462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48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Conventional methods and practices followed in libraries.</a:t>
            </a:r>
            <a:endParaRPr/>
          </a:p>
        </p:txBody>
      </p:sp>
      <p:sp>
        <p:nvSpPr>
          <p:cNvPr id="213" name="Google Shape;213;p4"/>
          <p:cNvSpPr txBox="1"/>
          <p:nvPr/>
        </p:nvSpPr>
        <p:spPr>
          <a:xfrm>
            <a:off x="10949745" y="3093503"/>
            <a:ext cx="6741949" cy="5229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47093" marR="0" lvl="1" indent="-323546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97"/>
              <a:buFont typeface="Arial"/>
              <a:buChar char="•"/>
            </a:pPr>
            <a:r>
              <a:rPr lang="en-US" sz="299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cataloging and classifying physical books and materials;</a:t>
            </a:r>
            <a:endParaRPr/>
          </a:p>
          <a:p>
            <a:pPr marL="0" marR="0" lvl="0" indent="0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97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47093" marR="0" lvl="1" indent="-323546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97"/>
              <a:buFont typeface="Arial"/>
              <a:buChar char="•"/>
            </a:pPr>
            <a:r>
              <a:rPr lang="en-US" sz="299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managing circulation and checkouts;</a:t>
            </a:r>
            <a:endParaRPr/>
          </a:p>
          <a:p>
            <a:pPr marL="0" marR="0" lvl="0" indent="0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97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47093" marR="0" lvl="1" indent="-323546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97"/>
              <a:buFont typeface="Arial"/>
              <a:buChar char="•"/>
            </a:pPr>
            <a:r>
              <a:rPr lang="en-US" sz="299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providing reference services through in-person interactions;</a:t>
            </a:r>
            <a:endParaRPr/>
          </a:p>
          <a:p>
            <a:pPr marL="0" marR="0" lvl="0" indent="0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97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  <a:p>
            <a:pPr marL="647093" marR="0" lvl="1" indent="-323546" algn="just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97"/>
              <a:buFont typeface="Arial"/>
              <a:buChar char="•"/>
            </a:pPr>
            <a:r>
              <a:rPr lang="en-US" sz="299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maintainingphysical collections</a:t>
            </a:r>
            <a:endParaRPr/>
          </a:p>
        </p:txBody>
      </p:sp>
      <p:sp>
        <p:nvSpPr>
          <p:cNvPr id="214" name="Google Shape;214;p4"/>
          <p:cNvSpPr txBox="1"/>
          <p:nvPr/>
        </p:nvSpPr>
        <p:spPr>
          <a:xfrm>
            <a:off x="514350" y="542396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oogle Shape;220;p5"/>
          <p:cNvGrpSpPr/>
          <p:nvPr/>
        </p:nvGrpSpPr>
        <p:grpSpPr>
          <a:xfrm rot="-5400000">
            <a:off x="3978425" y="-5548974"/>
            <a:ext cx="15415098" cy="15669033"/>
            <a:chOff x="0" y="-38100"/>
            <a:chExt cx="4059944" cy="4126824"/>
          </a:xfrm>
        </p:grpSpPr>
        <p:sp>
          <p:nvSpPr>
            <p:cNvPr id="221" name="Google Shape;221;p5"/>
            <p:cNvSpPr/>
            <p:nvPr/>
          </p:nvSpPr>
          <p:spPr>
            <a:xfrm>
              <a:off x="0" y="0"/>
              <a:ext cx="4059944" cy="4088724"/>
            </a:xfrm>
            <a:custGeom>
              <a:avLst/>
              <a:gdLst/>
              <a:ahLst/>
              <a:cxnLst/>
              <a:rect l="l" t="t" r="r" b="b"/>
              <a:pathLst>
                <a:path w="4059944" h="4088724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4088724"/>
                  </a:lnTo>
                  <a:lnTo>
                    <a:pt x="0" y="4088724"/>
                  </a:lnTo>
                  <a:close/>
                </a:path>
              </a:pathLst>
            </a:custGeom>
            <a:solidFill>
              <a:srgbClr val="00442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3" name="Google Shape;223;p5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224" name="Google Shape;224;p5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26" name="Google Shape;226;p5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7" name="Google Shape;227;p5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8" name="Google Shape;228;p5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9" name="Google Shape;229;p5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0" name="Google Shape;230;p5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1" name="Google Shape;231;p5"/>
          <p:cNvGrpSpPr/>
          <p:nvPr/>
        </p:nvGrpSpPr>
        <p:grpSpPr>
          <a:xfrm>
            <a:off x="-61501" y="9113639"/>
            <a:ext cx="19581995" cy="3230758"/>
            <a:chOff x="0" y="-38100"/>
            <a:chExt cx="5260714" cy="850900"/>
          </a:xfrm>
        </p:grpSpPr>
        <p:sp>
          <p:nvSpPr>
            <p:cNvPr id="232" name="Google Shape;232;p5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4" name="Google Shape;234;p5"/>
          <p:cNvSpPr/>
          <p:nvPr/>
        </p:nvSpPr>
        <p:spPr>
          <a:xfrm>
            <a:off x="15731652" y="82917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5"/>
          <p:cNvSpPr/>
          <p:nvPr/>
        </p:nvSpPr>
        <p:spPr>
          <a:xfrm>
            <a:off x="4544741" y="1529678"/>
            <a:ext cx="4439993" cy="4704629"/>
          </a:xfrm>
          <a:custGeom>
            <a:avLst/>
            <a:gdLst/>
            <a:ahLst/>
            <a:cxnLst/>
            <a:rect l="l" t="t" r="r" b="b"/>
            <a:pathLst>
              <a:path w="4439993" h="4704629" extrusionOk="0">
                <a:moveTo>
                  <a:pt x="0" y="0"/>
                </a:moveTo>
                <a:lnTo>
                  <a:pt x="4439993" y="0"/>
                </a:lnTo>
                <a:lnTo>
                  <a:pt x="4439993" y="4704629"/>
                </a:lnTo>
                <a:lnTo>
                  <a:pt x="0" y="47046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5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237" name="Google Shape;237;p5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238" name="Google Shape;238;p5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239" name="Google Shape;239;p5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240" name="Google Shape;240;p5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241" name="Google Shape;241;p5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242" name="Google Shape;242;p5"/>
          <p:cNvSpPr txBox="1"/>
          <p:nvPr/>
        </p:nvSpPr>
        <p:spPr>
          <a:xfrm>
            <a:off x="3568516" y="6260013"/>
            <a:ext cx="6962302" cy="1830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00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Hybrid Library Operations</a:t>
            </a:r>
            <a:endParaRPr/>
          </a:p>
        </p:txBody>
      </p:sp>
      <p:sp>
        <p:nvSpPr>
          <p:cNvPr id="243" name="Google Shape;243;p5"/>
          <p:cNvSpPr txBox="1"/>
          <p:nvPr/>
        </p:nvSpPr>
        <p:spPr>
          <a:xfrm>
            <a:off x="9834509" y="1396328"/>
            <a:ext cx="7725943" cy="202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827247" marR="0" lvl="1" indent="-413623" algn="just" rtl="0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831"/>
              <a:buFont typeface="Arial"/>
              <a:buChar char="•"/>
            </a:pPr>
            <a:r>
              <a:rPr lang="en-US" sz="3831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Combine traditional library practices with digital technologies.</a:t>
            </a:r>
            <a:endParaRPr/>
          </a:p>
        </p:txBody>
      </p:sp>
      <p:sp>
        <p:nvSpPr>
          <p:cNvPr id="244" name="Google Shape;244;p5"/>
          <p:cNvSpPr txBox="1"/>
          <p:nvPr/>
        </p:nvSpPr>
        <p:spPr>
          <a:xfrm>
            <a:off x="9834509" y="4359152"/>
            <a:ext cx="7725943" cy="3379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827546" marR="0" lvl="1" indent="-413772" algn="just" rtl="0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833"/>
              <a:buFont typeface="Arial"/>
              <a:buChar char="•"/>
            </a:pPr>
            <a:r>
              <a:rPr lang="en-US" sz="3833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Physical collections are complemented by digital resources such as e-books, online databases, and digital catalogs.</a:t>
            </a:r>
            <a:endParaRPr/>
          </a:p>
        </p:txBody>
      </p:sp>
      <p:grpSp>
        <p:nvGrpSpPr>
          <p:cNvPr id="245" name="Google Shape;245;p5"/>
          <p:cNvGrpSpPr/>
          <p:nvPr/>
        </p:nvGrpSpPr>
        <p:grpSpPr>
          <a:xfrm>
            <a:off x="-61501" y="1428961"/>
            <a:ext cx="4121966" cy="1651359"/>
            <a:chOff x="0" y="-38100"/>
            <a:chExt cx="1187942" cy="850900"/>
          </a:xfrm>
        </p:grpSpPr>
        <p:sp>
          <p:nvSpPr>
            <p:cNvPr id="246" name="Google Shape;246;p5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8" name="Google Shape;248;p5"/>
          <p:cNvSpPr/>
          <p:nvPr/>
        </p:nvSpPr>
        <p:spPr>
          <a:xfrm>
            <a:off x="3205260" y="2555100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5"/>
          <p:cNvSpPr txBox="1"/>
          <p:nvPr/>
        </p:nvSpPr>
        <p:spPr>
          <a:xfrm>
            <a:off x="514350" y="1990268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250" name="Google Shape;250;p5"/>
          <p:cNvSpPr txBox="1"/>
          <p:nvPr/>
        </p:nvSpPr>
        <p:spPr>
          <a:xfrm>
            <a:off x="514350" y="542396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</a:t>
            </a:r>
            <a:endParaRPr/>
          </a:p>
        </p:txBody>
      </p:sp>
      <p:cxnSp>
        <p:nvCxnSpPr>
          <p:cNvPr id="251" name="Google Shape;251;p5"/>
          <p:cNvCxnSpPr/>
          <p:nvPr/>
        </p:nvCxnSpPr>
        <p:spPr>
          <a:xfrm>
            <a:off x="-45763" y="9258300"/>
            <a:ext cx="4103381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oogle Shape;256;p6"/>
          <p:cNvGrpSpPr/>
          <p:nvPr/>
        </p:nvGrpSpPr>
        <p:grpSpPr>
          <a:xfrm rot="-5400000">
            <a:off x="4539171" y="-6598659"/>
            <a:ext cx="15415098" cy="16882050"/>
            <a:chOff x="0" y="-38100"/>
            <a:chExt cx="4059944" cy="4446301"/>
          </a:xfrm>
        </p:grpSpPr>
        <p:sp>
          <p:nvSpPr>
            <p:cNvPr id="257" name="Google Shape;257;p6"/>
            <p:cNvSpPr/>
            <p:nvPr/>
          </p:nvSpPr>
          <p:spPr>
            <a:xfrm>
              <a:off x="0" y="0"/>
              <a:ext cx="4059944" cy="4408201"/>
            </a:xfrm>
            <a:custGeom>
              <a:avLst/>
              <a:gdLst/>
              <a:ahLst/>
              <a:cxnLst/>
              <a:rect l="l" t="t" r="r" b="b"/>
              <a:pathLst>
                <a:path w="4059944" h="4408201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4408201"/>
                  </a:lnTo>
                  <a:lnTo>
                    <a:pt x="0" y="4408201"/>
                  </a:lnTo>
                  <a:close/>
                </a:path>
              </a:pathLst>
            </a:custGeom>
            <a:solidFill>
              <a:srgbClr val="4B120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9" name="Google Shape;259;p6"/>
          <p:cNvGrpSpPr/>
          <p:nvPr/>
        </p:nvGrpSpPr>
        <p:grpSpPr>
          <a:xfrm>
            <a:off x="0" y="-141033"/>
            <a:ext cx="3996118" cy="10820309"/>
            <a:chOff x="0" y="-38100"/>
            <a:chExt cx="1052475" cy="2923104"/>
          </a:xfrm>
        </p:grpSpPr>
        <p:sp>
          <p:nvSpPr>
            <p:cNvPr id="260" name="Google Shape;260;p6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62" name="Google Shape;262;p6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3" name="Google Shape;263;p6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4" name="Google Shape;264;p6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" name="Google Shape;265;p6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" name="Google Shape;266;p6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67" name="Google Shape;267;p6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268" name="Google Shape;268;p6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70" name="Google Shape;270;p6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1" name="Google Shape;271;p6"/>
          <p:cNvSpPr/>
          <p:nvPr/>
        </p:nvSpPr>
        <p:spPr>
          <a:xfrm>
            <a:off x="15731652" y="82917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6"/>
          <p:cNvSpPr/>
          <p:nvPr/>
        </p:nvSpPr>
        <p:spPr>
          <a:xfrm>
            <a:off x="4930769" y="2479783"/>
            <a:ext cx="4491932" cy="4654852"/>
          </a:xfrm>
          <a:custGeom>
            <a:avLst/>
            <a:gdLst/>
            <a:ahLst/>
            <a:cxnLst/>
            <a:rect l="l" t="t" r="r" b="b"/>
            <a:pathLst>
              <a:path w="4491932" h="4654852" extrusionOk="0">
                <a:moveTo>
                  <a:pt x="0" y="0"/>
                </a:moveTo>
                <a:lnTo>
                  <a:pt x="4491932" y="0"/>
                </a:lnTo>
                <a:lnTo>
                  <a:pt x="4491932" y="4654852"/>
                </a:lnTo>
                <a:lnTo>
                  <a:pt x="0" y="46548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6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274" name="Google Shape;274;p6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275" name="Google Shape;275;p6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276" name="Google Shape;276;p6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277" name="Google Shape;277;p6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278" name="Google Shape;278;p6"/>
          <p:cNvSpPr txBox="1"/>
          <p:nvPr/>
        </p:nvSpPr>
        <p:spPr>
          <a:xfrm>
            <a:off x="3996118" y="7323945"/>
            <a:ext cx="7051861" cy="906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COVID-19 Pandemic</a:t>
            </a:r>
            <a:endParaRPr/>
          </a:p>
        </p:txBody>
      </p:sp>
      <p:sp>
        <p:nvSpPr>
          <p:cNvPr id="279" name="Google Shape;279;p6"/>
          <p:cNvSpPr txBox="1"/>
          <p:nvPr/>
        </p:nvSpPr>
        <p:spPr>
          <a:xfrm>
            <a:off x="10356151" y="1961693"/>
            <a:ext cx="7418056" cy="130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94568" marR="0" lvl="1" indent="-397284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80"/>
              <a:buFont typeface="Arial"/>
              <a:buChar char="•"/>
            </a:pPr>
            <a:r>
              <a:rPr lang="en-US" sz="3680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Closure or Limited Access to Physical Spaces</a:t>
            </a:r>
            <a:endParaRPr/>
          </a:p>
        </p:txBody>
      </p:sp>
      <p:sp>
        <p:nvSpPr>
          <p:cNvPr id="280" name="Google Shape;280;p6"/>
          <p:cNvSpPr txBox="1"/>
          <p:nvPr/>
        </p:nvSpPr>
        <p:spPr>
          <a:xfrm>
            <a:off x="10356151" y="3631237"/>
            <a:ext cx="7418056" cy="130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94568" marR="0" lvl="1" indent="-397284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80"/>
              <a:buFont typeface="Arial"/>
              <a:buChar char="•"/>
            </a:pPr>
            <a:r>
              <a:rPr lang="en-US" sz="3680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Increased Emphasis on Digital Resources</a:t>
            </a:r>
            <a:endParaRPr/>
          </a:p>
        </p:txBody>
      </p:sp>
      <p:sp>
        <p:nvSpPr>
          <p:cNvPr id="281" name="Google Shape;281;p6"/>
          <p:cNvSpPr txBox="1"/>
          <p:nvPr/>
        </p:nvSpPr>
        <p:spPr>
          <a:xfrm>
            <a:off x="10356151" y="6176071"/>
            <a:ext cx="7418056" cy="65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94568" marR="0" lvl="1" indent="-397284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80"/>
              <a:buFont typeface="Arial"/>
              <a:buChar char="•"/>
            </a:pPr>
            <a:r>
              <a:rPr lang="en-US" sz="3680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Safe and Contactless Services</a:t>
            </a:r>
            <a:endParaRPr/>
          </a:p>
        </p:txBody>
      </p:sp>
      <p:sp>
        <p:nvSpPr>
          <p:cNvPr id="282" name="Google Shape;282;p6"/>
          <p:cNvSpPr txBox="1"/>
          <p:nvPr/>
        </p:nvSpPr>
        <p:spPr>
          <a:xfrm>
            <a:off x="10356151" y="5153500"/>
            <a:ext cx="7418056" cy="65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94568" marR="0" lvl="1" indent="-397284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80"/>
              <a:buFont typeface="Arial"/>
              <a:buChar char="•"/>
            </a:pPr>
            <a:r>
              <a:rPr lang="en-US" sz="3680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Remote Work for Library Staff</a:t>
            </a:r>
            <a:endParaRPr/>
          </a:p>
        </p:txBody>
      </p:sp>
      <p:grpSp>
        <p:nvGrpSpPr>
          <p:cNvPr id="283" name="Google Shape;283;p6"/>
          <p:cNvGrpSpPr/>
          <p:nvPr/>
        </p:nvGrpSpPr>
        <p:grpSpPr>
          <a:xfrm>
            <a:off x="-61501" y="1428961"/>
            <a:ext cx="4121966" cy="1651359"/>
            <a:chOff x="0" y="-38100"/>
            <a:chExt cx="1187942" cy="850900"/>
          </a:xfrm>
        </p:grpSpPr>
        <p:sp>
          <p:nvSpPr>
            <p:cNvPr id="284" name="Google Shape;284;p6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6" name="Google Shape;286;p6"/>
          <p:cNvSpPr/>
          <p:nvPr/>
        </p:nvSpPr>
        <p:spPr>
          <a:xfrm>
            <a:off x="3205260" y="2555100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6"/>
          <p:cNvSpPr txBox="1"/>
          <p:nvPr/>
        </p:nvSpPr>
        <p:spPr>
          <a:xfrm>
            <a:off x="514350" y="1990268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288" name="Google Shape;288;p6"/>
          <p:cNvSpPr txBox="1"/>
          <p:nvPr/>
        </p:nvSpPr>
        <p:spPr>
          <a:xfrm>
            <a:off x="514350" y="542396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oogle Shape;293;p7"/>
          <p:cNvGrpSpPr/>
          <p:nvPr/>
        </p:nvGrpSpPr>
        <p:grpSpPr>
          <a:xfrm rot="-5400000">
            <a:off x="3804084" y="-5603232"/>
            <a:ext cx="15415098" cy="15320352"/>
            <a:chOff x="0" y="-38100"/>
            <a:chExt cx="4059944" cy="4034990"/>
          </a:xfrm>
        </p:grpSpPr>
        <p:sp>
          <p:nvSpPr>
            <p:cNvPr id="294" name="Google Shape;294;p7"/>
            <p:cNvSpPr/>
            <p:nvPr/>
          </p:nvSpPr>
          <p:spPr>
            <a:xfrm>
              <a:off x="0" y="0"/>
              <a:ext cx="4059944" cy="3996890"/>
            </a:xfrm>
            <a:custGeom>
              <a:avLst/>
              <a:gdLst/>
              <a:ahLst/>
              <a:cxnLst/>
              <a:rect l="l" t="t" r="r" b="b"/>
              <a:pathLst>
                <a:path w="4059944" h="3996890" extrusionOk="0">
                  <a:moveTo>
                    <a:pt x="0" y="0"/>
                  </a:moveTo>
                  <a:lnTo>
                    <a:pt x="4059944" y="0"/>
                  </a:lnTo>
                  <a:lnTo>
                    <a:pt x="4059944" y="3996890"/>
                  </a:lnTo>
                  <a:lnTo>
                    <a:pt x="0" y="3996890"/>
                  </a:lnTo>
                  <a:close/>
                </a:path>
              </a:pathLst>
            </a:custGeom>
            <a:solidFill>
              <a:srgbClr val="06071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6" name="Google Shape;296;p7"/>
          <p:cNvGrpSpPr/>
          <p:nvPr/>
        </p:nvGrpSpPr>
        <p:grpSpPr>
          <a:xfrm>
            <a:off x="0" y="-141033"/>
            <a:ext cx="3996118" cy="10820312"/>
            <a:chOff x="0" y="-38100"/>
            <a:chExt cx="1052475" cy="2923104"/>
          </a:xfrm>
        </p:grpSpPr>
        <p:sp>
          <p:nvSpPr>
            <p:cNvPr id="297" name="Google Shape;297;p7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99" name="Google Shape;299;p7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0" name="Google Shape;300;p7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1" name="Google Shape;301;p7"/>
          <p:cNvCxnSpPr/>
          <p:nvPr/>
        </p:nvCxnSpPr>
        <p:spPr>
          <a:xfrm>
            <a:off x="0" y="439725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2" name="Google Shape;302;p7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3" name="Google Shape;303;p7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04" name="Google Shape;304;p7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305" name="Google Shape;305;p7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07" name="Google Shape;307;p7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7"/>
          <p:cNvSpPr/>
          <p:nvPr/>
        </p:nvSpPr>
        <p:spPr>
          <a:xfrm>
            <a:off x="15731652" y="82917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7"/>
          <p:cNvSpPr/>
          <p:nvPr/>
        </p:nvSpPr>
        <p:spPr>
          <a:xfrm>
            <a:off x="4347696" y="3266618"/>
            <a:ext cx="6582565" cy="3556843"/>
          </a:xfrm>
          <a:custGeom>
            <a:avLst/>
            <a:gdLst/>
            <a:ahLst/>
            <a:cxnLst/>
            <a:rect l="l" t="t" r="r" b="b"/>
            <a:pathLst>
              <a:path w="6582565" h="3556843" extrusionOk="0">
                <a:moveTo>
                  <a:pt x="0" y="0"/>
                </a:moveTo>
                <a:lnTo>
                  <a:pt x="6582565" y="0"/>
                </a:lnTo>
                <a:lnTo>
                  <a:pt x="6582565" y="3556843"/>
                </a:lnTo>
                <a:lnTo>
                  <a:pt x="0" y="35568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7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311" name="Google Shape;311;p7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312" name="Google Shape;312;p7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313" name="Google Shape;313;p7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314" name="Google Shape;314;p7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315" name="Google Shape;315;p7"/>
          <p:cNvSpPr txBox="1"/>
          <p:nvPr/>
        </p:nvSpPr>
        <p:spPr>
          <a:xfrm>
            <a:off x="4395321" y="7148581"/>
            <a:ext cx="13165131" cy="756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45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Hybrid and Flexible (HyFlex) Library Operations</a:t>
            </a:r>
            <a:endParaRPr/>
          </a:p>
        </p:txBody>
      </p:sp>
      <p:sp>
        <p:nvSpPr>
          <p:cNvPr id="316" name="Google Shape;316;p7"/>
          <p:cNvSpPr txBox="1"/>
          <p:nvPr/>
        </p:nvSpPr>
        <p:spPr>
          <a:xfrm>
            <a:off x="9533357" y="2072247"/>
            <a:ext cx="8298140" cy="847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43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Flexible Learning Support</a:t>
            </a:r>
            <a:endParaRPr/>
          </a:p>
        </p:txBody>
      </p:sp>
      <p:sp>
        <p:nvSpPr>
          <p:cNvPr id="317" name="Google Shape;317;p7"/>
          <p:cNvSpPr txBox="1"/>
          <p:nvPr/>
        </p:nvSpPr>
        <p:spPr>
          <a:xfrm>
            <a:off x="10977886" y="3275637"/>
            <a:ext cx="7034648" cy="312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68117" marR="0" lvl="1" indent="-384059" algn="just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57"/>
              <a:buFont typeface="Arial"/>
              <a:buChar char="•"/>
            </a:pPr>
            <a:r>
              <a:rPr lang="en-US" sz="355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Personalized Services;</a:t>
            </a:r>
            <a:endParaRPr/>
          </a:p>
          <a:p>
            <a:pPr marL="768117" marR="0" lvl="1" indent="-384059" algn="just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57"/>
              <a:buFont typeface="Arial"/>
              <a:buChar char="•"/>
            </a:pPr>
            <a:r>
              <a:rPr lang="en-US" sz="355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Multiple Modes of Access;</a:t>
            </a:r>
            <a:endParaRPr/>
          </a:p>
          <a:p>
            <a:pPr marL="768117" marR="0" lvl="1" indent="-384059" algn="just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57"/>
              <a:buFont typeface="Arial"/>
              <a:buChar char="•"/>
            </a:pPr>
            <a:r>
              <a:rPr lang="en-US" sz="355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In-person access</a:t>
            </a:r>
            <a:endParaRPr/>
          </a:p>
          <a:p>
            <a:pPr marL="768117" marR="0" lvl="1" indent="-384059" algn="just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57"/>
              <a:buFont typeface="Arial"/>
              <a:buChar char="•"/>
            </a:pPr>
            <a:r>
              <a:rPr lang="en-US" sz="355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Synchronous online access </a:t>
            </a:r>
            <a:endParaRPr/>
          </a:p>
          <a:p>
            <a:pPr marL="768117" marR="0" lvl="1" indent="-384059" algn="just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57"/>
              <a:buFont typeface="Arial"/>
              <a:buChar char="•"/>
            </a:pPr>
            <a:r>
              <a:rPr lang="en-US" sz="3557" b="0" i="0" u="none" strike="noStrike" cap="non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Asynchronous online access </a:t>
            </a:r>
            <a:endParaRPr/>
          </a:p>
        </p:txBody>
      </p:sp>
      <p:grpSp>
        <p:nvGrpSpPr>
          <p:cNvPr id="318" name="Google Shape;318;p7"/>
          <p:cNvGrpSpPr/>
          <p:nvPr/>
        </p:nvGrpSpPr>
        <p:grpSpPr>
          <a:xfrm>
            <a:off x="-61501" y="1428961"/>
            <a:ext cx="4057618" cy="1651359"/>
            <a:chOff x="0" y="-38100"/>
            <a:chExt cx="1187942" cy="850900"/>
          </a:xfrm>
        </p:grpSpPr>
        <p:sp>
          <p:nvSpPr>
            <p:cNvPr id="319" name="Google Shape;319;p7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1" name="Google Shape;321;p7"/>
          <p:cNvSpPr/>
          <p:nvPr/>
        </p:nvSpPr>
        <p:spPr>
          <a:xfrm>
            <a:off x="3205260" y="2555100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7"/>
          <p:cNvSpPr txBox="1"/>
          <p:nvPr/>
        </p:nvSpPr>
        <p:spPr>
          <a:xfrm>
            <a:off x="514350" y="1990268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323" name="Google Shape;323;p7"/>
          <p:cNvSpPr txBox="1"/>
          <p:nvPr/>
        </p:nvSpPr>
        <p:spPr>
          <a:xfrm>
            <a:off x="514350" y="542396"/>
            <a:ext cx="5147882" cy="49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p8"/>
          <p:cNvGrpSpPr/>
          <p:nvPr/>
        </p:nvGrpSpPr>
        <p:grpSpPr>
          <a:xfrm>
            <a:off x="0" y="-141033"/>
            <a:ext cx="3996118" cy="10820311"/>
            <a:chOff x="0" y="-38100"/>
            <a:chExt cx="1052475" cy="2923104"/>
          </a:xfrm>
        </p:grpSpPr>
        <p:sp>
          <p:nvSpPr>
            <p:cNvPr id="329" name="Google Shape;329;p8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31" name="Google Shape;331;p8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32" name="Google Shape;332;p8"/>
          <p:cNvGrpSpPr/>
          <p:nvPr/>
        </p:nvGrpSpPr>
        <p:grpSpPr>
          <a:xfrm>
            <a:off x="0" y="2794219"/>
            <a:ext cx="3996118" cy="3230762"/>
            <a:chOff x="0" y="-38100"/>
            <a:chExt cx="1120209" cy="850900"/>
          </a:xfrm>
        </p:grpSpPr>
        <p:sp>
          <p:nvSpPr>
            <p:cNvPr id="333" name="Google Shape;333;p8"/>
            <p:cNvSpPr/>
            <p:nvPr/>
          </p:nvSpPr>
          <p:spPr>
            <a:xfrm>
              <a:off x="0" y="0"/>
              <a:ext cx="1120209" cy="399820"/>
            </a:xfrm>
            <a:custGeom>
              <a:avLst/>
              <a:gdLst/>
              <a:ahLst/>
              <a:cxnLst/>
              <a:rect l="l" t="t" r="r" b="b"/>
              <a:pathLst>
                <a:path w="1120209" h="399820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399820"/>
                  </a:lnTo>
                  <a:lnTo>
                    <a:pt x="0" y="39982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35" name="Google Shape;335;p8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6" name="Google Shape;336;p8"/>
          <p:cNvCxnSpPr/>
          <p:nvPr/>
        </p:nvCxnSpPr>
        <p:spPr>
          <a:xfrm>
            <a:off x="0" y="4437897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7" name="Google Shape;337;p8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38" name="Google Shape;338;p8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339" name="Google Shape;339;p8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1" name="Google Shape;341;p8"/>
          <p:cNvGrpSpPr/>
          <p:nvPr/>
        </p:nvGrpSpPr>
        <p:grpSpPr>
          <a:xfrm rot="-5400000">
            <a:off x="3490585" y="3354215"/>
            <a:ext cx="5767459" cy="4492971"/>
            <a:chOff x="0" y="-38100"/>
            <a:chExt cx="1519002" cy="1183334"/>
          </a:xfrm>
        </p:grpSpPr>
        <p:sp>
          <p:nvSpPr>
            <p:cNvPr id="342" name="Google Shape;342;p8"/>
            <p:cNvSpPr/>
            <p:nvPr/>
          </p:nvSpPr>
          <p:spPr>
            <a:xfrm>
              <a:off x="0" y="0"/>
              <a:ext cx="1519002" cy="1145234"/>
            </a:xfrm>
            <a:custGeom>
              <a:avLst/>
              <a:gdLst/>
              <a:ahLst/>
              <a:cxnLst/>
              <a:rect l="l" t="t" r="r" b="b"/>
              <a:pathLst>
                <a:path w="1519002" h="1145234" extrusionOk="0">
                  <a:moveTo>
                    <a:pt x="0" y="0"/>
                  </a:moveTo>
                  <a:lnTo>
                    <a:pt x="1519002" y="0"/>
                  </a:lnTo>
                  <a:lnTo>
                    <a:pt x="1519002" y="1145234"/>
                  </a:lnTo>
                  <a:lnTo>
                    <a:pt x="0" y="1145234"/>
                  </a:lnTo>
                  <a:close/>
                </a:path>
              </a:pathLst>
            </a:custGeom>
            <a:solidFill>
              <a:srgbClr val="88C2D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4" name="Google Shape;344;p8"/>
          <p:cNvGrpSpPr/>
          <p:nvPr/>
        </p:nvGrpSpPr>
        <p:grpSpPr>
          <a:xfrm rot="-5400000">
            <a:off x="8067495" y="3354215"/>
            <a:ext cx="5767459" cy="4492971"/>
            <a:chOff x="0" y="-38100"/>
            <a:chExt cx="1519002" cy="1183334"/>
          </a:xfrm>
        </p:grpSpPr>
        <p:sp>
          <p:nvSpPr>
            <p:cNvPr id="345" name="Google Shape;345;p8"/>
            <p:cNvSpPr/>
            <p:nvPr/>
          </p:nvSpPr>
          <p:spPr>
            <a:xfrm>
              <a:off x="0" y="0"/>
              <a:ext cx="1519002" cy="1145234"/>
            </a:xfrm>
            <a:custGeom>
              <a:avLst/>
              <a:gdLst/>
              <a:ahLst/>
              <a:cxnLst/>
              <a:rect l="l" t="t" r="r" b="b"/>
              <a:pathLst>
                <a:path w="1519002" h="1145234" extrusionOk="0">
                  <a:moveTo>
                    <a:pt x="0" y="0"/>
                  </a:moveTo>
                  <a:lnTo>
                    <a:pt x="1519002" y="0"/>
                  </a:lnTo>
                  <a:lnTo>
                    <a:pt x="1519002" y="1145234"/>
                  </a:lnTo>
                  <a:lnTo>
                    <a:pt x="0" y="1145234"/>
                  </a:lnTo>
                  <a:close/>
                </a:path>
              </a:pathLst>
            </a:custGeom>
            <a:solidFill>
              <a:srgbClr val="E6C2B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7" name="Google Shape;347;p8"/>
          <p:cNvGrpSpPr/>
          <p:nvPr/>
        </p:nvGrpSpPr>
        <p:grpSpPr>
          <a:xfrm rot="-5400000">
            <a:off x="12625461" y="3354215"/>
            <a:ext cx="5767459" cy="4492971"/>
            <a:chOff x="0" y="-38100"/>
            <a:chExt cx="1519002" cy="1183334"/>
          </a:xfrm>
        </p:grpSpPr>
        <p:sp>
          <p:nvSpPr>
            <p:cNvPr id="348" name="Google Shape;348;p8"/>
            <p:cNvSpPr/>
            <p:nvPr/>
          </p:nvSpPr>
          <p:spPr>
            <a:xfrm>
              <a:off x="0" y="0"/>
              <a:ext cx="1519002" cy="1145234"/>
            </a:xfrm>
            <a:custGeom>
              <a:avLst/>
              <a:gdLst/>
              <a:ahLst/>
              <a:cxnLst/>
              <a:rect l="l" t="t" r="r" b="b"/>
              <a:pathLst>
                <a:path w="1519002" h="1145234" extrusionOk="0">
                  <a:moveTo>
                    <a:pt x="0" y="0"/>
                  </a:moveTo>
                  <a:lnTo>
                    <a:pt x="1519002" y="0"/>
                  </a:lnTo>
                  <a:lnTo>
                    <a:pt x="1519002" y="1145234"/>
                  </a:lnTo>
                  <a:lnTo>
                    <a:pt x="0" y="1145234"/>
                  </a:lnTo>
                  <a:close/>
                </a:path>
              </a:pathLst>
            </a:custGeom>
            <a:solidFill>
              <a:srgbClr val="90CEB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0" name="Google Shape;350;p8"/>
          <p:cNvSpPr/>
          <p:nvPr/>
        </p:nvSpPr>
        <p:spPr>
          <a:xfrm>
            <a:off x="15862894" y="83298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8"/>
          <p:cNvSpPr/>
          <p:nvPr/>
        </p:nvSpPr>
        <p:spPr>
          <a:xfrm>
            <a:off x="3042529" y="3934952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2" name="Google Shape;352;p8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53" name="Google Shape;353;p8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354" name="Google Shape;354;p8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56" name="Google Shape;356;p8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7" name="Google Shape;357;p8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8" name="Google Shape;358;p8"/>
          <p:cNvSpPr/>
          <p:nvPr/>
        </p:nvSpPr>
        <p:spPr>
          <a:xfrm>
            <a:off x="5326178" y="3023435"/>
            <a:ext cx="2453565" cy="2453565"/>
          </a:xfrm>
          <a:custGeom>
            <a:avLst/>
            <a:gdLst/>
            <a:ahLst/>
            <a:cxnLst/>
            <a:rect l="l" t="t" r="r" b="b"/>
            <a:pathLst>
              <a:path w="2453565" h="2453565" extrusionOk="0">
                <a:moveTo>
                  <a:pt x="0" y="0"/>
                </a:moveTo>
                <a:lnTo>
                  <a:pt x="2453565" y="0"/>
                </a:lnTo>
                <a:lnTo>
                  <a:pt x="2453565" y="2453565"/>
                </a:lnTo>
                <a:lnTo>
                  <a:pt x="0" y="24535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8"/>
          <p:cNvSpPr/>
          <p:nvPr/>
        </p:nvSpPr>
        <p:spPr>
          <a:xfrm>
            <a:off x="9765135" y="3023435"/>
            <a:ext cx="2497896" cy="2867025"/>
          </a:xfrm>
          <a:custGeom>
            <a:avLst/>
            <a:gdLst/>
            <a:ahLst/>
            <a:cxnLst/>
            <a:rect l="l" t="t" r="r" b="b"/>
            <a:pathLst>
              <a:path w="2497896" h="2867025" extrusionOk="0">
                <a:moveTo>
                  <a:pt x="0" y="0"/>
                </a:moveTo>
                <a:lnTo>
                  <a:pt x="2497895" y="0"/>
                </a:lnTo>
                <a:lnTo>
                  <a:pt x="2497895" y="2867025"/>
                </a:lnTo>
                <a:lnTo>
                  <a:pt x="0" y="28670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8"/>
          <p:cNvSpPr/>
          <p:nvPr/>
        </p:nvSpPr>
        <p:spPr>
          <a:xfrm>
            <a:off x="14090731" y="3199655"/>
            <a:ext cx="2724866" cy="2690805"/>
          </a:xfrm>
          <a:custGeom>
            <a:avLst/>
            <a:gdLst/>
            <a:ahLst/>
            <a:cxnLst/>
            <a:rect l="l" t="t" r="r" b="b"/>
            <a:pathLst>
              <a:path w="2724866" h="2690805" extrusionOk="0">
                <a:moveTo>
                  <a:pt x="0" y="0"/>
                </a:moveTo>
                <a:lnTo>
                  <a:pt x="2724865" y="0"/>
                </a:lnTo>
                <a:lnTo>
                  <a:pt x="2724865" y="2690805"/>
                </a:lnTo>
                <a:lnTo>
                  <a:pt x="0" y="26908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8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362" name="Google Shape;362;p8"/>
          <p:cNvSpPr txBox="1"/>
          <p:nvPr/>
        </p:nvSpPr>
        <p:spPr>
          <a:xfrm>
            <a:off x="468588" y="344475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363" name="Google Shape;363;p8"/>
          <p:cNvSpPr txBox="1"/>
          <p:nvPr/>
        </p:nvSpPr>
        <p:spPr>
          <a:xfrm>
            <a:off x="4485121" y="5534025"/>
            <a:ext cx="4135678" cy="2772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16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Examined the demographic profile of HEIs librarians, in terms of age, gender, position/designation, and years of service within the institution.</a:t>
            </a:r>
            <a:endParaRPr/>
          </a:p>
        </p:txBody>
      </p:sp>
      <p:sp>
        <p:nvSpPr>
          <p:cNvPr id="364" name="Google Shape;364;p8"/>
          <p:cNvSpPr txBox="1"/>
          <p:nvPr/>
        </p:nvSpPr>
        <p:spPr>
          <a:xfrm>
            <a:off x="461727" y="49531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365" name="Google Shape;365;p8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sp>
        <p:nvSpPr>
          <p:cNvPr id="366" name="Google Shape;366;p8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367" name="Google Shape;367;p8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368" name="Google Shape;368;p8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369" name="Google Shape;369;p8"/>
          <p:cNvSpPr txBox="1"/>
          <p:nvPr/>
        </p:nvSpPr>
        <p:spPr>
          <a:xfrm>
            <a:off x="3996118" y="631925"/>
            <a:ext cx="13759558" cy="17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Ascertain the extent of knowledge, preparedness, and challenges associated with HyFlex library operations among librarians at Higher Education Institutions (HEIs) in the CALABARZON Philippines. </a:t>
            </a:r>
            <a:endParaRPr/>
          </a:p>
        </p:txBody>
      </p:sp>
      <p:sp>
        <p:nvSpPr>
          <p:cNvPr id="370" name="Google Shape;370;p8"/>
          <p:cNvSpPr txBox="1"/>
          <p:nvPr/>
        </p:nvSpPr>
        <p:spPr>
          <a:xfrm>
            <a:off x="9062031" y="5991635"/>
            <a:ext cx="4135678" cy="184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16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Determine the level of knowledge of HEIs librarians on HyFlex library operations.</a:t>
            </a:r>
            <a:endParaRPr/>
          </a:p>
        </p:txBody>
      </p:sp>
      <p:sp>
        <p:nvSpPr>
          <p:cNvPr id="371" name="Google Shape;371;p8"/>
          <p:cNvSpPr txBox="1"/>
          <p:nvPr/>
        </p:nvSpPr>
        <p:spPr>
          <a:xfrm>
            <a:off x="13521559" y="6029735"/>
            <a:ext cx="4135678" cy="184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16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Determine the level of preparedness of HEIs librarians on HyFlex library operations.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9"/>
          <p:cNvGrpSpPr/>
          <p:nvPr/>
        </p:nvGrpSpPr>
        <p:grpSpPr>
          <a:xfrm>
            <a:off x="0" y="-144661"/>
            <a:ext cx="3996118" cy="11098661"/>
            <a:chOff x="0" y="-38100"/>
            <a:chExt cx="1052475" cy="2923104"/>
          </a:xfrm>
        </p:grpSpPr>
        <p:sp>
          <p:nvSpPr>
            <p:cNvPr id="377" name="Google Shape;377;p9"/>
            <p:cNvSpPr/>
            <p:nvPr/>
          </p:nvSpPr>
          <p:spPr>
            <a:xfrm>
              <a:off x="0" y="0"/>
              <a:ext cx="1052475" cy="2885004"/>
            </a:xfrm>
            <a:custGeom>
              <a:avLst/>
              <a:gdLst/>
              <a:ahLst/>
              <a:cxnLst/>
              <a:rect l="l" t="t" r="r" b="b"/>
              <a:pathLst>
                <a:path w="1052475" h="2885004" extrusionOk="0">
                  <a:moveTo>
                    <a:pt x="0" y="0"/>
                  </a:moveTo>
                  <a:lnTo>
                    <a:pt x="1052475" y="0"/>
                  </a:lnTo>
                  <a:lnTo>
                    <a:pt x="1052475" y="2885004"/>
                  </a:lnTo>
                  <a:lnTo>
                    <a:pt x="0" y="2885004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79" name="Google Shape;379;p9"/>
          <p:cNvCxnSpPr/>
          <p:nvPr/>
        </p:nvCxnSpPr>
        <p:spPr>
          <a:xfrm>
            <a:off x="0" y="15106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0" name="Google Shape;380;p9"/>
          <p:cNvGrpSpPr/>
          <p:nvPr/>
        </p:nvGrpSpPr>
        <p:grpSpPr>
          <a:xfrm>
            <a:off x="0" y="2794219"/>
            <a:ext cx="3996118" cy="3230759"/>
            <a:chOff x="0" y="-38100"/>
            <a:chExt cx="1120209" cy="850900"/>
          </a:xfrm>
        </p:grpSpPr>
        <p:sp>
          <p:nvSpPr>
            <p:cNvPr id="381" name="Google Shape;381;p9"/>
            <p:cNvSpPr/>
            <p:nvPr/>
          </p:nvSpPr>
          <p:spPr>
            <a:xfrm>
              <a:off x="0" y="0"/>
              <a:ext cx="1120209" cy="402020"/>
            </a:xfrm>
            <a:custGeom>
              <a:avLst/>
              <a:gdLst/>
              <a:ahLst/>
              <a:cxnLst/>
              <a:rect l="l" t="t" r="r" b="b"/>
              <a:pathLst>
                <a:path w="1120209" h="402020" extrusionOk="0">
                  <a:moveTo>
                    <a:pt x="0" y="0"/>
                  </a:moveTo>
                  <a:lnTo>
                    <a:pt x="1120209" y="0"/>
                  </a:lnTo>
                  <a:lnTo>
                    <a:pt x="1120209" y="402020"/>
                  </a:lnTo>
                  <a:lnTo>
                    <a:pt x="0" y="40202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83" name="Google Shape;383;p9"/>
          <p:cNvCxnSpPr/>
          <p:nvPr/>
        </p:nvCxnSpPr>
        <p:spPr>
          <a:xfrm>
            <a:off x="0" y="293888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4" name="Google Shape;384;p9"/>
          <p:cNvCxnSpPr/>
          <p:nvPr/>
        </p:nvCxnSpPr>
        <p:spPr>
          <a:xfrm rot="10800000" flipH="1">
            <a:off x="-1" y="4435354"/>
            <a:ext cx="3943495" cy="53511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5" name="Google Shape;385;p9"/>
          <p:cNvCxnSpPr/>
          <p:nvPr/>
        </p:nvCxnSpPr>
        <p:spPr>
          <a:xfrm>
            <a:off x="-45762" y="607736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6" name="Google Shape;386;p9"/>
          <p:cNvGrpSpPr/>
          <p:nvPr/>
        </p:nvGrpSpPr>
        <p:grpSpPr>
          <a:xfrm>
            <a:off x="0" y="-1687711"/>
            <a:ext cx="3996118" cy="3230761"/>
            <a:chOff x="0" y="-38100"/>
            <a:chExt cx="1187942" cy="850900"/>
          </a:xfrm>
        </p:grpSpPr>
        <p:sp>
          <p:nvSpPr>
            <p:cNvPr id="387" name="Google Shape;387;p9"/>
            <p:cNvSpPr/>
            <p:nvPr/>
          </p:nvSpPr>
          <p:spPr>
            <a:xfrm>
              <a:off x="0" y="0"/>
              <a:ext cx="1187942" cy="812800"/>
            </a:xfrm>
            <a:custGeom>
              <a:avLst/>
              <a:gdLst/>
              <a:ahLst/>
              <a:cxnLst/>
              <a:rect l="l" t="t" r="r" b="b"/>
              <a:pathLst>
                <a:path w="1187942" h="812800" extrusionOk="0">
                  <a:moveTo>
                    <a:pt x="0" y="0"/>
                  </a:moveTo>
                  <a:lnTo>
                    <a:pt x="1187942" y="0"/>
                  </a:lnTo>
                  <a:lnTo>
                    <a:pt x="11879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2AD6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9" name="Google Shape;389;p9"/>
          <p:cNvGrpSpPr/>
          <p:nvPr/>
        </p:nvGrpSpPr>
        <p:grpSpPr>
          <a:xfrm rot="-5400000">
            <a:off x="4521241" y="3431462"/>
            <a:ext cx="5767459" cy="4492971"/>
            <a:chOff x="0" y="-38100"/>
            <a:chExt cx="1519002" cy="1183334"/>
          </a:xfrm>
        </p:grpSpPr>
        <p:sp>
          <p:nvSpPr>
            <p:cNvPr id="390" name="Google Shape;390;p9"/>
            <p:cNvSpPr/>
            <p:nvPr/>
          </p:nvSpPr>
          <p:spPr>
            <a:xfrm>
              <a:off x="0" y="0"/>
              <a:ext cx="1519002" cy="1145234"/>
            </a:xfrm>
            <a:custGeom>
              <a:avLst/>
              <a:gdLst/>
              <a:ahLst/>
              <a:cxnLst/>
              <a:rect l="l" t="t" r="r" b="b"/>
              <a:pathLst>
                <a:path w="1519002" h="1145234" extrusionOk="0">
                  <a:moveTo>
                    <a:pt x="0" y="0"/>
                  </a:moveTo>
                  <a:lnTo>
                    <a:pt x="1519002" y="0"/>
                  </a:lnTo>
                  <a:lnTo>
                    <a:pt x="1519002" y="1145234"/>
                  </a:lnTo>
                  <a:lnTo>
                    <a:pt x="0" y="1145234"/>
                  </a:lnTo>
                  <a:close/>
                </a:path>
              </a:pathLst>
            </a:custGeom>
            <a:solidFill>
              <a:srgbClr val="88C2D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2" name="Google Shape;392;p9"/>
          <p:cNvGrpSpPr/>
          <p:nvPr/>
        </p:nvGrpSpPr>
        <p:grpSpPr>
          <a:xfrm rot="-5400000">
            <a:off x="10552698" y="3431463"/>
            <a:ext cx="5767459" cy="4492971"/>
            <a:chOff x="0" y="-38100"/>
            <a:chExt cx="1519002" cy="1183334"/>
          </a:xfrm>
        </p:grpSpPr>
        <p:sp>
          <p:nvSpPr>
            <p:cNvPr id="393" name="Google Shape;393;p9"/>
            <p:cNvSpPr/>
            <p:nvPr/>
          </p:nvSpPr>
          <p:spPr>
            <a:xfrm>
              <a:off x="0" y="0"/>
              <a:ext cx="1519002" cy="1145234"/>
            </a:xfrm>
            <a:custGeom>
              <a:avLst/>
              <a:gdLst/>
              <a:ahLst/>
              <a:cxnLst/>
              <a:rect l="l" t="t" r="r" b="b"/>
              <a:pathLst>
                <a:path w="1519002" h="1145234" extrusionOk="0">
                  <a:moveTo>
                    <a:pt x="0" y="0"/>
                  </a:moveTo>
                  <a:lnTo>
                    <a:pt x="1519002" y="0"/>
                  </a:lnTo>
                  <a:lnTo>
                    <a:pt x="1519002" y="1145234"/>
                  </a:lnTo>
                  <a:lnTo>
                    <a:pt x="0" y="1145234"/>
                  </a:lnTo>
                  <a:close/>
                </a:path>
              </a:pathLst>
            </a:custGeom>
            <a:solidFill>
              <a:srgbClr val="E6C2B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5" name="Google Shape;395;p9"/>
          <p:cNvSpPr/>
          <p:nvPr/>
        </p:nvSpPr>
        <p:spPr>
          <a:xfrm>
            <a:off x="15862894" y="8329866"/>
            <a:ext cx="3657600" cy="928434"/>
          </a:xfrm>
          <a:custGeom>
            <a:avLst/>
            <a:gdLst/>
            <a:ahLst/>
            <a:cxnLst/>
            <a:rect l="l" t="t" r="r" b="b"/>
            <a:pathLst>
              <a:path w="3657600" h="928434" extrusionOk="0">
                <a:moveTo>
                  <a:pt x="0" y="0"/>
                </a:moveTo>
                <a:lnTo>
                  <a:pt x="3657600" y="0"/>
                </a:lnTo>
                <a:lnTo>
                  <a:pt x="3657600" y="928434"/>
                </a:lnTo>
                <a:lnTo>
                  <a:pt x="0" y="928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9"/>
          <p:cNvSpPr/>
          <p:nvPr/>
        </p:nvSpPr>
        <p:spPr>
          <a:xfrm>
            <a:off x="3042529" y="3973052"/>
            <a:ext cx="855204" cy="886507"/>
          </a:xfrm>
          <a:custGeom>
            <a:avLst/>
            <a:gdLst/>
            <a:ahLst/>
            <a:cxnLst/>
            <a:rect l="l" t="t" r="r" b="b"/>
            <a:pathLst>
              <a:path w="855204" h="886507" extrusionOk="0">
                <a:moveTo>
                  <a:pt x="0" y="0"/>
                </a:moveTo>
                <a:lnTo>
                  <a:pt x="855204" y="0"/>
                </a:lnTo>
                <a:lnTo>
                  <a:pt x="855204" y="886507"/>
                </a:lnTo>
                <a:lnTo>
                  <a:pt x="0" y="8865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7" name="Google Shape;397;p9"/>
          <p:cNvCxnSpPr/>
          <p:nvPr/>
        </p:nvCxnSpPr>
        <p:spPr>
          <a:xfrm>
            <a:off x="-45762" y="7630015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98" name="Google Shape;398;p9"/>
          <p:cNvGrpSpPr/>
          <p:nvPr/>
        </p:nvGrpSpPr>
        <p:grpSpPr>
          <a:xfrm>
            <a:off x="0" y="9113639"/>
            <a:ext cx="19520494" cy="3230758"/>
            <a:chOff x="0" y="-38100"/>
            <a:chExt cx="5260714" cy="850900"/>
          </a:xfrm>
        </p:grpSpPr>
        <p:sp>
          <p:nvSpPr>
            <p:cNvPr id="399" name="Google Shape;399;p9"/>
            <p:cNvSpPr/>
            <p:nvPr/>
          </p:nvSpPr>
          <p:spPr>
            <a:xfrm>
              <a:off x="0" y="0"/>
              <a:ext cx="5260714" cy="374250"/>
            </a:xfrm>
            <a:custGeom>
              <a:avLst/>
              <a:gdLst/>
              <a:ahLst/>
              <a:cxnLst/>
              <a:rect l="l" t="t" r="r" b="b"/>
              <a:pathLst>
                <a:path w="5260714" h="374250" extrusionOk="0">
                  <a:moveTo>
                    <a:pt x="0" y="0"/>
                  </a:moveTo>
                  <a:lnTo>
                    <a:pt x="5260714" y="0"/>
                  </a:lnTo>
                  <a:lnTo>
                    <a:pt x="5260714" y="374250"/>
                  </a:lnTo>
                  <a:lnTo>
                    <a:pt x="0" y="374250"/>
                  </a:lnTo>
                  <a:close/>
                </a:path>
              </a:pathLst>
            </a:custGeom>
            <a:solidFill>
              <a:srgbClr val="020F4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01" name="Google Shape;401;p9"/>
          <p:cNvCxnSpPr/>
          <p:nvPr/>
        </p:nvCxnSpPr>
        <p:spPr>
          <a:xfrm>
            <a:off x="0" y="9239250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2" name="Google Shape;402;p9"/>
          <p:cNvCxnSpPr/>
          <p:nvPr/>
        </p:nvCxnSpPr>
        <p:spPr>
          <a:xfrm>
            <a:off x="0" y="1472528"/>
            <a:ext cx="3996118" cy="0"/>
          </a:xfrm>
          <a:prstGeom prst="straightConnector1">
            <a:avLst/>
          </a:prstGeom>
          <a:noFill/>
          <a:ln w="38100" cap="flat" cmpd="sng">
            <a:solidFill>
              <a:srgbClr val="0F2C3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3" name="Google Shape;403;p9"/>
          <p:cNvSpPr/>
          <p:nvPr/>
        </p:nvSpPr>
        <p:spPr>
          <a:xfrm>
            <a:off x="6374025" y="3100682"/>
            <a:ext cx="2158779" cy="2142588"/>
          </a:xfrm>
          <a:custGeom>
            <a:avLst/>
            <a:gdLst/>
            <a:ahLst/>
            <a:cxnLst/>
            <a:rect l="l" t="t" r="r" b="b"/>
            <a:pathLst>
              <a:path w="2158779" h="2142588" extrusionOk="0">
                <a:moveTo>
                  <a:pt x="0" y="0"/>
                </a:moveTo>
                <a:lnTo>
                  <a:pt x="2158779" y="0"/>
                </a:lnTo>
                <a:lnTo>
                  <a:pt x="2158779" y="2142588"/>
                </a:lnTo>
                <a:lnTo>
                  <a:pt x="0" y="21425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9"/>
          <p:cNvSpPr/>
          <p:nvPr/>
        </p:nvSpPr>
        <p:spPr>
          <a:xfrm>
            <a:off x="12180418" y="3100683"/>
            <a:ext cx="2869311" cy="2883730"/>
          </a:xfrm>
          <a:custGeom>
            <a:avLst/>
            <a:gdLst/>
            <a:ahLst/>
            <a:cxnLst/>
            <a:rect l="l" t="t" r="r" b="b"/>
            <a:pathLst>
              <a:path w="2869311" h="2883730" extrusionOk="0">
                <a:moveTo>
                  <a:pt x="0" y="0"/>
                </a:moveTo>
                <a:lnTo>
                  <a:pt x="2869311" y="0"/>
                </a:lnTo>
                <a:lnTo>
                  <a:pt x="2869311" y="2883729"/>
                </a:lnTo>
                <a:lnTo>
                  <a:pt x="0" y="2883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9"/>
          <p:cNvSpPr txBox="1"/>
          <p:nvPr/>
        </p:nvSpPr>
        <p:spPr>
          <a:xfrm>
            <a:off x="514350" y="1990268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/>
          </a:p>
        </p:txBody>
      </p:sp>
      <p:sp>
        <p:nvSpPr>
          <p:cNvPr id="406" name="Google Shape;406;p9"/>
          <p:cNvSpPr txBox="1"/>
          <p:nvPr/>
        </p:nvSpPr>
        <p:spPr>
          <a:xfrm>
            <a:off x="468588" y="3449177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OBJECTIVES</a:t>
            </a:r>
            <a:endParaRPr/>
          </a:p>
        </p:txBody>
      </p:sp>
      <p:sp>
        <p:nvSpPr>
          <p:cNvPr id="407" name="Google Shape;407;p9"/>
          <p:cNvSpPr txBox="1"/>
          <p:nvPr/>
        </p:nvSpPr>
        <p:spPr>
          <a:xfrm>
            <a:off x="5515777" y="5301566"/>
            <a:ext cx="4135678" cy="3234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16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Test the relationship between the respondents' levels of knowledge and preparedness on HyFlex library operations when grouped according to their demographic profiles.</a:t>
            </a:r>
            <a:endParaRPr/>
          </a:p>
        </p:txBody>
      </p:sp>
      <p:sp>
        <p:nvSpPr>
          <p:cNvPr id="408" name="Google Shape;408;p9"/>
          <p:cNvSpPr txBox="1"/>
          <p:nvPr/>
        </p:nvSpPr>
        <p:spPr>
          <a:xfrm>
            <a:off x="468588" y="5076825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/>
          </a:p>
        </p:txBody>
      </p:sp>
      <p:sp>
        <p:nvSpPr>
          <p:cNvPr id="409" name="Google Shape;409;p9"/>
          <p:cNvSpPr txBox="1"/>
          <p:nvPr/>
        </p:nvSpPr>
        <p:spPr>
          <a:xfrm>
            <a:off x="514350" y="50482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INTRODUCTION </a:t>
            </a:r>
            <a:endParaRPr/>
          </a:p>
        </p:txBody>
      </p:sp>
      <p:sp>
        <p:nvSpPr>
          <p:cNvPr id="410" name="Google Shape;410;p9"/>
          <p:cNvSpPr txBox="1"/>
          <p:nvPr/>
        </p:nvSpPr>
        <p:spPr>
          <a:xfrm>
            <a:off x="468588" y="8163415"/>
            <a:ext cx="514788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CONCLUSION</a:t>
            </a:r>
            <a:endParaRPr/>
          </a:p>
        </p:txBody>
      </p:sp>
      <p:sp>
        <p:nvSpPr>
          <p:cNvPr id="411" name="Google Shape;411;p9"/>
          <p:cNvSpPr txBox="1"/>
          <p:nvPr/>
        </p:nvSpPr>
        <p:spPr>
          <a:xfrm>
            <a:off x="514350" y="6610760"/>
            <a:ext cx="3481768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F2C33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/>
          </a:p>
        </p:txBody>
      </p:sp>
      <p:sp>
        <p:nvSpPr>
          <p:cNvPr id="412" name="Google Shape;412;p9"/>
          <p:cNvSpPr txBox="1"/>
          <p:nvPr/>
        </p:nvSpPr>
        <p:spPr>
          <a:xfrm>
            <a:off x="11767603" y="9421419"/>
            <a:ext cx="5792848" cy="566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UniLibNSD Conference 2023|</a:t>
            </a:r>
            <a:endParaRPr/>
          </a:p>
        </p:txBody>
      </p:sp>
      <p:sp>
        <p:nvSpPr>
          <p:cNvPr id="413" name="Google Shape;413;p9"/>
          <p:cNvSpPr txBox="1"/>
          <p:nvPr/>
        </p:nvSpPr>
        <p:spPr>
          <a:xfrm>
            <a:off x="3996118" y="528601"/>
            <a:ext cx="13759558" cy="17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Ascertain the extent of knowledge, preparedness, and challenges associated with HyFlex library operations among librarians at Higher Education Institutions (HEIs) in the CALABARZON Philippines. </a:t>
            </a:r>
            <a:endParaRPr/>
          </a:p>
        </p:txBody>
      </p:sp>
      <p:sp>
        <p:nvSpPr>
          <p:cNvPr id="414" name="Google Shape;414;p9"/>
          <p:cNvSpPr txBox="1"/>
          <p:nvPr/>
        </p:nvSpPr>
        <p:spPr>
          <a:xfrm>
            <a:off x="11547234" y="6068883"/>
            <a:ext cx="4135678" cy="184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16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Explored the challenges faced by HEIs librarians in implementing HyFlex library operations.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Microsoft Office PowerPoint</Application>
  <PresentationFormat>Произвольный</PresentationFormat>
  <Paragraphs>215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Oswald</vt:lpstr>
      <vt:lpstr>Calibri</vt:lpstr>
      <vt:lpstr>Arimo</vt:lpstr>
      <vt:lpstr>Quicksand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2006-08-16T00:00:00Z</dcterms:created>
  <dcterms:modified xsi:type="dcterms:W3CDTF">2023-10-06T05:40:34Z</dcterms:modified>
</cp:coreProperties>
</file>