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9" r:id="rId7"/>
    <p:sldId id="258" r:id="rId8"/>
    <p:sldId id="262" r:id="rId9"/>
    <p:sldId id="263" r:id="rId10"/>
    <p:sldId id="271" r:id="rId11"/>
    <p:sldId id="264" r:id="rId12"/>
    <p:sldId id="270" r:id="rId13"/>
    <p:sldId id="266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30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9B12AE-7000-477D-A8EE-3AA1C401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6EEC7B6-5BA6-45ED-9A50-28E5B9384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C4A2383-EF71-4F94-86FA-E68F38DBF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453FF7-0751-4A81-A591-3B885A1F3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228073-85D0-46B3-9B0C-5D24360A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CCFB706-9B9F-4680-927D-49E592CAA7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6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0329E2-57E5-465F-81FE-113F9842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B9802C6-E930-478A-9210-0EB3D3397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8171282-0414-4403-9279-AADA9FA4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C54AB0-73A5-4DC5-B4E4-04529498F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A8B4F7-2E8B-4462-88CB-DFBC45B1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55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94DC2DD-D173-473E-BBE6-14F8D7585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F4055B1-90AD-4867-AF4C-DEC524347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8D7A050-A343-4B19-B5B6-32D0A4812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300F0BE-A45E-4FB9-835D-39BA912B0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72D1A11-1971-4C6C-96DB-F514565B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2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2F509A-58BA-4342-97E8-D1583460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54415E-949D-4ECD-B5DF-243A9AC98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B359E9A-50C4-4E72-A358-C41B4F7D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98A26A0-F4C6-4B6E-8BFF-3C1A6905B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385B755-85AB-4AE8-851A-A4836ED1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6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892B09-03CB-4D9F-915E-EC61CB6B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71BA5CE-13E4-436E-8C70-3A19084F5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190ED91-C401-4EAF-AB98-6BEC3A6DF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6C754B-3C16-4F86-A66B-0AF9005C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009A78D-9FEB-4300-9491-C33285242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81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1AA359-14E7-4512-A4CE-8D765B746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6C8547-32FF-4AAF-A37A-B8E073AF67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FBA374D-4752-466A-8496-EAFBF6232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8E33B2C-87A6-44EF-853D-0770B44C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9BEAD77-1DDE-4EB9-A6DC-BCA84A1D6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19EDF0-9120-45EB-8ED6-9A75D36AC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02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DEE5F9-9555-4082-BFF4-41EBDEC4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8534190-5FF9-4C89-B885-406F7D7CC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4BA749D-A26D-4045-9387-9F9A3DE95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F296C4F-0E0E-40CC-8F93-5BD02C7240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C701A39-B16E-46B5-A3B6-354F8CCFD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3F35F66-29B5-4851-8339-7B406052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41574F3-1437-4004-B96F-EFB0A1F7A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DBDC8EB-4D33-42AC-A3F0-3430591B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1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93CA7D-E3CA-49F5-A82D-5F0050B34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09C63AA-8077-4659-B376-FF6A906A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AF879F3-4CE0-48FD-B714-99F14A5DF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0E4F737-5761-45C9-B449-E8F896E18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0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31E306E-F45A-48DB-AE0E-AE72C8EA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4C9CED0-D4DF-40C5-AD93-7E21E9536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5850637-37DE-41BA-A49D-CA650E73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55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72FC2D-C570-4897-80BD-86F908961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632AB-3144-418A-A40E-9D7F680D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0FAF30D-0E26-4B42-8956-5B871D84C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8CFA3A0-BA0F-4734-93C1-ABF25A45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47900FA-CBDC-4553-A7DE-F136EE07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8BD46B-DA76-4099-90C3-47FAC281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70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625BB7-BE9D-4786-A186-A0BC5AC1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62B69A8-9639-40BF-B55A-E153AED808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6A3349D-BEBD-4E70-B2F3-905437688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FA31BF5-76B5-4864-B133-F18314AD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3DDBBF-738C-480E-BBC2-70C28569B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1D84061-0517-4DE2-AD50-AF6F913E7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30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9B5EDA-2202-461B-A37C-11ACA5FEE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ECF8F33-5F7E-4387-8046-C106E0C1D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6446652-729C-4168-9AD3-D521DDEF2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F056-0CF0-438A-9E74-F05293962A0C}" type="datetimeFigureOut">
              <a:rPr lang="ru-RU" smtClean="0"/>
              <a:t>03.10.2021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0191AF-5222-43A8-B400-DBFF5B0EE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36BC74-AC47-466C-B2D5-2E916212B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28E6D4-D02D-402D-B9E3-14B09CB6D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88"/>
          <a:stretch/>
        </p:blipFill>
        <p:spPr>
          <a:xfrm>
            <a:off x="2309" y="0"/>
            <a:ext cx="8072582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65C1043-AB47-4EEC-AB00-80F08B1FE4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8074891" y="0"/>
            <a:ext cx="1507837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33734ED-16EE-4284-9EC8-7DD538B9A0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33"/>
          <a:stretch/>
        </p:blipFill>
        <p:spPr>
          <a:xfrm>
            <a:off x="9582728" y="0"/>
            <a:ext cx="1507837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6EE03B1-C042-44B0-AF5E-B003C2DBF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11090565" y="0"/>
            <a:ext cx="1099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6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C19114-DCDA-40F3-B041-A21BFB762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53358" y="515816"/>
            <a:ext cx="6739350" cy="1172308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Макеева Ирина</a:t>
            </a:r>
            <a:br>
              <a:rPr lang="ru-RU" sz="2800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заведующая сектором методической работы</a:t>
            </a:r>
            <a: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Научной библиотеки </a:t>
            </a:r>
            <a:b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Днепровского национального университета им. О. Гончара</a:t>
            </a:r>
            <a:endParaRPr lang="ru-RU" sz="20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D6BB232-F8E4-4C24-927F-AD1CAF8B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72709" y="2672862"/>
            <a:ext cx="7631722" cy="3481753"/>
          </a:xfrm>
        </p:spPr>
        <p:txBody>
          <a:bodyPr>
            <a:noAutofit/>
          </a:bodyPr>
          <a:lstStyle/>
          <a:p>
            <a:pPr algn="r"/>
            <a:r>
              <a:rPr lang="ru-RU" sz="4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Профессиональные компетенции специалиста библиотеки высшего учебного заведения</a:t>
            </a:r>
            <a:endParaRPr lang="ru-RU" sz="4000" b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4" y="132984"/>
            <a:ext cx="2197709" cy="218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168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«Про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схвалення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Концепції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розвитку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цифрових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компетентностей та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затвердження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плану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заходів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з </a:t>
            </a:r>
            <a:r>
              <a:rPr lang="ru-RU" sz="32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її</a:t>
            </a:r>
            <a:r>
              <a:rPr lang="ru-RU" sz="32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реалізації</a:t>
            </a:r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   </a:t>
            </a:r>
            <a:r>
              <a:rPr lang="ru-RU" sz="1800" b="1" dirty="0" err="1" smtClean="0">
                <a:latin typeface="Georgia" panose="02040502050405020303" pitchFamily="18" charset="0"/>
              </a:rPr>
              <a:t>від</a:t>
            </a:r>
            <a:r>
              <a:rPr lang="ru-RU" sz="1800" b="1" dirty="0" smtClean="0">
                <a:latin typeface="Georgia" panose="02040502050405020303" pitchFamily="18" charset="0"/>
              </a:rPr>
              <a:t> </a:t>
            </a:r>
            <a:r>
              <a:rPr lang="ru-RU" sz="1800" b="1" dirty="0">
                <a:latin typeface="Georgia" panose="02040502050405020303" pitchFamily="18" charset="0"/>
              </a:rPr>
              <a:t>3 </a:t>
            </a:r>
            <a:r>
              <a:rPr lang="ru-RU" sz="1800" b="1" dirty="0" err="1">
                <a:latin typeface="Georgia" panose="02040502050405020303" pitchFamily="18" charset="0"/>
              </a:rPr>
              <a:t>березня</a:t>
            </a:r>
            <a:r>
              <a:rPr lang="ru-RU" sz="1800" b="1" dirty="0">
                <a:latin typeface="Georgia" panose="02040502050405020303" pitchFamily="18" charset="0"/>
              </a:rPr>
              <a:t> 2021 р. № 167-р</a:t>
            </a:r>
            <a:endParaRPr lang="ru-RU" sz="1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799" y="2637692"/>
            <a:ext cx="9917723" cy="35392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«</a:t>
            </a:r>
            <a:r>
              <a:rPr lang="ru-RU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здобуття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особою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цифрової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освіти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з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використанням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інформаційних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ресурсів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нових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освітніх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технологій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та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цифрових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освітніх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ресурсів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спрямованих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на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підвищення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рівня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цифрових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навичок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та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цифрових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компетентностей;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забезпечення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безперервного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розвитку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професійних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цифрових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компетентностей для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фахівців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в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системі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підвищення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кваліфікації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різних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галузей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діяльності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.»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117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Пандемия выявила существующие проблемы в работе библиотек</a:t>
            </a:r>
            <a:r>
              <a:rPr lang="en-US" sz="36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:</a:t>
            </a:r>
            <a:endParaRPr lang="ru-RU" sz="36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076" y="1793631"/>
            <a:ext cx="9952893" cy="4383332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Техническая 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неготовность библиотек высших учебных заведений к быстрому переводу библиотечного обслуживания пользователей в онлайн режим в соответствии со всеми критериями качества и эффективности.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Неготовность библиотекарей к быстрому реагированию на изменения; недостаточность (или отсутствие) у них компетенций, необходимых для работы в цифровой образовательной среде; психологическая неготовность (нежелание) учиться...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540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Актуальные задачи</a:t>
            </a:r>
            <a:r>
              <a:rPr lang="en-US" b="1" dirty="0">
                <a:solidFill>
                  <a:srgbClr val="0070C0"/>
                </a:solidFill>
                <a:latin typeface="Georgia" panose="02040502050405020303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1245" y="1778733"/>
            <a:ext cx="10931769" cy="4351338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Для библиотек ЗВО – интеграция системы автоматизации библиотеки с информационной инфраструктурой университета. </a:t>
            </a:r>
          </a:p>
          <a:p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Реализация виртуальных сервисов библиотеки (электронная доставка документов, библиографическая справка, выставки, средства коммуникации, помощь в формировании списков литературы и подборе источников для разработки учебных программ, информационном обеспечении системы ДО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30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4984" y="609600"/>
            <a:ext cx="9612923" cy="5567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000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0000CC"/>
                </a:solidFill>
                <a:latin typeface="Georgia" panose="02040502050405020303" pitchFamily="18" charset="0"/>
              </a:rPr>
              <a:t>«</a:t>
            </a:r>
            <a:r>
              <a:rPr lang="ru-RU" sz="4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Нельзя </a:t>
            </a:r>
            <a:r>
              <a:rPr lang="ru-RU" sz="4000" b="1" dirty="0">
                <a:solidFill>
                  <a:srgbClr val="0000CC"/>
                </a:solidFill>
                <a:latin typeface="Georgia" panose="02040502050405020303" pitchFamily="18" charset="0"/>
              </a:rPr>
              <a:t>видеть в библиотекаре простого помощника ученого. Библиотекарь — сам ученый. Но только — он работает не над одной и при том своей темой, а над многими чужими темами. Это ученый, целиком отдающий себя </a:t>
            </a:r>
            <a:r>
              <a:rPr lang="ru-RU" sz="4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другим.»</a:t>
            </a:r>
            <a:endParaRPr lang="ru-RU" sz="4000" b="1" dirty="0">
              <a:solidFill>
                <a:srgbClr val="0000CC"/>
              </a:solidFill>
              <a:latin typeface="Georgia" panose="02040502050405020303" pitchFamily="18" charset="0"/>
            </a:endParaRPr>
          </a:p>
          <a:p>
            <a:pPr marL="0" indent="0" algn="r">
              <a:buNone/>
            </a:pPr>
            <a:r>
              <a:rPr lang="ru-RU" sz="4000" dirty="0">
                <a:solidFill>
                  <a:srgbClr val="0000CC"/>
                </a:solidFill>
                <a:latin typeface="Georgia" panose="02040502050405020303" pitchFamily="18" charset="0"/>
              </a:rPr>
              <a:t>Д. С. Лихачев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67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Спасибо за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Georgia" pitchFamily="18" charset="0"/>
              </a:rPr>
              <a:t>внимание   и успехов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всем в достижении Ваших целей!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5262" y="2004645"/>
            <a:ext cx="8528538" cy="4172317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Информация для  контактов:</a:t>
            </a:r>
            <a:endParaRPr lang="uk-UA" dirty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Научная библиотека ДНУ </a:t>
            </a:r>
            <a:r>
              <a:rPr lang="ru-RU" b="1" dirty="0" smtClean="0">
                <a:solidFill>
                  <a:schemeClr val="accent1"/>
                </a:solidFill>
                <a:latin typeface="Georgia" pitchFamily="18" charset="0"/>
              </a:rPr>
              <a:t>им. О. Гончара </a:t>
            </a:r>
            <a:endParaRPr lang="uk-UA" dirty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научно-методический отдел</a:t>
            </a:r>
            <a:endParaRPr lang="uk-UA" dirty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e-</a:t>
            </a:r>
            <a:r>
              <a:rPr lang="ru-RU" b="1" dirty="0" err="1">
                <a:solidFill>
                  <a:schemeClr val="accent1"/>
                </a:solidFill>
                <a:latin typeface="Georgia" pitchFamily="18" charset="0"/>
              </a:rPr>
              <a:t>mail</a:t>
            </a: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: </a:t>
            </a:r>
            <a:r>
              <a:rPr lang="ru-RU" b="1" dirty="0" err="1">
                <a:solidFill>
                  <a:schemeClr val="accent1"/>
                </a:solidFill>
                <a:latin typeface="Georgia" pitchFamily="18" charset="0"/>
              </a:rPr>
              <a:t>makev</a:t>
            </a:r>
            <a:r>
              <a:rPr lang="en-US" b="1" dirty="0" err="1">
                <a:solidFill>
                  <a:schemeClr val="accent1"/>
                </a:solidFill>
                <a:latin typeface="Georgia" pitchFamily="18" charset="0"/>
              </a:rPr>
              <a:t>irin</a:t>
            </a: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a@</a:t>
            </a:r>
            <a:r>
              <a:rPr lang="en-US" b="1" dirty="0" err="1">
                <a:solidFill>
                  <a:schemeClr val="accent1"/>
                </a:solidFill>
                <a:latin typeface="Georgia" pitchFamily="18" charset="0"/>
              </a:rPr>
              <a:t>i</a:t>
            </a: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.</a:t>
            </a:r>
            <a:r>
              <a:rPr lang="ru-RU" b="1" dirty="0" err="1">
                <a:solidFill>
                  <a:schemeClr val="accent1"/>
                </a:solidFill>
                <a:latin typeface="Georgia" pitchFamily="18" charset="0"/>
              </a:rPr>
              <a:t>fm</a:t>
            </a:r>
            <a:r>
              <a:rPr lang="ru-RU" b="1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endParaRPr lang="uk-UA" dirty="0">
              <a:solidFill>
                <a:schemeClr val="accent1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7826" y="3800112"/>
            <a:ext cx="33813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244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4B2B32-BD80-42FC-B7A0-27F191AB2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914" y="375139"/>
            <a:ext cx="10755923" cy="113713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Комплекс </a:t>
            </a:r>
            <a:r>
              <a:rPr lang="ru-RU" sz="4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компетенций</a:t>
            </a:r>
            <a:endParaRPr lang="ru-RU" sz="4000" b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93FC2531-0735-44AB-9310-5F90AC5508CF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4371542"/>
            <a:ext cx="5975352" cy="555625"/>
            <a:chOff x="1248" y="1440"/>
            <a:chExt cx="3764" cy="350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xmlns="" id="{2ED994F9-2795-410C-8E11-B911E9CD40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xmlns="" id="{11AD5B37-FEA3-424D-A919-CDAE48744FF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xmlns="" id="{8B2D7019-09D7-4AA9-856D-06C2F8D5562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126" y="1454"/>
              <a:ext cx="288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2060"/>
                  </a:solidFill>
                  <a:latin typeface="Georgia" panose="02040502050405020303" pitchFamily="18" charset="0"/>
                </a:rPr>
                <a:t>Коммуникативная</a:t>
              </a:r>
              <a:endParaRPr lang="en-US" sz="2400" b="1" dirty="0">
                <a:solidFill>
                  <a:srgbClr val="002060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xmlns="" id="{A2472463-5EA4-4BA8-8B39-C2B1C5B07D9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xmlns="" id="{B3E6E171-23B1-419A-87EC-D78FF02A2DFF}"/>
              </a:ext>
            </a:extLst>
          </p:cNvPr>
          <p:cNvGrpSpPr>
            <a:grpSpLocks/>
          </p:cNvGrpSpPr>
          <p:nvPr/>
        </p:nvGrpSpPr>
        <p:grpSpPr bwMode="auto">
          <a:xfrm>
            <a:off x="3365930" y="1832086"/>
            <a:ext cx="5105403" cy="555625"/>
            <a:chOff x="1248" y="2030"/>
            <a:chExt cx="3216" cy="350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xmlns="" id="{36533092-E487-40B6-82F8-7C5B2590AC7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xmlns="" id="{8522007C-D657-4EE1-BCB2-B0DE6627206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2F8D351D-F29D-459A-900D-67427CC72A8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184" y="2072"/>
              <a:ext cx="193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2060"/>
                  </a:solidFill>
                  <a:latin typeface="Georgia" panose="02040502050405020303" pitchFamily="18" charset="0"/>
                </a:rPr>
                <a:t>Функциональная</a:t>
              </a:r>
              <a:endParaRPr lang="en-US" sz="2400" b="1" dirty="0">
                <a:solidFill>
                  <a:srgbClr val="002060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xmlns="" id="{DF14AD31-8FD7-4639-A8FF-C3D4FA4F2A5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xmlns="" id="{99009A87-7919-4C9F-BB41-EDFE82B868FB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2695142"/>
            <a:ext cx="5461001" cy="555625"/>
            <a:chOff x="1248" y="2640"/>
            <a:chExt cx="3440" cy="350"/>
          </a:xfrm>
        </p:grpSpPr>
        <p:sp>
          <p:nvSpPr>
            <p:cNvPr id="15" name="Line 13">
              <a:extLst>
                <a:ext uri="{FF2B5EF4-FFF2-40B4-BE49-F238E27FC236}">
                  <a16:creationId xmlns:a16="http://schemas.microsoft.com/office/drawing/2014/main" xmlns="" id="{A18D4874-517B-4987-BA84-B12623015E5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xmlns="" id="{D68EC215-7CCC-4199-9403-A2336D810EF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xmlns="" id="{BCD12907-DD71-460D-B7CF-9120B0DE14D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73" y="2682"/>
              <a:ext cx="26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2060"/>
                  </a:solidFill>
                  <a:latin typeface="Georgia" panose="02040502050405020303" pitchFamily="18" charset="0"/>
                </a:rPr>
                <a:t>Персональная</a:t>
              </a:r>
              <a:endParaRPr lang="en-US" sz="2400" b="1" dirty="0">
                <a:solidFill>
                  <a:srgbClr val="002060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xmlns="" id="{8C144CDC-27ED-4F3F-8C8F-2CB50AAA9B3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xmlns="" id="{4B896491-2AF1-4DC8-9038-C605AC227393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3533342"/>
            <a:ext cx="5105400" cy="555625"/>
            <a:chOff x="1248" y="3230"/>
            <a:chExt cx="3216" cy="350"/>
          </a:xfrm>
        </p:grpSpPr>
        <p:sp>
          <p:nvSpPr>
            <p:cNvPr id="20" name="Line 18">
              <a:extLst>
                <a:ext uri="{FF2B5EF4-FFF2-40B4-BE49-F238E27FC236}">
                  <a16:creationId xmlns:a16="http://schemas.microsoft.com/office/drawing/2014/main" xmlns="" id="{FCCF9F17-C8EA-4AB3-9528-CD38AEEBF7C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xmlns="" id="{1331014A-73F4-4718-8314-C59F5952464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xmlns="" id="{A456A806-A7EE-432D-93B3-06E7F7A26FC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126" y="3244"/>
              <a:ext cx="22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2060"/>
                  </a:solidFill>
                  <a:latin typeface="Georgia" panose="02040502050405020303" pitchFamily="18" charset="0"/>
                </a:rPr>
                <a:t>Социальная</a:t>
              </a:r>
              <a:endParaRPr lang="en-US" sz="2400" b="1" dirty="0">
                <a:solidFill>
                  <a:srgbClr val="002060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xmlns="" id="{8BB7F10B-8F16-472F-9687-EB1A7BECDE0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xmlns="" id="{0F03B554-8AB4-429C-8296-EB708A1645FB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5231967"/>
            <a:ext cx="5105400" cy="555625"/>
            <a:chOff x="1248" y="3230"/>
            <a:chExt cx="3216" cy="350"/>
          </a:xfrm>
        </p:grpSpPr>
        <p:sp>
          <p:nvSpPr>
            <p:cNvPr id="25" name="Line 23">
              <a:extLst>
                <a:ext uri="{FF2B5EF4-FFF2-40B4-BE49-F238E27FC236}">
                  <a16:creationId xmlns:a16="http://schemas.microsoft.com/office/drawing/2014/main" xmlns="" id="{8B2E4985-C035-4329-956C-9C915F55623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xmlns="" id="{225F4A9A-E773-4D37-B9C8-9F5366BEFC0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xmlns="" id="{474319E9-14E7-448D-9A00-6C1DE79E1AF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126" y="3244"/>
              <a:ext cx="22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2060"/>
                  </a:solidFill>
                  <a:latin typeface="Georgia" panose="02040502050405020303" pitchFamily="18" charset="0"/>
                </a:rPr>
                <a:t>Цифровая</a:t>
              </a:r>
              <a:endParaRPr lang="en-US" sz="2400" b="1" dirty="0">
                <a:solidFill>
                  <a:srgbClr val="002060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xmlns="" id="{9DFF9FCF-D42D-4590-8D7F-C241E9880ED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0129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715107"/>
            <a:ext cx="9823938" cy="513470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Функциональная компетенция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это умение извлекать новые знания из различных источников, из исследования собственной деятельности.</a:t>
            </a:r>
            <a:endParaRPr lang="ru-RU" sz="4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61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6030" y="1055077"/>
            <a:ext cx="9407769" cy="51218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Персональная компетенция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это готовность к постоянному развитию, к актуализации и реализации своего личностного и профессионального потенциала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79058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0522" y="937846"/>
            <a:ext cx="9513277" cy="52391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Социальная компетенция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готовность брать на себя ответственность, работать в команде, совместно вырабатывать решение и участвовать в его реализации.</a:t>
            </a:r>
            <a:endParaRPr lang="ru-RU" sz="4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0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199" y="820615"/>
            <a:ext cx="9870831" cy="53563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Этическая </a:t>
            </a:r>
            <a:r>
              <a:rPr lang="ru-RU" sz="4000" b="1" dirty="0">
                <a:solidFill>
                  <a:srgbClr val="002060"/>
                </a:solidFill>
                <a:latin typeface="Georgia" panose="02040502050405020303" pitchFamily="18" charset="0"/>
              </a:rPr>
              <a:t>компетентность </a:t>
            </a:r>
            <a:r>
              <a:rPr lang="ru-RU" sz="4000" dirty="0">
                <a:solidFill>
                  <a:srgbClr val="002060"/>
                </a:solidFill>
                <a:latin typeface="Georgia" panose="02040502050405020303" pitchFamily="18" charset="0"/>
              </a:rPr>
              <a:t>представляет и регулирует главные действия, которые закрепляются в навыках, традициях, принципах жизни и профессиональной деятельности, психических состояниях, действиях, поступках и качествах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вузовского библиотекаря.</a:t>
            </a:r>
            <a:endParaRPr lang="ru-RU" sz="4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352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7572375" y="1240341"/>
            <a:ext cx="0" cy="48490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077" y="1113692"/>
            <a:ext cx="9472246" cy="5063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Коммуникативная компетенция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определяет сложные процессы взаимодействия в библиотечной среде, заключающейся в обмене информацией, восприятии и понимании партнерами общения.</a:t>
            </a:r>
            <a:endParaRPr lang="ru-RU" sz="4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413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6030" y="1090246"/>
            <a:ext cx="9788769" cy="50867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Англоязычная компетентность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личностная и профессиональная характеристика библиотекаря, способность и готовность применять английский язык для решения задач библиотечной деятельности.</a:t>
            </a:r>
            <a:endParaRPr lang="ru-RU" sz="4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326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8462" y="879231"/>
            <a:ext cx="9642230" cy="53915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Цифровая компетентность </a:t>
            </a:r>
            <a:r>
              <a:rPr lang="ru-RU" sz="4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готовность, способность и ответственность эффективно выбирать и применять информационные технологии для решения производственных задач.</a:t>
            </a:r>
            <a:endParaRPr lang="ru-RU" sz="4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6479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366</Words>
  <Application>Microsoft Office PowerPoint</Application>
  <PresentationFormat>Произвольный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Макеева Ирина заведующая сектором методической работы Научной библиотеки  Днепровского национального университета им. О. Гончара</vt:lpstr>
      <vt:lpstr>Комплекс компетенций</vt:lpstr>
      <vt:lpstr>Функциональная компетенция – это умение извлекать новые знания из различных источников, из исследования собственной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«Про схвалення Концепції розвитку цифрових компетентностей та затвердження плану заходів з її реалізації»   від 3 березня 2021 р. № 167-р</vt:lpstr>
      <vt:lpstr>Пандемия выявила существующие проблемы в работе библиотек:</vt:lpstr>
      <vt:lpstr>Актуальные задачи:</vt:lpstr>
      <vt:lpstr>Презентация PowerPoint</vt:lpstr>
      <vt:lpstr>Спасибо за  внимание   и успехов всем в достижении Ваших целей!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Roughty</cp:lastModifiedBy>
  <cp:revision>24</cp:revision>
  <dcterms:created xsi:type="dcterms:W3CDTF">2021-07-20T13:09:20Z</dcterms:created>
  <dcterms:modified xsi:type="dcterms:W3CDTF">2021-10-03T07:36:56Z</dcterms:modified>
</cp:coreProperties>
</file>