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961079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631328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1854617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3905166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3789060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803829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7226103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193237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139371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256718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72475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058721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84447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704476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140107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744543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6D089-1E80-47C0-8FF9-D85F568A13DC}" type="datetimeFigureOut">
              <a:rPr lang="uk-UA" smtClean="0"/>
              <a:t>02.10.2021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3719B7E-3ADE-44FE-80E6-6C6C3C37198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3898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3337" y="2969622"/>
            <a:ext cx="10528663" cy="2525487"/>
          </a:xfrm>
        </p:spPr>
        <p:txBody>
          <a:bodyPr/>
          <a:lstStyle/>
          <a:p>
            <a:pPr algn="ctr"/>
            <a:r>
              <a:rPr lang="uk-UA" b="1" dirty="0"/>
              <a:t>ЛІДЕРСТВО У СТУДЕНТСЬКОМУ КОЛЕКТИВІ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52755" y="60960"/>
            <a:ext cx="5939246" cy="290866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schemeClr val="tx1"/>
                </a:solidFill>
              </a:rPr>
              <a:t>УДК 37.0</a:t>
            </a:r>
          </a:p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schemeClr val="tx1"/>
                </a:solidFill>
              </a:rPr>
              <a:t>Жукова А.Р.</a:t>
            </a:r>
          </a:p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schemeClr val="tx1"/>
                </a:solidFill>
              </a:rPr>
              <a:t>аспірантка Педагогічного факультету</a:t>
            </a:r>
          </a:p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schemeClr val="tx1"/>
                </a:solidFill>
              </a:rPr>
              <a:t>Львівського національного університету імені Івана Франка</a:t>
            </a:r>
          </a:p>
          <a:p>
            <a:pPr algn="just">
              <a:lnSpc>
                <a:spcPct val="120000"/>
              </a:lnSpc>
            </a:pPr>
            <a:r>
              <a:rPr lang="uk-UA" b="1" dirty="0">
                <a:solidFill>
                  <a:schemeClr val="tx1"/>
                </a:solidFill>
              </a:rPr>
              <a:t>м</a:t>
            </a:r>
            <a:r>
              <a:rPr lang="uk-UA" b="1" dirty="0" smtClean="0">
                <a:solidFill>
                  <a:schemeClr val="tx1"/>
                </a:solidFill>
              </a:rPr>
              <a:t>. Львів</a:t>
            </a:r>
            <a:r>
              <a:rPr lang="uk-UA" b="1" dirty="0">
                <a:solidFill>
                  <a:schemeClr val="tx1"/>
                </a:solidFill>
              </a:rPr>
              <a:t>, Україна</a:t>
            </a:r>
          </a:p>
          <a:p>
            <a:pPr algn="just">
              <a:lnSpc>
                <a:spcPct val="120000"/>
              </a:lnSpc>
            </a:pPr>
            <a:r>
              <a:rPr lang="de-DE" b="1" dirty="0">
                <a:solidFill>
                  <a:schemeClr val="tx1"/>
                </a:solidFill>
              </a:rPr>
              <a:t>annetta000@gmail.com</a:t>
            </a:r>
          </a:p>
          <a:p>
            <a:pPr algn="just">
              <a:lnSpc>
                <a:spcPct val="120000"/>
              </a:lnSpc>
            </a:pPr>
            <a:r>
              <a:rPr lang="de-DE" b="1" dirty="0">
                <a:solidFill>
                  <a:schemeClr val="tx1"/>
                </a:solidFill>
              </a:rPr>
              <a:t>https://orcid.org/0000-0002-7292-1605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43045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549" y="127721"/>
            <a:ext cx="10067107" cy="734428"/>
          </a:xfrm>
        </p:spPr>
        <p:txBody>
          <a:bodyPr/>
          <a:lstStyle/>
          <a:p>
            <a:pPr algn="ctr"/>
            <a:r>
              <a:rPr lang="uk-UA" b="1" dirty="0"/>
              <a:t>Список використаних джерел: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3703" y="1149531"/>
            <a:ext cx="10711543" cy="556477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de-DE" dirty="0">
                <a:solidFill>
                  <a:schemeClr val="tx1"/>
                </a:solidFill>
              </a:rPr>
              <a:t>1.Hellman, Y. (2014). Learning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leadership</a:t>
            </a:r>
            <a:r>
              <a:rPr lang="de-DE" dirty="0">
                <a:solidFill>
                  <a:schemeClr val="tx1"/>
                </a:solidFill>
              </a:rPr>
              <a:t>: A </a:t>
            </a:r>
            <a:r>
              <a:rPr lang="de-DE" dirty="0" err="1">
                <a:solidFill>
                  <a:schemeClr val="tx1"/>
                </a:solidFill>
              </a:rPr>
              <a:t>facilitative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approach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training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leaders</a:t>
            </a:r>
            <a:r>
              <a:rPr lang="de-DE" dirty="0">
                <a:solidFill>
                  <a:schemeClr val="tx1"/>
                </a:solidFill>
              </a:rPr>
              <a:t>. Alexandria, VA: ASTD Press. </a:t>
            </a:r>
          </a:p>
          <a:p>
            <a:pPr marL="0" indent="0" algn="just">
              <a:buNone/>
            </a:pPr>
            <a:r>
              <a:rPr lang="de-DE" dirty="0">
                <a:solidFill>
                  <a:schemeClr val="tx1"/>
                </a:solidFill>
              </a:rPr>
              <a:t>2. Han, S. J., Lee, Y., Beyerlein, M., &amp; Kolb, J. (2018). </a:t>
            </a:r>
            <a:r>
              <a:rPr lang="de-DE" dirty="0" err="1">
                <a:solidFill>
                  <a:schemeClr val="tx1"/>
                </a:solidFill>
              </a:rPr>
              <a:t>Shared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leadership</a:t>
            </a:r>
            <a:r>
              <a:rPr lang="de-DE" dirty="0">
                <a:solidFill>
                  <a:schemeClr val="tx1"/>
                </a:solidFill>
              </a:rPr>
              <a:t> in </a:t>
            </a:r>
            <a:r>
              <a:rPr lang="de-DE" dirty="0" err="1">
                <a:solidFill>
                  <a:schemeClr val="tx1"/>
                </a:solidFill>
              </a:rPr>
              <a:t>teams</a:t>
            </a:r>
            <a:r>
              <a:rPr lang="de-DE" dirty="0">
                <a:solidFill>
                  <a:schemeClr val="tx1"/>
                </a:solidFill>
              </a:rPr>
              <a:t>: The </a:t>
            </a:r>
            <a:r>
              <a:rPr lang="de-DE" dirty="0" err="1">
                <a:solidFill>
                  <a:schemeClr val="tx1"/>
                </a:solidFill>
              </a:rPr>
              <a:t>role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coordination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goal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commitment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knowledge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sharing</a:t>
            </a:r>
            <a:r>
              <a:rPr lang="de-DE" dirty="0">
                <a:solidFill>
                  <a:schemeClr val="tx1"/>
                </a:solidFill>
              </a:rPr>
              <a:t> on </a:t>
            </a:r>
            <a:r>
              <a:rPr lang="de-DE" dirty="0" err="1">
                <a:solidFill>
                  <a:schemeClr val="tx1"/>
                </a:solidFill>
              </a:rPr>
              <a:t>perceived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team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performance</a:t>
            </a:r>
            <a:r>
              <a:rPr lang="de-DE" dirty="0">
                <a:solidFill>
                  <a:schemeClr val="tx1"/>
                </a:solidFill>
              </a:rPr>
              <a:t>. Team Performance Management: An International Journal.</a:t>
            </a:r>
          </a:p>
          <a:p>
            <a:pPr marL="0" indent="0" algn="just">
              <a:buNone/>
            </a:pPr>
            <a:r>
              <a:rPr lang="de-DE" dirty="0">
                <a:solidFill>
                  <a:schemeClr val="tx1"/>
                </a:solidFill>
              </a:rPr>
              <a:t>3. </a:t>
            </a:r>
            <a:r>
              <a:rPr lang="de-DE" dirty="0" err="1">
                <a:solidFill>
                  <a:schemeClr val="tx1"/>
                </a:solidFill>
              </a:rPr>
              <a:t>Skalicky</a:t>
            </a:r>
            <a:r>
              <a:rPr lang="de-DE" dirty="0">
                <a:solidFill>
                  <a:schemeClr val="tx1"/>
                </a:solidFill>
              </a:rPr>
              <a:t>, J., </a:t>
            </a:r>
            <a:r>
              <a:rPr lang="de-DE" dirty="0" err="1">
                <a:solidFill>
                  <a:schemeClr val="tx1"/>
                </a:solidFill>
              </a:rPr>
              <a:t>Warr</a:t>
            </a:r>
            <a:r>
              <a:rPr lang="de-DE" dirty="0">
                <a:solidFill>
                  <a:schemeClr val="tx1"/>
                </a:solidFill>
              </a:rPr>
              <a:t> Pedersen, K., van der Meer, J., </a:t>
            </a:r>
            <a:r>
              <a:rPr lang="de-DE" dirty="0" err="1">
                <a:solidFill>
                  <a:schemeClr val="tx1"/>
                </a:solidFill>
              </a:rPr>
              <a:t>Fuglsang</a:t>
            </a:r>
            <a:r>
              <a:rPr lang="de-DE" dirty="0">
                <a:solidFill>
                  <a:schemeClr val="tx1"/>
                </a:solidFill>
              </a:rPr>
              <a:t>, S., Dawson, P., &amp; Stewart, S. (2020). A </a:t>
            </a:r>
            <a:r>
              <a:rPr lang="de-DE" dirty="0" err="1">
                <a:solidFill>
                  <a:schemeClr val="tx1"/>
                </a:solidFill>
              </a:rPr>
              <a:t>framework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developing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and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supporting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student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leadership</a:t>
            </a:r>
            <a:r>
              <a:rPr lang="de-DE" dirty="0">
                <a:solidFill>
                  <a:schemeClr val="tx1"/>
                </a:solidFill>
              </a:rPr>
              <a:t> in </a:t>
            </a:r>
            <a:r>
              <a:rPr lang="de-DE" dirty="0" err="1">
                <a:solidFill>
                  <a:schemeClr val="tx1"/>
                </a:solidFill>
              </a:rPr>
              <a:t>higher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education</a:t>
            </a:r>
            <a:r>
              <a:rPr lang="de-DE" dirty="0">
                <a:solidFill>
                  <a:schemeClr val="tx1"/>
                </a:solidFill>
              </a:rPr>
              <a:t>. Studies in Higher Education, 45(1), 100-116.</a:t>
            </a:r>
          </a:p>
          <a:p>
            <a:pPr marL="0" indent="0" algn="just">
              <a:buNone/>
            </a:pPr>
            <a:r>
              <a:rPr lang="de-DE" dirty="0">
                <a:solidFill>
                  <a:schemeClr val="tx1"/>
                </a:solidFill>
              </a:rPr>
              <a:t>4. </a:t>
            </a:r>
            <a:r>
              <a:rPr lang="uk-UA" dirty="0" err="1">
                <a:solidFill>
                  <a:schemeClr val="tx1"/>
                </a:solidFill>
              </a:rPr>
              <a:t>Краснощок</a:t>
            </a:r>
            <a:r>
              <a:rPr lang="uk-UA" dirty="0">
                <a:solidFill>
                  <a:schemeClr val="tx1"/>
                </a:solidFill>
              </a:rPr>
              <a:t> І. П. (2021). Формування лідерських якостей студентів як завдання виховної діяльності куратора студентської групи. Наукові записки. Серія: Педагогічні науки, (194), 144-150.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5. Мороз В.П. (2020). Сучасний погляд на проблему лідерства. Вісник ЛНУ імені Тараса Шевченка, (2), 200-207. 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6. Савицька Т.В., </a:t>
            </a:r>
            <a:r>
              <a:rPr lang="uk-UA" dirty="0" err="1">
                <a:solidFill>
                  <a:schemeClr val="tx1"/>
                </a:solidFill>
              </a:rPr>
              <a:t>Іотова</a:t>
            </a:r>
            <a:r>
              <a:rPr lang="uk-UA" dirty="0">
                <a:solidFill>
                  <a:schemeClr val="tx1"/>
                </a:solidFill>
              </a:rPr>
              <a:t> І.Н., </a:t>
            </a:r>
            <a:r>
              <a:rPr lang="uk-UA" dirty="0" err="1">
                <a:solidFill>
                  <a:schemeClr val="tx1"/>
                </a:solidFill>
              </a:rPr>
              <a:t>Маджар</a:t>
            </a:r>
            <a:r>
              <a:rPr lang="uk-UA" dirty="0">
                <a:solidFill>
                  <a:schemeClr val="tx1"/>
                </a:solidFill>
              </a:rPr>
              <a:t> Н.М. (2020) Особливості формування особистості лідера в студентському колективі. Сучасна медична освіта: методологія, теорія, практика. (1), 177-180. 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7. </a:t>
            </a:r>
            <a:r>
              <a:rPr lang="uk-UA" dirty="0" err="1">
                <a:solidFill>
                  <a:schemeClr val="tx1"/>
                </a:solidFill>
              </a:rPr>
              <a:t>Скірка</a:t>
            </a:r>
            <a:r>
              <a:rPr lang="uk-UA" dirty="0">
                <a:solidFill>
                  <a:schemeClr val="tx1"/>
                </a:solidFill>
              </a:rPr>
              <a:t> І. (2017). Психологічні особливості лідера у студентській групі. Психологічні виміри культури, економіки, управління: Науковий журнал. (10), 60-62.</a:t>
            </a: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8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7764" y="609598"/>
            <a:ext cx="10365230" cy="5830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3049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1087" y="60961"/>
            <a:ext cx="10493828" cy="6696890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У </a:t>
            </a:r>
            <a:r>
              <a:rPr lang="uk-UA" dirty="0">
                <a:solidFill>
                  <a:schemeClr val="tx1"/>
                </a:solidFill>
              </a:rPr>
              <a:t>сучасних умовах розбудови й оновлення всіх сфер суспільного життя в Україні перед викладачами ЗВО постає проблема оптимальної організації навчального процесу, де чільне місце зокрема посідає і бібліотека, спрямованого на підготовку фахівців, мотиваційно орієнтованих на безперервний процес активної пізнавальної діяльності. Випускник закладу вищої освіти мусить мати не лише професійні знання, уміння й навички, а й певні лідерські якості, що дозволить йому успішно реалізувати свій творчий потенціал у практичній діяльності, адже суспільство потребує лідерів, які здатні об'єднати навколо себе людей для досягнення поставленої мети і створити сприятливі умови для подальшого розвитку. Саме для реалізації вищеописаної концепції спрямовані усі підрозділи закладів освіти.  Так, зокрема втілення освітньої функції завжди була невід’ємною складовою частиною діяльності бібліотек. З іншого боку, функціонування освітніх закладів, реалізація освітніх програм неможливі без опору на бібліотеки та їхні інформаційні ресурси.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484" y="3832641"/>
            <a:ext cx="5042265" cy="3025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5558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8503" y="113212"/>
            <a:ext cx="10389326" cy="667947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b="1" dirty="0" smtClean="0">
                <a:solidFill>
                  <a:schemeClr val="tx1"/>
                </a:solidFill>
              </a:rPr>
              <a:t>Мета </a:t>
            </a:r>
            <a:r>
              <a:rPr lang="ru-RU" b="1" dirty="0" err="1">
                <a:solidFill>
                  <a:schemeClr val="tx1"/>
                </a:solidFill>
              </a:rPr>
              <a:t>роботи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Дослідити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лідерство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студентському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колективі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b="1" dirty="0" smtClean="0">
                <a:solidFill>
                  <a:schemeClr val="tx1"/>
                </a:solidFill>
              </a:rPr>
              <a:t>Методика</a:t>
            </a:r>
            <a:r>
              <a:rPr lang="ru-RU" b="1" dirty="0">
                <a:solidFill>
                  <a:schemeClr val="tx1"/>
                </a:solidFill>
              </a:rPr>
              <a:t>.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Під</a:t>
            </a:r>
            <a:r>
              <a:rPr lang="ru-RU" dirty="0">
                <a:solidFill>
                  <a:schemeClr val="tx1"/>
                </a:solidFill>
              </a:rPr>
              <a:t> час </a:t>
            </a:r>
            <a:r>
              <a:rPr lang="ru-RU" dirty="0" err="1">
                <a:solidFill>
                  <a:schemeClr val="tx1"/>
                </a:solidFill>
              </a:rPr>
              <a:t>проведення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дослідження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було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використано</a:t>
            </a:r>
            <a:r>
              <a:rPr lang="ru-RU" dirty="0">
                <a:solidFill>
                  <a:schemeClr val="tx1"/>
                </a:solidFill>
              </a:rPr>
              <a:t> ряд </a:t>
            </a:r>
            <a:r>
              <a:rPr lang="ru-RU" dirty="0" err="1">
                <a:solidFill>
                  <a:schemeClr val="tx1"/>
                </a:solidFill>
              </a:rPr>
              <a:t>теоретичних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методів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дослідження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серед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яких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аналіз</a:t>
            </a:r>
            <a:r>
              <a:rPr lang="ru-RU" dirty="0">
                <a:solidFill>
                  <a:schemeClr val="tx1"/>
                </a:solidFill>
              </a:rPr>
              <a:t> та синтез </a:t>
            </a:r>
            <a:r>
              <a:rPr lang="ru-RU" dirty="0" err="1">
                <a:solidFill>
                  <a:schemeClr val="tx1"/>
                </a:solidFill>
              </a:rPr>
              <a:t>наукової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літератури</a:t>
            </a:r>
            <a:r>
              <a:rPr lang="ru-RU" dirty="0">
                <a:solidFill>
                  <a:schemeClr val="tx1"/>
                </a:solidFill>
              </a:rPr>
              <a:t> з </a:t>
            </a:r>
            <a:r>
              <a:rPr lang="ru-RU" dirty="0" err="1">
                <a:solidFill>
                  <a:schemeClr val="tx1"/>
                </a:solidFill>
              </a:rPr>
              <a:t>обраної</a:t>
            </a:r>
            <a:r>
              <a:rPr lang="ru-RU" dirty="0">
                <a:solidFill>
                  <a:schemeClr val="tx1"/>
                </a:solidFill>
              </a:rPr>
              <a:t> проблематики, </a:t>
            </a:r>
            <a:r>
              <a:rPr lang="ru-RU" dirty="0" err="1">
                <a:solidFill>
                  <a:schemeClr val="tx1"/>
                </a:solidFill>
              </a:rPr>
              <a:t>узагальнення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отриманих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даних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їх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пояснення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Обрані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методи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дослідження</a:t>
            </a:r>
            <a:r>
              <a:rPr lang="ru-RU" dirty="0">
                <a:solidFill>
                  <a:schemeClr val="tx1"/>
                </a:solidFill>
              </a:rPr>
              <a:t> дозволили </a:t>
            </a:r>
            <a:r>
              <a:rPr lang="ru-RU" dirty="0" err="1">
                <a:solidFill>
                  <a:schemeClr val="tx1"/>
                </a:solidFill>
              </a:rPr>
              <a:t>досягти</a:t>
            </a:r>
            <a:r>
              <a:rPr lang="ru-RU" dirty="0">
                <a:solidFill>
                  <a:schemeClr val="tx1"/>
                </a:solidFill>
              </a:rPr>
              <a:t> мети,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ставилась на початку та </a:t>
            </a:r>
            <a:r>
              <a:rPr lang="ru-RU" dirty="0" err="1">
                <a:solidFill>
                  <a:schemeClr val="tx1"/>
                </a:solidFill>
              </a:rPr>
              <a:t>отримати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очікувані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результати</a:t>
            </a:r>
            <a:r>
              <a:rPr lang="ru-RU" dirty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b="1" dirty="0" err="1" smtClean="0">
                <a:solidFill>
                  <a:schemeClr val="tx1"/>
                </a:solidFill>
              </a:rPr>
              <a:t>Аналіз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літературних</a:t>
            </a:r>
            <a:r>
              <a:rPr lang="ru-RU" b="1" dirty="0">
                <a:solidFill>
                  <a:schemeClr val="tx1"/>
                </a:solidFill>
              </a:rPr>
              <a:t> та </a:t>
            </a:r>
            <a:r>
              <a:rPr lang="ru-RU" b="1" dirty="0" err="1">
                <a:solidFill>
                  <a:schemeClr val="tx1"/>
                </a:solidFill>
              </a:rPr>
              <a:t>наукових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джерел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Деякі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аспекти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проблеми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лідера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лідерства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досліджували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ще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позаминулому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столітті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Проблеми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розвитку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студентських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громадських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об'єднань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Україні</a:t>
            </a:r>
            <a:r>
              <a:rPr lang="ru-RU" dirty="0">
                <a:solidFill>
                  <a:schemeClr val="tx1"/>
                </a:solidFill>
              </a:rPr>
              <a:t> ХІХ ст. </a:t>
            </a:r>
            <a:r>
              <a:rPr lang="ru-RU" dirty="0" err="1">
                <a:solidFill>
                  <a:schemeClr val="tx1"/>
                </a:solidFill>
              </a:rPr>
              <a:t>розглядали</a:t>
            </a:r>
            <a:r>
              <a:rPr lang="ru-RU" dirty="0">
                <a:solidFill>
                  <a:schemeClr val="tx1"/>
                </a:solidFill>
              </a:rPr>
              <a:t> М. Драгоманов, Ю. </a:t>
            </a:r>
            <a:r>
              <a:rPr lang="ru-RU" dirty="0" err="1">
                <a:solidFill>
                  <a:schemeClr val="tx1"/>
                </a:solidFill>
              </a:rPr>
              <a:t>Яновський</a:t>
            </a:r>
            <a:r>
              <a:rPr lang="ru-RU" dirty="0">
                <a:solidFill>
                  <a:schemeClr val="tx1"/>
                </a:solidFill>
              </a:rPr>
              <a:t>, Р. </a:t>
            </a:r>
            <a:r>
              <a:rPr lang="ru-RU" dirty="0" err="1">
                <a:solidFill>
                  <a:schemeClr val="tx1"/>
                </a:solidFill>
              </a:rPr>
              <a:t>Кирчів</a:t>
            </a:r>
            <a:r>
              <a:rPr lang="ru-RU" dirty="0">
                <a:solidFill>
                  <a:schemeClr val="tx1"/>
                </a:solidFill>
              </a:rPr>
              <a:t>, Н. </a:t>
            </a:r>
            <a:r>
              <a:rPr lang="ru-RU" dirty="0" err="1">
                <a:solidFill>
                  <a:schemeClr val="tx1"/>
                </a:solidFill>
              </a:rPr>
              <a:t>Маркевич</a:t>
            </a:r>
            <a:r>
              <a:rPr lang="ru-RU" dirty="0">
                <a:solidFill>
                  <a:schemeClr val="tx1"/>
                </a:solidFill>
              </a:rPr>
              <a:t>, Д. Антонович, К. </a:t>
            </a:r>
            <a:r>
              <a:rPr lang="ru-RU" dirty="0" err="1">
                <a:solidFill>
                  <a:schemeClr val="tx1"/>
                </a:solidFill>
              </a:rPr>
              <a:t>Волинський</a:t>
            </a:r>
            <a:r>
              <a:rPr lang="ru-RU" dirty="0">
                <a:solidFill>
                  <a:schemeClr val="tx1"/>
                </a:solidFill>
              </a:rPr>
              <a:t>, В. Леонтович, М. Попович, В. Шевчук, О. </a:t>
            </a:r>
            <a:r>
              <a:rPr lang="ru-RU" dirty="0" err="1">
                <a:solidFill>
                  <a:schemeClr val="tx1"/>
                </a:solidFill>
              </a:rPr>
              <a:t>Пріцак</a:t>
            </a:r>
            <a:r>
              <a:rPr lang="ru-RU" dirty="0">
                <a:solidFill>
                  <a:schemeClr val="tx1"/>
                </a:solidFill>
              </a:rPr>
              <a:t>, В. </a:t>
            </a:r>
            <a:r>
              <a:rPr lang="ru-RU" dirty="0" err="1">
                <a:solidFill>
                  <a:schemeClr val="tx1"/>
                </a:solidFill>
              </a:rPr>
              <a:t>Смолій</a:t>
            </a:r>
            <a:r>
              <a:rPr lang="ru-RU" dirty="0">
                <a:solidFill>
                  <a:schemeClr val="tx1"/>
                </a:solidFill>
              </a:rPr>
              <a:t>, П. </a:t>
            </a:r>
            <a:r>
              <a:rPr lang="ru-RU" dirty="0" err="1">
                <a:solidFill>
                  <a:schemeClr val="tx1"/>
                </a:solidFill>
              </a:rPr>
              <a:t>Сохань</a:t>
            </a:r>
            <a:r>
              <a:rPr lang="ru-RU" dirty="0">
                <a:solidFill>
                  <a:schemeClr val="tx1"/>
                </a:solidFill>
              </a:rPr>
              <a:t>, А. </a:t>
            </a:r>
            <a:r>
              <a:rPr lang="ru-RU" dirty="0" err="1">
                <a:solidFill>
                  <a:schemeClr val="tx1"/>
                </a:solidFill>
              </a:rPr>
              <a:t>Фінько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ін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Вивчення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феномена </a:t>
            </a:r>
            <a:r>
              <a:rPr lang="ru-RU" dirty="0" err="1">
                <a:solidFill>
                  <a:schemeClr val="tx1"/>
                </a:solidFill>
              </a:rPr>
              <a:t>лідерства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знайшло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відображення</a:t>
            </a:r>
            <a:r>
              <a:rPr lang="ru-RU" dirty="0">
                <a:solidFill>
                  <a:schemeClr val="tx1"/>
                </a:solidFill>
              </a:rPr>
              <a:t> в роботах Г.М. </a:t>
            </a:r>
            <a:r>
              <a:rPr lang="ru-RU" dirty="0" err="1">
                <a:solidFill>
                  <a:schemeClr val="tx1"/>
                </a:solidFill>
              </a:rPr>
              <a:t>Андрєєвої</a:t>
            </a:r>
            <a:r>
              <a:rPr lang="ru-RU" dirty="0">
                <a:solidFill>
                  <a:schemeClr val="tx1"/>
                </a:solidFill>
              </a:rPr>
              <a:t>, Р.Л. </a:t>
            </a:r>
            <a:r>
              <a:rPr lang="ru-RU" dirty="0" err="1">
                <a:solidFill>
                  <a:schemeClr val="tx1"/>
                </a:solidFill>
              </a:rPr>
              <a:t>Кричевського</a:t>
            </a:r>
            <a:r>
              <a:rPr lang="ru-RU" dirty="0">
                <a:solidFill>
                  <a:schemeClr val="tx1"/>
                </a:solidFill>
              </a:rPr>
              <a:t>, Л.І. </a:t>
            </a:r>
            <a:r>
              <a:rPr lang="ru-RU" dirty="0" err="1">
                <a:solidFill>
                  <a:schemeClr val="tx1"/>
                </a:solidFill>
              </a:rPr>
              <a:t>Уманського</a:t>
            </a:r>
            <a:r>
              <a:rPr lang="ru-RU" dirty="0">
                <a:solidFill>
                  <a:schemeClr val="tx1"/>
                </a:solidFill>
              </a:rPr>
              <a:t>, О.В. </a:t>
            </a:r>
            <a:r>
              <a:rPr lang="ru-RU" dirty="0" err="1">
                <a:solidFill>
                  <a:schemeClr val="tx1"/>
                </a:solidFill>
              </a:rPr>
              <a:t>Евтіхова</a:t>
            </a:r>
            <a:r>
              <a:rPr lang="ru-RU" dirty="0">
                <a:solidFill>
                  <a:schemeClr val="tx1"/>
                </a:solidFill>
              </a:rPr>
              <a:t>, С.Р. </a:t>
            </a:r>
            <a:r>
              <a:rPr lang="ru-RU" dirty="0" err="1">
                <a:solidFill>
                  <a:schemeClr val="tx1"/>
                </a:solidFill>
              </a:rPr>
              <a:t>Кові</a:t>
            </a:r>
            <a:r>
              <a:rPr lang="ru-RU" dirty="0">
                <a:solidFill>
                  <a:schemeClr val="tx1"/>
                </a:solidFill>
              </a:rPr>
              <a:t>, Е. Берна, П.У. </a:t>
            </a:r>
            <a:r>
              <a:rPr lang="ru-RU" dirty="0" err="1">
                <a:solidFill>
                  <a:schemeClr val="tx1"/>
                </a:solidFill>
              </a:rPr>
              <a:t>Бендера</a:t>
            </a:r>
            <a:r>
              <a:rPr lang="ru-RU" dirty="0">
                <a:solidFill>
                  <a:schemeClr val="tx1"/>
                </a:solidFill>
              </a:rPr>
              <a:t>, Е. </a:t>
            </a:r>
            <a:r>
              <a:rPr lang="ru-RU" dirty="0" err="1">
                <a:solidFill>
                  <a:schemeClr val="tx1"/>
                </a:solidFill>
              </a:rPr>
              <a:t>Хеллмана</a:t>
            </a:r>
            <a:r>
              <a:rPr lang="ru-RU" dirty="0">
                <a:solidFill>
                  <a:schemeClr val="tx1"/>
                </a:solidFill>
              </a:rPr>
              <a:t>, М. Дж. Максвелла, Ф.О. </a:t>
            </a:r>
            <a:r>
              <a:rPr lang="ru-RU" dirty="0" err="1">
                <a:solidFill>
                  <a:schemeClr val="tx1"/>
                </a:solidFill>
              </a:rPr>
              <a:t>Хессельбайн</a:t>
            </a:r>
            <a:r>
              <a:rPr lang="ru-RU" dirty="0">
                <a:solidFill>
                  <a:schemeClr val="tx1"/>
                </a:solidFill>
              </a:rPr>
              <a:t>, Д. </a:t>
            </a:r>
            <a:r>
              <a:rPr lang="ru-RU" dirty="0" err="1">
                <a:solidFill>
                  <a:schemeClr val="tx1"/>
                </a:solidFill>
              </a:rPr>
              <a:t>Гоулман</a:t>
            </a:r>
            <a:r>
              <a:rPr lang="ru-RU" dirty="0">
                <a:solidFill>
                  <a:schemeClr val="tx1"/>
                </a:solidFill>
              </a:rPr>
              <a:t>, А. </a:t>
            </a:r>
            <a:r>
              <a:rPr lang="ru-RU" dirty="0" err="1">
                <a:solidFill>
                  <a:schemeClr val="tx1"/>
                </a:solidFill>
              </a:rPr>
              <a:t>Менегетті</a:t>
            </a:r>
            <a:r>
              <a:rPr lang="ru-RU" dirty="0">
                <a:solidFill>
                  <a:schemeClr val="tx1"/>
                </a:solidFill>
              </a:rPr>
              <a:t>  та </a:t>
            </a:r>
            <a:r>
              <a:rPr lang="ru-RU" dirty="0" err="1">
                <a:solidFill>
                  <a:schemeClr val="tx1"/>
                </a:solidFill>
              </a:rPr>
              <a:t>інших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вчених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 Феномен </a:t>
            </a:r>
            <a:r>
              <a:rPr lang="ru-RU" dirty="0" err="1">
                <a:solidFill>
                  <a:schemeClr val="tx1"/>
                </a:solidFill>
              </a:rPr>
              <a:t>бібліотеки</a:t>
            </a:r>
            <a:r>
              <a:rPr lang="ru-RU" dirty="0">
                <a:solidFill>
                  <a:schemeClr val="tx1"/>
                </a:solidFill>
              </a:rPr>
              <a:t> ВНЗ, </a:t>
            </a:r>
            <a:r>
              <a:rPr lang="ru-RU" dirty="0" err="1">
                <a:solidFill>
                  <a:schemeClr val="tx1"/>
                </a:solidFill>
              </a:rPr>
              <a:t>її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організаційна</a:t>
            </a:r>
            <a:r>
              <a:rPr lang="ru-RU" dirty="0">
                <a:solidFill>
                  <a:schemeClr val="tx1"/>
                </a:solidFill>
              </a:rPr>
              <a:t> структура, роль у </a:t>
            </a:r>
            <a:r>
              <a:rPr lang="ru-RU" dirty="0" err="1">
                <a:solidFill>
                  <a:schemeClr val="tx1"/>
                </a:solidFill>
              </a:rPr>
              <a:t>становленні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сучасного</a:t>
            </a:r>
            <a:r>
              <a:rPr lang="ru-RU" dirty="0">
                <a:solidFill>
                  <a:schemeClr val="tx1"/>
                </a:solidFill>
              </a:rPr>
              <a:t> молодого </a:t>
            </a:r>
            <a:r>
              <a:rPr lang="ru-RU" dirty="0" err="1">
                <a:solidFill>
                  <a:schemeClr val="tx1"/>
                </a:solidFill>
              </a:rPr>
              <a:t>студентського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лідера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реформуванні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системи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вищої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освіти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вже</a:t>
            </a:r>
            <a:r>
              <a:rPr lang="ru-RU" dirty="0">
                <a:solidFill>
                  <a:schemeClr val="tx1"/>
                </a:solidFill>
              </a:rPr>
              <a:t> стали предметом </a:t>
            </a:r>
            <a:r>
              <a:rPr lang="ru-RU" dirty="0" err="1">
                <a:solidFill>
                  <a:schemeClr val="tx1"/>
                </a:solidFill>
              </a:rPr>
              <a:t>наукової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уваги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багатьох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дослідників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Ця</a:t>
            </a:r>
            <a:r>
              <a:rPr lang="ru-RU" dirty="0">
                <a:solidFill>
                  <a:schemeClr val="tx1"/>
                </a:solidFill>
              </a:rPr>
              <a:t> проблематика </a:t>
            </a:r>
            <a:r>
              <a:rPr lang="ru-RU" dirty="0" err="1">
                <a:solidFill>
                  <a:schemeClr val="tx1"/>
                </a:solidFill>
              </a:rPr>
              <a:t>розглянута</a:t>
            </a:r>
            <a:r>
              <a:rPr lang="ru-RU" dirty="0">
                <a:solidFill>
                  <a:schemeClr val="tx1"/>
                </a:solidFill>
              </a:rPr>
              <a:t> в роботах І.П. </a:t>
            </a:r>
            <a:r>
              <a:rPr lang="ru-RU" dirty="0" err="1">
                <a:solidFill>
                  <a:schemeClr val="tx1"/>
                </a:solidFill>
              </a:rPr>
              <a:t>Бургер</a:t>
            </a:r>
            <a:r>
              <a:rPr lang="ru-RU" dirty="0">
                <a:solidFill>
                  <a:schemeClr val="tx1"/>
                </a:solidFill>
              </a:rPr>
              <a:t>, Т.В. </a:t>
            </a:r>
            <a:r>
              <a:rPr lang="ru-RU" dirty="0" err="1">
                <a:solidFill>
                  <a:schemeClr val="tx1"/>
                </a:solidFill>
              </a:rPr>
              <a:t>Комаровської</a:t>
            </a:r>
            <a:r>
              <a:rPr lang="ru-RU" dirty="0">
                <a:solidFill>
                  <a:schemeClr val="tx1"/>
                </a:solidFill>
              </a:rPr>
              <a:t>, Г.Ю. </a:t>
            </a:r>
            <a:r>
              <a:rPr lang="ru-RU" dirty="0" err="1">
                <a:solidFill>
                  <a:schemeClr val="tx1"/>
                </a:solidFill>
              </a:rPr>
              <a:t>Кудряшової</a:t>
            </a:r>
            <a:r>
              <a:rPr lang="ru-RU" dirty="0">
                <a:solidFill>
                  <a:schemeClr val="tx1"/>
                </a:solidFill>
              </a:rPr>
              <a:t>, В.М. </a:t>
            </a:r>
            <a:r>
              <a:rPr lang="ru-RU" dirty="0" err="1">
                <a:solidFill>
                  <a:schemeClr val="tx1"/>
                </a:solidFill>
              </a:rPr>
              <a:t>Маркової</a:t>
            </a:r>
            <a:r>
              <a:rPr lang="ru-RU" dirty="0">
                <a:solidFill>
                  <a:schemeClr val="tx1"/>
                </a:solidFill>
              </a:rPr>
              <a:t>, С.П. </a:t>
            </a:r>
            <a:r>
              <a:rPr lang="ru-RU" dirty="0" err="1">
                <a:solidFill>
                  <a:schemeClr val="tx1"/>
                </a:solidFill>
              </a:rPr>
              <a:t>Галактіонової</a:t>
            </a:r>
            <a:r>
              <a:rPr lang="ru-RU" dirty="0">
                <a:solidFill>
                  <a:schemeClr val="tx1"/>
                </a:solidFill>
              </a:rPr>
              <a:t>, Е.А. </a:t>
            </a:r>
            <a:r>
              <a:rPr lang="ru-RU" dirty="0" err="1">
                <a:solidFill>
                  <a:schemeClr val="tx1"/>
                </a:solidFill>
              </a:rPr>
              <a:t>Лівадонової</a:t>
            </a:r>
            <a:r>
              <a:rPr lang="ru-RU" dirty="0">
                <a:solidFill>
                  <a:schemeClr val="tx1"/>
                </a:solidFill>
              </a:rPr>
              <a:t>, В.Г. </a:t>
            </a:r>
            <a:r>
              <a:rPr lang="ru-RU" dirty="0" err="1">
                <a:solidFill>
                  <a:schemeClr val="tx1"/>
                </a:solidFill>
              </a:rPr>
              <a:t>Дригайла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867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2171" y="87086"/>
            <a:ext cx="8874035" cy="6653348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На </a:t>
            </a:r>
            <a:r>
              <a:rPr lang="uk-UA" dirty="0">
                <a:solidFill>
                  <a:schemeClr val="tx1"/>
                </a:solidFill>
              </a:rPr>
              <a:t>думку Дж. </a:t>
            </a:r>
            <a:r>
              <a:rPr lang="uk-UA" dirty="0" err="1">
                <a:solidFill>
                  <a:schemeClr val="tx1"/>
                </a:solidFill>
              </a:rPr>
              <a:t>Хемфілл</a:t>
            </a:r>
            <a:r>
              <a:rPr lang="uk-UA" dirty="0">
                <a:solidFill>
                  <a:schemeClr val="tx1"/>
                </a:solidFill>
              </a:rPr>
              <a:t>, Ф. </a:t>
            </a:r>
            <a:r>
              <a:rPr lang="uk-UA" dirty="0" err="1">
                <a:solidFill>
                  <a:schemeClr val="tx1"/>
                </a:solidFill>
              </a:rPr>
              <a:t>Фідлера</a:t>
            </a:r>
            <a:r>
              <a:rPr lang="uk-UA" dirty="0">
                <a:solidFill>
                  <a:schemeClr val="tx1"/>
                </a:solidFill>
              </a:rPr>
              <a:t>, </a:t>
            </a:r>
            <a:r>
              <a:rPr lang="uk-UA" b="1" u="sng" dirty="0">
                <a:solidFill>
                  <a:schemeClr val="tx1"/>
                </a:solidFill>
              </a:rPr>
              <a:t>лідерство</a:t>
            </a:r>
            <a:r>
              <a:rPr lang="uk-UA" dirty="0">
                <a:solidFill>
                  <a:schemeClr val="tx1"/>
                </a:solidFill>
              </a:rPr>
              <a:t> - це поведінка індивіда, залученого в управління груповими діями, а лідерська поведінка - це специфічні дії, які реалізуються лідером в процесі управління і координації роботи членів його групи. Точка зору полягає в тому, що лідер повинен мати перспективну програму дій, згідно з якою він разом з групою рухається до наміченої мети. Він спрямований в майбутнє, має привабливі плани і знання, як їх </a:t>
            </a:r>
            <a:r>
              <a:rPr lang="uk-UA" dirty="0" smtClean="0">
                <a:solidFill>
                  <a:schemeClr val="tx1"/>
                </a:solidFill>
              </a:rPr>
              <a:t>реалізувати. 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	Вітчизняними вченими (Г.М. Андрєєва, Р.Л. </a:t>
            </a:r>
            <a:r>
              <a:rPr lang="uk-UA" dirty="0" err="1">
                <a:solidFill>
                  <a:schemeClr val="tx1"/>
                </a:solidFill>
              </a:rPr>
              <a:t>Кричевский</a:t>
            </a:r>
            <a:r>
              <a:rPr lang="uk-UA" dirty="0">
                <a:solidFill>
                  <a:schemeClr val="tx1"/>
                </a:solidFill>
              </a:rPr>
              <a:t>, Б. Д. </a:t>
            </a:r>
            <a:r>
              <a:rPr lang="uk-UA" dirty="0" err="1">
                <a:solidFill>
                  <a:schemeClr val="tx1"/>
                </a:solidFill>
              </a:rPr>
              <a:t>Паригін</a:t>
            </a:r>
            <a:r>
              <a:rPr lang="uk-UA" dirty="0">
                <a:solidFill>
                  <a:schemeClr val="tx1"/>
                </a:solidFill>
              </a:rPr>
              <a:t> та ін.) </a:t>
            </a:r>
            <a:r>
              <a:rPr lang="uk-UA" b="1" u="sng" dirty="0">
                <a:solidFill>
                  <a:schemeClr val="tx1"/>
                </a:solidFill>
              </a:rPr>
              <a:t>лідерство</a:t>
            </a:r>
            <a:r>
              <a:rPr lang="uk-UA" dirty="0">
                <a:solidFill>
                  <a:schemeClr val="tx1"/>
                </a:solidFill>
              </a:rPr>
              <a:t> трактується як  психологічний феномен, який виникає стихійно та існує в системі неформальних відносин </a:t>
            </a:r>
            <a:r>
              <a:rPr lang="uk-UA" dirty="0" smtClean="0">
                <a:solidFill>
                  <a:schemeClr val="tx1"/>
                </a:solidFill>
              </a:rPr>
              <a:t>людей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  <a:r>
              <a:rPr lang="uk-UA" dirty="0">
                <a:solidFill>
                  <a:schemeClr val="tx1"/>
                </a:solidFill>
              </a:rPr>
              <a:t>В основі лідерства лежить процес міжособистісного впливу, що виникає між найбільш активним і впливовим учасником малої групи (лідером) і менш активними, відомими членами групи (послідовниками). 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4" y="170195"/>
            <a:ext cx="2226128" cy="2878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3413760"/>
            <a:ext cx="2505075" cy="306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627" y="4104390"/>
            <a:ext cx="2108835" cy="2636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3314" y="4039462"/>
            <a:ext cx="2055223" cy="2686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7474" y="4013987"/>
            <a:ext cx="2008413" cy="2726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6982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793" y="95794"/>
            <a:ext cx="10441577" cy="6609806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Б</a:t>
            </a:r>
            <a:r>
              <a:rPr lang="uk-UA" dirty="0">
                <a:solidFill>
                  <a:schemeClr val="tx1"/>
                </a:solidFill>
              </a:rPr>
              <a:t>. </a:t>
            </a:r>
            <a:r>
              <a:rPr lang="uk-UA" dirty="0" err="1">
                <a:solidFill>
                  <a:schemeClr val="tx1"/>
                </a:solidFill>
              </a:rPr>
              <a:t>Паригін</a:t>
            </a:r>
            <a:r>
              <a:rPr lang="uk-UA" dirty="0">
                <a:solidFill>
                  <a:schemeClr val="tx1"/>
                </a:solidFill>
              </a:rPr>
              <a:t> дав таке визначення лідера: «</a:t>
            </a:r>
            <a:r>
              <a:rPr lang="uk-UA" b="1" u="sng" dirty="0">
                <a:solidFill>
                  <a:schemeClr val="tx1"/>
                </a:solidFill>
              </a:rPr>
              <a:t>Лідер</a:t>
            </a:r>
            <a:r>
              <a:rPr lang="uk-UA" dirty="0">
                <a:solidFill>
                  <a:schemeClr val="tx1"/>
                </a:solidFill>
              </a:rPr>
              <a:t> – це член групи, який спонтанно виконує роль неофіційного керівника в умовах певної, специфічної, досить значимої ситуації, для забезпечення організації спільної колективної діяльності людей для найбільш швидкого та успішного досягнення загальної мети». Воно досі залишається </a:t>
            </a:r>
            <a:r>
              <a:rPr lang="uk-UA" dirty="0" smtClean="0">
                <a:solidFill>
                  <a:schemeClr val="tx1"/>
                </a:solidFill>
              </a:rPr>
              <a:t>актуальним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  <a:endParaRPr lang="de-DE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</a:t>
            </a:r>
            <a:r>
              <a:rPr lang="uk-UA" b="1" u="sng" dirty="0" smtClean="0">
                <a:solidFill>
                  <a:schemeClr val="tx1"/>
                </a:solidFill>
              </a:rPr>
              <a:t>Лідер </a:t>
            </a:r>
            <a:r>
              <a:rPr lang="uk-UA" dirty="0" smtClean="0">
                <a:solidFill>
                  <a:schemeClr val="tx1"/>
                </a:solidFill>
              </a:rPr>
              <a:t>– це </a:t>
            </a:r>
            <a:r>
              <a:rPr lang="uk-UA" dirty="0">
                <a:solidFill>
                  <a:schemeClr val="tx1"/>
                </a:solidFill>
              </a:rPr>
              <a:t>особистість, за якою всі інші члени групи визнають право брати на себе найвідповідальніші рішення, визначати напрям і характер діяльності всієї </a:t>
            </a:r>
            <a:r>
              <a:rPr lang="uk-UA" dirty="0" smtClean="0">
                <a:solidFill>
                  <a:schemeClr val="tx1"/>
                </a:solidFill>
              </a:rPr>
              <a:t>групи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  <a:r>
              <a:rPr lang="uk-UA" dirty="0">
                <a:solidFill>
                  <a:schemeClr val="tx1"/>
                </a:solidFill>
              </a:rPr>
              <a:t>Ефективна діяльність групи залежить від стосунків між офіційним і неофіційним лідером або лідерами. Знаючи про реальні міжособистісні взаємини в групі, викладач має змогу спрямувати їх у потрібному векторі. Лідер покликаний допомагати в навчально-виховному процесі.</a:t>
            </a: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862" y="3226545"/>
            <a:ext cx="7480663" cy="339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7271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8833" y="60960"/>
            <a:ext cx="10519955" cy="6670766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</a:t>
            </a:r>
            <a:r>
              <a:rPr lang="uk-UA" b="1" u="sng" dirty="0" smtClean="0">
                <a:solidFill>
                  <a:schemeClr val="tx1"/>
                </a:solidFill>
              </a:rPr>
              <a:t>Лідерство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>
                <a:solidFill>
                  <a:schemeClr val="tx1"/>
                </a:solidFill>
              </a:rPr>
              <a:t>– це процес внутрішньої соціальної організації й управління спілкуванням, діяльністю членів малої групи, здійснюється в спонтанно сформованих малих групах. У кожній мікрогрупі зазвичай є лідер. Залежно від спрямування конкретної діяльності мікрогрупи може бути кілька лідерів (ініціатор вечірок, організатор </a:t>
            </a:r>
            <a:r>
              <a:rPr lang="uk-UA" dirty="0" smtClean="0">
                <a:solidFill>
                  <a:schemeClr val="tx1"/>
                </a:solidFill>
              </a:rPr>
              <a:t>побуту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тощо). </a:t>
            </a: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	</a:t>
            </a:r>
            <a:r>
              <a:rPr lang="uk-UA" b="1" u="sng" dirty="0">
                <a:solidFill>
                  <a:schemeClr val="tx1"/>
                </a:solidFill>
              </a:rPr>
              <a:t>Лідер у студентській групі </a:t>
            </a:r>
            <a:r>
              <a:rPr lang="uk-UA" dirty="0">
                <a:solidFill>
                  <a:schemeClr val="tx1"/>
                </a:solidFill>
              </a:rPr>
              <a:t>повинен вміти приймати рішення та уникати невигідних ситуацій або, навпаки, створювати вигідну сукупність обставин. Він здійснює найбільший психологічний вплив на групу загалом і окремих її членів, коли виступає в ролі координатора, організатора групових справ. Для регулювання стосунків у групі загалом лідер повинен бути об’єктивним, дружнім, не підтримувати конкуренцію між окремими студентами чи неформальними групами, які можуть </a:t>
            </a:r>
            <a:r>
              <a:rPr lang="uk-UA" dirty="0" smtClean="0">
                <a:solidFill>
                  <a:schemeClr val="tx1"/>
                </a:solidFill>
              </a:rPr>
              <a:t>утворюватися </a:t>
            </a:r>
            <a:r>
              <a:rPr lang="uk-UA" dirty="0">
                <a:solidFill>
                  <a:schemeClr val="tx1"/>
                </a:solidFill>
              </a:rPr>
              <a:t>у групі, враховувати особливості </a:t>
            </a:r>
            <a:r>
              <a:rPr lang="uk-UA" dirty="0" smtClean="0">
                <a:solidFill>
                  <a:schemeClr val="tx1"/>
                </a:solidFill>
              </a:rPr>
              <a:t>кожного </a:t>
            </a:r>
            <a:r>
              <a:rPr lang="uk-UA" dirty="0">
                <a:solidFill>
                  <a:schemeClr val="tx1"/>
                </a:solidFill>
              </a:rPr>
              <a:t>студента, бути </a:t>
            </a:r>
            <a:r>
              <a:rPr lang="uk-UA" dirty="0" smtClean="0">
                <a:solidFill>
                  <a:schemeClr val="tx1"/>
                </a:solidFill>
              </a:rPr>
              <a:t>справедливим. </a:t>
            </a: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314" y="3497156"/>
            <a:ext cx="4502332" cy="3234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0521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2377" y="87086"/>
            <a:ext cx="10450285" cy="6653348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Одна </a:t>
            </a:r>
            <a:r>
              <a:rPr lang="uk-UA" dirty="0">
                <a:solidFill>
                  <a:schemeClr val="tx1"/>
                </a:solidFill>
              </a:rPr>
              <a:t>з найбільш популярних трактувань лідерства пов’язана з припущенням про те, що лідерство є один з аспектів процесу рольової диференціації в групі, який виступає в якості функції динамічної взаємодії особистісних якостей і соціальної системи. Вивчення рольової диференціації лідерства вперше було зроблене дослідниками Р. </a:t>
            </a:r>
            <a:r>
              <a:rPr lang="uk-UA" dirty="0" err="1">
                <a:solidFill>
                  <a:schemeClr val="tx1"/>
                </a:solidFill>
              </a:rPr>
              <a:t>Бейлзом</a:t>
            </a:r>
            <a:r>
              <a:rPr lang="uk-UA" dirty="0">
                <a:solidFill>
                  <a:schemeClr val="tx1"/>
                </a:solidFill>
              </a:rPr>
              <a:t>, Ф. </a:t>
            </a:r>
            <a:r>
              <a:rPr lang="uk-UA" dirty="0" err="1">
                <a:solidFill>
                  <a:schemeClr val="tx1"/>
                </a:solidFill>
              </a:rPr>
              <a:t>Слейтером</a:t>
            </a:r>
            <a:r>
              <a:rPr lang="uk-UA" dirty="0">
                <a:solidFill>
                  <a:schemeClr val="tx1"/>
                </a:solidFill>
              </a:rPr>
              <a:t> в роботі з малими групами. </a:t>
            </a:r>
            <a:endParaRPr lang="uk-UA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dirty="0">
                <a:solidFill>
                  <a:schemeClr val="tx1"/>
                </a:solidFill>
              </a:rPr>
              <a:t>	Р. </a:t>
            </a:r>
            <a:r>
              <a:rPr lang="uk-UA" dirty="0" err="1">
                <a:solidFill>
                  <a:schemeClr val="tx1"/>
                </a:solidFill>
              </a:rPr>
              <a:t>Бейлз</a:t>
            </a:r>
            <a:r>
              <a:rPr lang="uk-UA" dirty="0">
                <a:solidFill>
                  <a:schemeClr val="tx1"/>
                </a:solidFill>
              </a:rPr>
              <a:t>, Ф. </a:t>
            </a:r>
            <a:r>
              <a:rPr lang="uk-UA" dirty="0" err="1">
                <a:solidFill>
                  <a:schemeClr val="tx1"/>
                </a:solidFill>
              </a:rPr>
              <a:t>Слейтер</a:t>
            </a:r>
            <a:r>
              <a:rPr lang="uk-UA" dirty="0">
                <a:solidFill>
                  <a:schemeClr val="tx1"/>
                </a:solidFill>
              </a:rPr>
              <a:t> пояснювали виявлений ними феномен рольової диференціації лідерства в такий спосіб: члени групи вносять нерівний внесок у вирішення групового завдання, суб'єкт, найбільш ініціативний в цій діяльності, є інструментальним лідером; інші члени групи, усвідомлюючи факт нерівності вкладу в групову діяльність, починають сприймати інструментального лідера як джерело напруги, що викликає у них фрустрацію. Для того, щоб вирішити емоційні проблеми учасників, група висуває ще одного лідера - емоційного або експресивного, завдання якого полягає в створенні сприятливого психологічного клімату внутрішньо-групової </a:t>
            </a:r>
            <a:r>
              <a:rPr lang="uk-UA" dirty="0" smtClean="0">
                <a:solidFill>
                  <a:schemeClr val="tx1"/>
                </a:solidFill>
              </a:rPr>
              <a:t>взаємодії. </a:t>
            </a: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868" y="3941449"/>
            <a:ext cx="4371704" cy="2916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49930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793" y="87085"/>
            <a:ext cx="10467703" cy="6635931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Дослідники </a:t>
            </a:r>
            <a:r>
              <a:rPr lang="uk-UA" dirty="0">
                <a:solidFill>
                  <a:schemeClr val="tx1"/>
                </a:solidFill>
              </a:rPr>
              <a:t>П. </a:t>
            </a:r>
            <a:r>
              <a:rPr lang="uk-UA" dirty="0" err="1">
                <a:solidFill>
                  <a:schemeClr val="tx1"/>
                </a:solidFill>
              </a:rPr>
              <a:t>Секорд</a:t>
            </a:r>
            <a:r>
              <a:rPr lang="uk-UA" dirty="0">
                <a:solidFill>
                  <a:schemeClr val="tx1"/>
                </a:solidFill>
              </a:rPr>
              <a:t> і К. </a:t>
            </a:r>
            <a:r>
              <a:rPr lang="uk-UA" dirty="0" err="1">
                <a:solidFill>
                  <a:schemeClr val="tx1"/>
                </a:solidFill>
              </a:rPr>
              <a:t>Бекман</a:t>
            </a:r>
            <a:r>
              <a:rPr lang="uk-UA" dirty="0">
                <a:solidFill>
                  <a:schemeClr val="tx1"/>
                </a:solidFill>
              </a:rPr>
              <a:t> висловили ідею про те, що зміна рольової диференціації лідерства знаходиться в прямій залежності від успішності групи за рішенням завдання. Якщо члени групи не відчувають задоволення від процесу роботи над завданням, то висока ймовірність наявності в групі рольової диференціації лідерства.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Сучасна </a:t>
            </a:r>
            <a:r>
              <a:rPr lang="uk-UA" dirty="0">
                <a:solidFill>
                  <a:schemeClr val="tx1"/>
                </a:solidFill>
              </a:rPr>
              <a:t>місія вузівської бібліотеки у формуванні лідерської компетенції передбачає перехід від видачі книг у тимчасове користування до організації доступу до необхідних інформаційних ресурсів і як наслідок розвиток необхідних аналітичних лідерських здібностей.</a:t>
            </a: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838" y="2963906"/>
            <a:ext cx="7518220" cy="3759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6678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43" y="87086"/>
            <a:ext cx="10502537" cy="6644640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</a:t>
            </a:r>
            <a:r>
              <a:rPr lang="uk-UA" b="1" dirty="0" smtClean="0">
                <a:solidFill>
                  <a:schemeClr val="tx1"/>
                </a:solidFill>
              </a:rPr>
              <a:t>Висновки</a:t>
            </a:r>
            <a:r>
              <a:rPr lang="uk-UA" b="1" dirty="0">
                <a:solidFill>
                  <a:schemeClr val="tx1"/>
                </a:solidFill>
              </a:rPr>
              <a:t>.</a:t>
            </a:r>
            <a:r>
              <a:rPr lang="uk-UA" dirty="0">
                <a:solidFill>
                  <a:schemeClr val="tx1"/>
                </a:solidFill>
              </a:rPr>
              <a:t> Для того щоб сформувати лідерські якості у студентів, викладачеві необхідно знати соціально психологічні особливості лідерства.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Інструментальний </a:t>
            </a:r>
            <a:r>
              <a:rPr lang="uk-UA" dirty="0">
                <a:solidFill>
                  <a:schemeClr val="tx1"/>
                </a:solidFill>
              </a:rPr>
              <a:t>лідер організує групу на рішення поставленої перед нею навчально-професійного завдання, емоційний лідер студентського колективу буде піклуватися про створення сприятливого психологічного клімату в групі, про посилення </a:t>
            </a:r>
            <a:r>
              <a:rPr lang="uk-UA" dirty="0" err="1">
                <a:solidFill>
                  <a:schemeClr val="tx1"/>
                </a:solidFill>
              </a:rPr>
              <a:t>внутрішньогрупової</a:t>
            </a:r>
            <a:r>
              <a:rPr lang="uk-UA" dirty="0">
                <a:solidFill>
                  <a:schemeClr val="tx1"/>
                </a:solidFill>
              </a:rPr>
              <a:t> інтеграції. Знання про ідентифікаційні і еталонні якості в лідерстві дають можливість викладачеві найбільш повно представити внутрішні умови процесу міжособистісного впливу в студентській групі і, отже, надавати більш ефективний виховний вплив на студентів.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	Категоріями </a:t>
            </a:r>
            <a:r>
              <a:rPr lang="uk-UA" dirty="0">
                <a:solidFill>
                  <a:schemeClr val="tx1"/>
                </a:solidFill>
              </a:rPr>
              <a:t>інформаційної культури майбутнього лідера можна вважати вміння формулювати свою потребу в інформації, ефективно здійснювати пошук необхідних джерел в усій сукупності інформаційних ресурсів, переробляти й створювати якісно нову інформацію, відбирати та оцінювати її, а також здатність до інформаційного спілкування і комп’ютерну грамотність, і саме тут роль бібліотеки є головною.</a:t>
            </a:r>
          </a:p>
          <a:p>
            <a:pPr marL="0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87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51</TotalTime>
  <Words>291</Words>
  <Application>Microsoft Office PowerPoint</Application>
  <PresentationFormat>Широкоэкранный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ЛІДЕРСТВО У СТУДЕНТСЬКОМУ КОЛЕКТИВІ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використаних джерел: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ЛІДЕРСТВО У СТУДЕНТСЬКОМУ КОЛЕКТИВІ</dc:title>
  <dc:creator>PC</dc:creator>
  <cp:lastModifiedBy>PC</cp:lastModifiedBy>
  <cp:revision>7</cp:revision>
  <dcterms:created xsi:type="dcterms:W3CDTF">2021-10-01T23:41:34Z</dcterms:created>
  <dcterms:modified xsi:type="dcterms:W3CDTF">2021-10-02T15:02:31Z</dcterms:modified>
</cp:coreProperties>
</file>