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6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3" r:id="rId14"/>
    <p:sldId id="259" r:id="rId15"/>
    <p:sldId id="258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arzyna Dudek" initials="KD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767"/>
    <a:srgbClr val="E02227"/>
    <a:srgbClr val="E86524"/>
    <a:srgbClr val="13A5B5"/>
    <a:srgbClr val="F28E19"/>
    <a:srgbClr val="4482C2"/>
    <a:srgbClr val="576672"/>
    <a:srgbClr val="193965"/>
    <a:srgbClr val="E31B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3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125" d="100"/>
          <a:sy n="125" d="100"/>
        </p:scale>
        <p:origin x="-12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9-29T10:41:48.352" idx="1">
    <p:pos x="4989" y="572"/>
    <p:text>'majority of authors' albo 'most of the authors'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CAD4F-EDC0-4120-ABE6-CF1F09AFC579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EA84B-1F15-41CD-A41B-807D08DE797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369012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9EA84B-1F15-41CD-A41B-807D08DE797F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92342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293C9-240E-4A54-9509-C3777D76BC90}" type="datetimeFigureOut">
              <a:rPr lang="pl-PL" smtClean="0"/>
              <a:pPr/>
              <a:t>29.09.2021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2E0EC-33F9-4B36-93B7-4DE8C34D0CB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em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17.emf"/><Relationship Id="rId4" Type="http://schemas.openxmlformats.org/officeDocument/2006/relationships/image" Target="../media/image3.svg"/><Relationship Id="rId9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comments" Target="../comments/commen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="" xmlns:a16="http://schemas.microsoft.com/office/drawing/2014/main" id="{3A972FEE-0BA3-4A37-8F4E-FFC5504F7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354" y="310854"/>
            <a:ext cx="585402" cy="355920"/>
          </a:xfrm>
          <a:prstGeom prst="rect">
            <a:avLst/>
          </a:prstGeom>
        </p:spPr>
      </p:pic>
      <p:sp>
        <p:nvSpPr>
          <p:cNvPr id="16" name="pole tekstowe 15"/>
          <p:cNvSpPr txBox="1"/>
          <p:nvPr/>
        </p:nvSpPr>
        <p:spPr>
          <a:xfrm>
            <a:off x="411823" y="1465773"/>
            <a:ext cx="838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28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Bridge of </a:t>
            </a:r>
            <a:r>
              <a:rPr lang="pl-PL" sz="2800" dirty="0" err="1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Knowledge</a:t>
            </a:r>
            <a:endParaRPr lang="pl-PL" sz="2800" dirty="0" smtClean="0">
              <a:solidFill>
                <a:srgbClr val="193965"/>
              </a:solidFill>
              <a:latin typeface="Ubuntu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experiences, difficulties and challenges of developing a new platform for researchers from </a:t>
            </a:r>
            <a:r>
              <a:rPr lang="pl-PL" sz="20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the </a:t>
            </a:r>
            <a:r>
              <a:rPr lang="en-US" sz="2000" dirty="0" err="1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Gdańsk</a:t>
            </a:r>
            <a:r>
              <a:rPr lang="en-US" sz="20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University of Technology</a:t>
            </a:r>
            <a:endParaRPr lang="pl-PL" dirty="0" smtClean="0">
              <a:solidFill>
                <a:srgbClr val="193965"/>
              </a:solidFill>
              <a:latin typeface="Ubuntu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pl-PL" sz="1600" dirty="0" smtClean="0">
              <a:solidFill>
                <a:srgbClr val="193965"/>
              </a:solidFill>
              <a:latin typeface="Ubuntu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Kamila Kokot-Kanikuła</a:t>
            </a:r>
            <a:endParaRPr lang="pl-PL" sz="1600" dirty="0">
              <a:solidFill>
                <a:srgbClr val="193965"/>
              </a:solidFill>
              <a:latin typeface="Ubuntu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pl-PL" dirty="0">
              <a:solidFill>
                <a:srgbClr val="193965"/>
              </a:solidFill>
              <a:latin typeface="Ubuntu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400" dirty="0" err="1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Dnipro</a:t>
            </a:r>
            <a:r>
              <a:rPr lang="en-US" sz="14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National University of Railway Transport</a:t>
            </a:r>
            <a:r>
              <a:rPr lang="pl-PL" sz="14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, </a:t>
            </a:r>
            <a:r>
              <a:rPr lang="pl-PL" sz="1400" dirty="0" err="1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October</a:t>
            </a:r>
            <a:r>
              <a:rPr lang="pl-PL" sz="14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7-8, 2021</a:t>
            </a:r>
            <a:endParaRPr lang="pl-PL" sz="1400" dirty="0">
              <a:solidFill>
                <a:srgbClr val="19396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Grafika 20">
            <a:extLst>
              <a:ext uri="{FF2B5EF4-FFF2-40B4-BE49-F238E27FC236}">
                <a16:creationId xmlns="" xmlns:a16="http://schemas.microsoft.com/office/drawing/2014/main" id="{B00912CC-AFAD-4F98-8CFD-EAEECB870A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="" xmlns:a16="http://schemas.microsoft.com/office/drawing/2014/main" id="{C775B20F-3A12-4F01-8BF3-72263AE979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319" y="5132591"/>
            <a:ext cx="6912768" cy="466630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="" xmlns:a16="http://schemas.microsoft.com/office/drawing/2014/main" id="{3B204B8B-B19E-462C-88F6-4091A939AB0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12060" y="310854"/>
            <a:ext cx="295765" cy="355920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="" xmlns:a16="http://schemas.microsoft.com/office/drawing/2014/main" id="{128228A8-3FB3-4074-98FD-F454D011A2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7772" y="289145"/>
            <a:ext cx="310278" cy="40256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5436604" cy="43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atabase</a:t>
            </a:r>
            <a:r>
              <a:rPr lang="en-US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of copyright and Open Access self-archiving policies 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1400"/>
              </a:lnSpc>
            </a:pPr>
            <a:r>
              <a:rPr lang="en-US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of Polish scientific journals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pic>
        <p:nvPicPr>
          <p:cNvPr id="1026" name="Picture 2" descr="C:\Users\kamila\Desktop\PMR2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836712"/>
            <a:ext cx="7620000" cy="545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5436604" cy="43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atabase</a:t>
            </a:r>
            <a:r>
              <a:rPr lang="en-US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of copyright and Open Access self-archiving policies 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1400"/>
              </a:lnSpc>
            </a:pPr>
            <a:r>
              <a:rPr lang="en-US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of Polish scientific journals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pic>
        <p:nvPicPr>
          <p:cNvPr id="2050" name="Picture 2" descr="C:\Users\kamila\Desktop\PMR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9532" y="1844824"/>
            <a:ext cx="8438755" cy="4187732"/>
          </a:xfrm>
          <a:prstGeom prst="rect">
            <a:avLst/>
          </a:prstGeom>
          <a:noFill/>
        </p:spPr>
      </p:pic>
      <p:sp>
        <p:nvSpPr>
          <p:cNvPr id="9" name="pole tekstowe 8"/>
          <p:cNvSpPr txBox="1"/>
          <p:nvPr/>
        </p:nvSpPr>
        <p:spPr>
          <a:xfrm>
            <a:off x="503548" y="1268760"/>
            <a:ext cx="4635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solidFill>
                  <a:srgbClr val="003767"/>
                </a:solidFill>
              </a:rPr>
              <a:t>Polish</a:t>
            </a:r>
            <a:r>
              <a:rPr lang="pl-PL" dirty="0" smtClean="0">
                <a:solidFill>
                  <a:srgbClr val="003767"/>
                </a:solidFill>
              </a:rPr>
              <a:t> </a:t>
            </a:r>
            <a:r>
              <a:rPr lang="pl-PL" dirty="0" err="1" smtClean="0">
                <a:solidFill>
                  <a:srgbClr val="003767"/>
                </a:solidFill>
              </a:rPr>
              <a:t>Maritime</a:t>
            </a:r>
            <a:r>
              <a:rPr lang="pl-PL" dirty="0" smtClean="0">
                <a:solidFill>
                  <a:srgbClr val="003767"/>
                </a:solidFill>
              </a:rPr>
              <a:t> </a:t>
            </a:r>
            <a:r>
              <a:rPr lang="pl-PL" dirty="0" err="1" smtClean="0">
                <a:solidFill>
                  <a:srgbClr val="003767"/>
                </a:solidFill>
              </a:rPr>
              <a:t>Research</a:t>
            </a:r>
            <a:r>
              <a:rPr lang="pl-PL" dirty="0" smtClean="0">
                <a:solidFill>
                  <a:srgbClr val="003767"/>
                </a:solidFill>
              </a:rPr>
              <a:t> – </a:t>
            </a:r>
            <a:r>
              <a:rPr lang="pl-PL" dirty="0" err="1" smtClean="0">
                <a:solidFill>
                  <a:srgbClr val="003767"/>
                </a:solidFill>
              </a:rPr>
              <a:t>self-archiving</a:t>
            </a:r>
            <a:r>
              <a:rPr lang="pl-PL" dirty="0" smtClean="0">
                <a:solidFill>
                  <a:srgbClr val="003767"/>
                </a:solidFill>
              </a:rPr>
              <a:t> </a:t>
            </a:r>
            <a:r>
              <a:rPr lang="pl-PL" dirty="0" err="1" smtClean="0">
                <a:solidFill>
                  <a:srgbClr val="003767"/>
                </a:solidFill>
              </a:rPr>
              <a:t>policy</a:t>
            </a:r>
            <a:endParaRPr lang="pl-PL" dirty="0">
              <a:solidFill>
                <a:srgbClr val="003767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4248472" cy="43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Bridge of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Knowledge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platform</a:t>
            </a:r>
          </a:p>
          <a:p>
            <a:pPr>
              <a:lnSpc>
                <a:spcPts val="1400"/>
              </a:lnSpc>
            </a:pP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Promotional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activities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sp>
        <p:nvSpPr>
          <p:cNvPr id="17" name="Prostokąt 16"/>
          <p:cNvSpPr/>
          <p:nvPr/>
        </p:nvSpPr>
        <p:spPr>
          <a:xfrm>
            <a:off x="359532" y="1125806"/>
            <a:ext cx="7956884" cy="3295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endParaRPr lang="pl-PL" sz="160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l-PL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Promotional</a:t>
            </a:r>
            <a:r>
              <a:rPr lang="pl-PL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activities</a:t>
            </a:r>
            <a:r>
              <a:rPr lang="pl-PL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:</a:t>
            </a:r>
            <a:endParaRPr lang="pl-PL" sz="1600" dirty="0" smtClean="0">
              <a:solidFill>
                <a:srgbClr val="193965"/>
              </a:solidFill>
              <a:latin typeface="Ubuntu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pl-PL" sz="1600" dirty="0" err="1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trainings</a:t>
            </a:r>
            <a:endParaRPr lang="pl-PL" sz="1600" dirty="0" smtClean="0">
              <a:solidFill>
                <a:srgbClr val="193965"/>
              </a:solidFill>
              <a:latin typeface="Ubuntu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how to </a:t>
            </a:r>
            <a:r>
              <a:rPr lang="en-US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complete scientific </a:t>
            </a:r>
            <a:r>
              <a:rPr lang="en-US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profile in the </a:t>
            </a:r>
            <a:r>
              <a:rPr lang="en-US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Bridge of Knowledge platform</a:t>
            </a:r>
            <a:r>
              <a:rPr lang="pl-PL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where to check publishers’ policy</a:t>
            </a:r>
            <a:r>
              <a:rPr lang="pl-PL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presenting database of copyright and Open Access self-archiving</a:t>
            </a:r>
            <a:r>
              <a:rPr lang="pl-PL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policies</a:t>
            </a:r>
            <a:r>
              <a:rPr lang="pl-PL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of Polish scientific journals</a:t>
            </a:r>
            <a:r>
              <a:rPr lang="pl-PL" sz="130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3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elements of author’s rights related to Green Open Access and self-archiving</a:t>
            </a:r>
            <a:r>
              <a:rPr lang="pl-PL" sz="13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Bridge of Knowledge Open Days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en-GB" sz="1600" dirty="0" smtClean="0">
                <a:solidFill>
                  <a:srgbClr val="003767"/>
                </a:solidFill>
                <a:latin typeface="Ubuntu"/>
              </a:rPr>
              <a:t>The Pomeranian Open Science Conference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4248472" cy="257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Custom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Tweets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pic>
        <p:nvPicPr>
          <p:cNvPr id="3074" name="Picture 2" descr="C:\Users\kamila\Desktop\twitte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55676" y="831149"/>
            <a:ext cx="5472607" cy="5566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53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Grafika 24">
            <a:extLst>
              <a:ext uri="{FF2B5EF4-FFF2-40B4-BE49-F238E27FC236}">
                <a16:creationId xmlns="" xmlns:a16="http://schemas.microsoft.com/office/drawing/2014/main" id="{2F549D05-6001-4582-8BF1-B7B3FC1FBD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sp>
        <p:nvSpPr>
          <p:cNvPr id="15" name="pole tekstowe 14">
            <a:extLst>
              <a:ext uri="{FF2B5EF4-FFF2-40B4-BE49-F238E27FC236}">
                <a16:creationId xmlns="" xmlns:a16="http://schemas.microsoft.com/office/drawing/2014/main" id="{FC7EC17E-0859-4202-8259-9082F0AE7D44}"/>
              </a:ext>
            </a:extLst>
          </p:cNvPr>
          <p:cNvSpPr txBox="1"/>
          <p:nvPr/>
        </p:nvSpPr>
        <p:spPr>
          <a:xfrm>
            <a:off x="378768" y="3645024"/>
            <a:ext cx="838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3767"/>
                </a:solidFill>
                <a:latin typeface="Ubuntu" panose="020B0504030602030204" pitchFamily="34" charset="0"/>
              </a:rPr>
              <a:t>‘Bridge of Data. Multidisciplinary Open Knowledge Transfer System - stage II: Open Research Data’ project is co-financed by the European Regional Development Fund under the Operational Program Digital Poland 2014-2020</a:t>
            </a:r>
            <a:endParaRPr lang="pl-PL" sz="1600" dirty="0">
              <a:solidFill>
                <a:srgbClr val="003767"/>
              </a:solidFill>
              <a:latin typeface="Ubuntu" panose="020B0504030602030204" pitchFamily="34" charset="0"/>
              <a:cs typeface="Arial" pitchFamily="34" charset="0"/>
            </a:endParaRPr>
          </a:p>
        </p:txBody>
      </p:sp>
      <p:pic>
        <p:nvPicPr>
          <p:cNvPr id="13" name="Obraz 12">
            <a:extLst>
              <a:ext uri="{FF2B5EF4-FFF2-40B4-BE49-F238E27FC236}">
                <a16:creationId xmlns="" xmlns:a16="http://schemas.microsoft.com/office/drawing/2014/main" id="{90E3A4C9-4AF1-490D-AF36-3184D7988A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0691" y="1628800"/>
            <a:ext cx="2522618" cy="139706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="" xmlns:a16="http://schemas.microsoft.com/office/drawing/2014/main" id="{989E4503-4168-430F-856A-71BDF14DE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319" y="5132591"/>
            <a:ext cx="6912768" cy="46663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="" xmlns:a16="http://schemas.microsoft.com/office/drawing/2014/main" id="{3A972FEE-0BA3-4A37-8F4E-FFC5504F71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2354" y="310854"/>
            <a:ext cx="585402" cy="35592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="" xmlns:a16="http://schemas.microsoft.com/office/drawing/2014/main" id="{3B204B8B-B19E-462C-88F6-4091A939AB0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12060" y="310854"/>
            <a:ext cx="295765" cy="35592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="" xmlns:a16="http://schemas.microsoft.com/office/drawing/2014/main" id="{128228A8-3FB3-4074-98FD-F454D011A2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7772" y="289145"/>
            <a:ext cx="310278" cy="40256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ole tekstowe 15"/>
          <p:cNvSpPr txBox="1"/>
          <p:nvPr/>
        </p:nvSpPr>
        <p:spPr>
          <a:xfrm>
            <a:off x="251520" y="3081566"/>
            <a:ext cx="8386464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dirty="0" err="1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Thank</a:t>
            </a:r>
            <a:r>
              <a:rPr lang="pl-PL" dirty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you</a:t>
            </a:r>
            <a:r>
              <a:rPr lang="pl-PL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endParaRPr lang="pl-PL" dirty="0">
              <a:solidFill>
                <a:srgbClr val="19396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Grafika 13">
            <a:extLst>
              <a:ext uri="{FF2B5EF4-FFF2-40B4-BE49-F238E27FC236}">
                <a16:creationId xmlns="" xmlns:a16="http://schemas.microsoft.com/office/drawing/2014/main" id="{4AB89B20-C9F2-4EF8-B253-76EB7D0925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="" xmlns:a16="http://schemas.microsoft.com/office/drawing/2014/main" id="{1B246528-6780-4394-AF5C-C8135F8B98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="" xmlns:a16="http://schemas.microsoft.com/office/drawing/2014/main" id="{3A972FEE-0BA3-4A37-8F4E-FFC5504F71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970" y="310854"/>
            <a:ext cx="585402" cy="355920"/>
          </a:xfrm>
          <a:prstGeom prst="rect">
            <a:avLst/>
          </a:prstGeom>
        </p:spPr>
      </p:pic>
      <p:pic>
        <p:nvPicPr>
          <p:cNvPr id="18" name="Obraz 17">
            <a:extLst>
              <a:ext uri="{FF2B5EF4-FFF2-40B4-BE49-F238E27FC236}">
                <a16:creationId xmlns="" xmlns:a16="http://schemas.microsoft.com/office/drawing/2014/main" id="{3B204B8B-B19E-462C-88F6-4091A939AB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5676" y="310854"/>
            <a:ext cx="295765" cy="35592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="" xmlns:a16="http://schemas.microsoft.com/office/drawing/2014/main" id="{128228A8-3FB3-4074-98FD-F454D011A2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388" y="289145"/>
            <a:ext cx="310278" cy="4025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424847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Bridge of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Knowledge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platform </a:t>
            </a:r>
            <a:r>
              <a:rPr lang="en-US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Gdańsk</a:t>
            </a:r>
            <a:r>
              <a:rPr lang="en-US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University of Technology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1400"/>
              </a:lnSpc>
            </a:pP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https://mostwiedzy.pl/en/</a:t>
            </a:r>
            <a:endParaRPr lang="pl-PL" sz="1050" dirty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pic>
        <p:nvPicPr>
          <p:cNvPr id="1026" name="Picture 2" descr="C:\Users\kamila\Documents\Moje\1Konferencje_Festiwale_webinaria\Ukraina_2021\MOST_główn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584" y="759952"/>
            <a:ext cx="7632848" cy="5472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424847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Bridge of Knowledge platform </a:t>
            </a:r>
            <a:r>
              <a:rPr lang="en-US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Gdańsk</a:t>
            </a:r>
            <a:r>
              <a:rPr lang="en-US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University of Technology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1400"/>
              </a:lnSpc>
            </a:pP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https://mostwiedzy.pl/en/</a:t>
            </a:r>
            <a:endParaRPr lang="pl-PL" sz="1050" dirty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503547" y="1513090"/>
            <a:ext cx="8294739" cy="3036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pl-PL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Bridge of </a:t>
            </a:r>
            <a:r>
              <a:rPr lang="pl-PL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Knowledge</a:t>
            </a:r>
            <a:r>
              <a:rPr lang="pl-PL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platform </a:t>
            </a:r>
            <a:r>
              <a:rPr lang="en-US" dirty="0" smtClean="0">
                <a:solidFill>
                  <a:srgbClr val="003767"/>
                </a:solidFill>
                <a:latin typeface="Ubuntu"/>
                <a:cs typeface="Arial" pitchFamily="34" charset="0"/>
              </a:rPr>
              <a:t>at G</a:t>
            </a:r>
            <a:r>
              <a:rPr lang="pl-PL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dańsk</a:t>
            </a:r>
            <a:r>
              <a:rPr lang="pl-PL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Tech</a:t>
            </a:r>
            <a:r>
              <a:rPr lang="en-US" dirty="0" smtClean="0">
                <a:solidFill>
                  <a:srgbClr val="003767"/>
                </a:solidFill>
                <a:latin typeface="Ubuntu"/>
                <a:cs typeface="Arial" pitchFamily="34" charset="0"/>
              </a:rPr>
              <a:t> </a:t>
            </a:r>
            <a:r>
              <a:rPr lang="pl-PL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pl-PL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lnSpc>
                <a:spcPts val="1400"/>
              </a:lnSpc>
            </a:pPr>
            <a:endParaRPr lang="pl-PL" sz="160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place, where you can present your research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system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,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that manages current research information from 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the </a:t>
            </a:r>
            <a:r>
              <a:rPr lang="en-US" sz="1600" dirty="0" err="1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Gda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ń</a:t>
            </a:r>
            <a:r>
              <a:rPr lang="en-US" sz="1600" dirty="0" err="1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sk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University of Technology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institutional repository of scientific outputs and research data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database of copyright and Open Access self-archiving policies of Polish scientific journals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</a:pPr>
            <a:endParaRPr lang="pl-PL" sz="1600" dirty="0">
              <a:solidFill>
                <a:srgbClr val="193965"/>
              </a:solidFill>
              <a:latin typeface="Ubuntu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424847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Bridge of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Knowledge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platform</a:t>
            </a:r>
          </a:p>
          <a:p>
            <a:pPr>
              <a:lnSpc>
                <a:spcPts val="1400"/>
              </a:lnSpc>
            </a:pP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scientific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profile module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pic>
        <p:nvPicPr>
          <p:cNvPr id="2050" name="Picture 2" descr="C:\Users\kamila\Documents\Moje\1Konferencje_Festiwale_webinaria\Ukraina_2021\Wild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5576" y="1016732"/>
            <a:ext cx="7662738" cy="50765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424847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Bridge of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Knowledge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platform</a:t>
            </a:r>
          </a:p>
          <a:p>
            <a:pPr>
              <a:lnSpc>
                <a:spcPts val="1400"/>
              </a:lnSpc>
            </a:pP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Institutional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Repository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pic>
        <p:nvPicPr>
          <p:cNvPr id="1027" name="Picture 3" descr="C:\Users\kamila\Documents\Moje\1Konferencje_Festiwale_webinaria\Ukraina_2021\publikacj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2037" y="908720"/>
            <a:ext cx="8096250" cy="5133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424847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Bridge of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Knowledge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platform</a:t>
            </a:r>
          </a:p>
          <a:p>
            <a:pPr>
              <a:lnSpc>
                <a:spcPts val="1400"/>
              </a:lnSpc>
            </a:pP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Institutional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Repository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pic>
        <p:nvPicPr>
          <p:cNvPr id="2050" name="Picture 2" descr="C:\Users\kamila\Documents\Moje\1Konferencje_Festiwale_webinaria\Ukraina_2021\prezentacja2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83668" y="908720"/>
            <a:ext cx="6336704" cy="5285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424847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Institutional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Repository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1400"/>
              </a:lnSpc>
            </a:pP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checking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Publisher’s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self-archiving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policy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pic>
        <p:nvPicPr>
          <p:cNvPr id="3075" name="Picture 3" descr="C:\Users\kamila\Documents\Moje\1Konferencje_Festiwale_webinaria\Ukraina_2021\PM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5516" y="1304764"/>
            <a:ext cx="5170857" cy="3242866"/>
          </a:xfrm>
          <a:prstGeom prst="rect">
            <a:avLst/>
          </a:prstGeom>
          <a:noFill/>
        </p:spPr>
      </p:pic>
      <p:pic>
        <p:nvPicPr>
          <p:cNvPr id="3076" name="Picture 4" descr="C:\Users\kamila\Documents\Moje\1Konferencje_Festiwale_webinaria\Ukraina_2021\DOAJ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79912" y="3345369"/>
            <a:ext cx="4351770" cy="3150681"/>
          </a:xfrm>
          <a:prstGeom prst="rect">
            <a:avLst/>
          </a:prstGeom>
          <a:noFill/>
        </p:spPr>
      </p:pic>
      <p:pic>
        <p:nvPicPr>
          <p:cNvPr id="3077" name="Picture 5" descr="C:\Users\kamila\Documents\Moje\1Konferencje_Festiwale_webinaria\Ukraina_2021\SR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52020" y="1052736"/>
            <a:ext cx="4301258" cy="2102240"/>
          </a:xfrm>
          <a:prstGeom prst="rect">
            <a:avLst/>
          </a:prstGeom>
          <a:noFill/>
        </p:spPr>
      </p:pic>
      <p:sp>
        <p:nvSpPr>
          <p:cNvPr id="12" name="pole tekstowe 11"/>
          <p:cNvSpPr txBox="1"/>
          <p:nvPr/>
        </p:nvSpPr>
        <p:spPr>
          <a:xfrm>
            <a:off x="359532" y="872717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rgbClr val="FF0000"/>
                </a:solidFill>
              </a:rPr>
              <a:t>1.</a:t>
            </a:r>
            <a:endParaRPr lang="pl-PL" sz="3200" b="1" dirty="0">
              <a:solidFill>
                <a:srgbClr val="FF0000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4247964" y="872717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rgbClr val="FF0000"/>
                </a:solidFill>
              </a:rPr>
              <a:t>2.</a:t>
            </a:r>
            <a:endParaRPr lang="pl-PL" sz="3200" b="1" dirty="0">
              <a:solidFill>
                <a:srgbClr val="FF0000"/>
              </a:solidFill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3311860" y="490516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rgbClr val="FF0000"/>
                </a:solidFill>
              </a:rPr>
              <a:t>3.</a:t>
            </a:r>
            <a:endParaRPr lang="pl-PL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424847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Institutional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Repository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1400"/>
              </a:lnSpc>
            </a:pP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checking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Publisher’s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self-archiving</a:t>
            </a:r>
            <a:r>
              <a:rPr lang="pl-PL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policy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pic>
        <p:nvPicPr>
          <p:cNvPr id="3075" name="Picture 3" descr="C:\Users\kamila\Documents\Moje\1Konferencje_Festiwale_webinaria\Ukraina_2021\PM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5516" y="1304764"/>
            <a:ext cx="5170857" cy="3242866"/>
          </a:xfrm>
          <a:prstGeom prst="rect">
            <a:avLst/>
          </a:prstGeom>
          <a:noFill/>
        </p:spPr>
      </p:pic>
      <p:pic>
        <p:nvPicPr>
          <p:cNvPr id="3076" name="Picture 4" descr="C:\Users\kamila\Documents\Moje\1Konferencje_Festiwale_webinaria\Ukraina_2021\DOAJ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79912" y="3345369"/>
            <a:ext cx="4351770" cy="3150681"/>
          </a:xfrm>
          <a:prstGeom prst="rect">
            <a:avLst/>
          </a:prstGeom>
          <a:noFill/>
        </p:spPr>
      </p:pic>
      <p:pic>
        <p:nvPicPr>
          <p:cNvPr id="3077" name="Picture 5" descr="C:\Users\kamila\Documents\Moje\1Konferencje_Festiwale_webinaria\Ukraina_2021\SR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52020" y="1052736"/>
            <a:ext cx="4301258" cy="2102240"/>
          </a:xfrm>
          <a:prstGeom prst="rect">
            <a:avLst/>
          </a:prstGeom>
          <a:noFill/>
        </p:spPr>
      </p:pic>
      <p:sp>
        <p:nvSpPr>
          <p:cNvPr id="12" name="pole tekstowe 11"/>
          <p:cNvSpPr txBox="1"/>
          <p:nvPr/>
        </p:nvSpPr>
        <p:spPr>
          <a:xfrm>
            <a:off x="359532" y="872717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rgbClr val="FF0000"/>
                </a:solidFill>
              </a:rPr>
              <a:t>1.</a:t>
            </a:r>
            <a:endParaRPr lang="pl-PL" sz="3200" b="1" dirty="0">
              <a:solidFill>
                <a:srgbClr val="FF0000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4247964" y="872717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rgbClr val="FF0000"/>
                </a:solidFill>
              </a:rPr>
              <a:t>2.</a:t>
            </a:r>
            <a:endParaRPr lang="pl-PL" sz="3200" b="1" dirty="0">
              <a:solidFill>
                <a:srgbClr val="FF0000"/>
              </a:solidFill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3311860" y="490516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rgbClr val="FF0000"/>
                </a:solidFill>
              </a:rPr>
              <a:t>3.</a:t>
            </a:r>
            <a:endParaRPr lang="pl-PL" sz="3200" b="1" dirty="0">
              <a:solidFill>
                <a:srgbClr val="FF0000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755576" y="2276871"/>
            <a:ext cx="7812868" cy="1446550"/>
          </a:xfrm>
          <a:prstGeom prst="rect">
            <a:avLst/>
          </a:prstGeom>
          <a:solidFill>
            <a:srgbClr val="E02227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4400" b="1" dirty="0" smtClean="0">
                <a:solidFill>
                  <a:schemeClr val="bg1"/>
                </a:solidFill>
              </a:rPr>
              <a:t>D</a:t>
            </a:r>
            <a:r>
              <a:rPr lang="en-US" sz="4400" b="1" dirty="0" err="1" smtClean="0">
                <a:solidFill>
                  <a:schemeClr val="bg1"/>
                </a:solidFill>
              </a:rPr>
              <a:t>on't</a:t>
            </a:r>
            <a:r>
              <a:rPr lang="en-US" sz="4400" b="1" dirty="0" smtClean="0">
                <a:solidFill>
                  <a:schemeClr val="bg1"/>
                </a:solidFill>
              </a:rPr>
              <a:t> be afraid to contact the </a:t>
            </a:r>
            <a:r>
              <a:rPr lang="pl-PL" sz="4400" b="1" dirty="0" smtClean="0">
                <a:solidFill>
                  <a:schemeClr val="bg1"/>
                </a:solidFill>
              </a:rPr>
              <a:t>P</a:t>
            </a:r>
            <a:r>
              <a:rPr lang="en-US" sz="4400" b="1" dirty="0" err="1" smtClean="0">
                <a:solidFill>
                  <a:schemeClr val="bg1"/>
                </a:solidFill>
              </a:rPr>
              <a:t>ublishers</a:t>
            </a:r>
            <a:r>
              <a:rPr lang="en-US" sz="4400" b="1" dirty="0" smtClean="0">
                <a:solidFill>
                  <a:schemeClr val="bg1"/>
                </a:solidFill>
              </a:rPr>
              <a:t>!</a:t>
            </a:r>
            <a:endParaRPr lang="pl-PL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/>
          <p:cNvSpPr txBox="1"/>
          <p:nvPr/>
        </p:nvSpPr>
        <p:spPr>
          <a:xfrm>
            <a:off x="215516" y="6397491"/>
            <a:ext cx="493254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pl-PL" sz="900" dirty="0" smtClean="0">
                <a:solidFill>
                  <a:srgbClr val="576672"/>
                </a:solidFill>
                <a:latin typeface="Arial" pitchFamily="34" charset="0"/>
                <a:cs typeface="Arial" pitchFamily="34" charset="0"/>
              </a:rPr>
              <a:t>Kamila Kokot-Kanikuła © 2021, CC BY 4.0</a:t>
            </a:r>
            <a:endParaRPr lang="pl-PL" sz="900" dirty="0">
              <a:solidFill>
                <a:srgbClr val="57667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a 28">
            <a:extLst>
              <a:ext uri="{FF2B5EF4-FFF2-40B4-BE49-F238E27FC236}">
                <a16:creationId xmlns="" xmlns:a16="http://schemas.microsoft.com/office/drawing/2014/main" id="{C9F9B8A5-5D13-4365-8BE2-38759127C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1275" y="6496050"/>
            <a:ext cx="2752725" cy="361950"/>
          </a:xfrm>
          <a:prstGeom prst="rect">
            <a:avLst/>
          </a:prstGeom>
        </p:spPr>
      </p:pic>
      <p:cxnSp>
        <p:nvCxnSpPr>
          <p:cNvPr id="33" name="Łącznik prosty 32">
            <a:extLst>
              <a:ext uri="{FF2B5EF4-FFF2-40B4-BE49-F238E27FC236}">
                <a16:creationId xmlns="" xmlns:a16="http://schemas.microsoft.com/office/drawing/2014/main" id="{4DAD6200-7E15-4019-A509-AAC4AC4A8B5B}"/>
              </a:ext>
            </a:extLst>
          </p:cNvPr>
          <p:cNvCxnSpPr/>
          <p:nvPr/>
        </p:nvCxnSpPr>
        <p:spPr>
          <a:xfrm>
            <a:off x="359532" y="296652"/>
            <a:ext cx="0" cy="360040"/>
          </a:xfrm>
          <a:prstGeom prst="line">
            <a:avLst/>
          </a:prstGeom>
          <a:ln w="12700">
            <a:solidFill>
              <a:srgbClr val="E86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="" xmlns:a16="http://schemas.microsoft.com/office/drawing/2014/main" id="{74F770F4-3044-42F4-BFF1-1DF9F15234DC}"/>
              </a:ext>
            </a:extLst>
          </p:cNvPr>
          <p:cNvSpPr txBox="1"/>
          <p:nvPr/>
        </p:nvSpPr>
        <p:spPr>
          <a:xfrm>
            <a:off x="503548" y="260648"/>
            <a:ext cx="4248472" cy="257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Why </a:t>
            </a:r>
            <a:r>
              <a:rPr lang="pl-PL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1050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esearchers</a:t>
            </a:r>
            <a:r>
              <a:rPr lang="en-US" sz="1050" dirty="0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 do not deposit their articles?</a:t>
            </a:r>
            <a:endParaRPr lang="pl-PL" sz="105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B39BFA69-B6EE-497C-984B-AECE97A3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268" y="390801"/>
            <a:ext cx="1814019" cy="218423"/>
          </a:xfrm>
          <a:prstGeom prst="rect">
            <a:avLst/>
          </a:prstGeom>
        </p:spPr>
      </p:pic>
      <p:sp>
        <p:nvSpPr>
          <p:cNvPr id="17" name="Prostokąt 16"/>
          <p:cNvSpPr/>
          <p:nvPr/>
        </p:nvSpPr>
        <p:spPr>
          <a:xfrm>
            <a:off x="359532" y="1125806"/>
            <a:ext cx="7956884" cy="3642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endParaRPr lang="pl-PL" sz="1600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3767"/>
                </a:solidFill>
                <a:latin typeface="Ubuntu"/>
                <a:cs typeface="Arial" pitchFamily="34" charset="0"/>
              </a:rPr>
              <a:t>Why </a:t>
            </a:r>
            <a:r>
              <a:rPr lang="pl-PL" dirty="0" err="1" smtClean="0">
                <a:solidFill>
                  <a:srgbClr val="003767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dirty="0" err="1" smtClean="0">
                <a:solidFill>
                  <a:srgbClr val="003767"/>
                </a:solidFill>
                <a:latin typeface="Ubuntu"/>
                <a:cs typeface="Arial" pitchFamily="34" charset="0"/>
              </a:rPr>
              <a:t>esearchers</a:t>
            </a:r>
            <a:r>
              <a:rPr lang="en-US" dirty="0" smtClean="0">
                <a:solidFill>
                  <a:srgbClr val="003767"/>
                </a:solidFill>
                <a:latin typeface="Ubuntu"/>
                <a:cs typeface="Arial" pitchFamily="34" charset="0"/>
              </a:rPr>
              <a:t> do not deposit their </a:t>
            </a:r>
            <a:r>
              <a:rPr lang="en-US" dirty="0" smtClean="0">
                <a:solidFill>
                  <a:srgbClr val="003767"/>
                </a:solidFill>
                <a:latin typeface="Ubuntu"/>
                <a:cs typeface="Arial" pitchFamily="34" charset="0"/>
              </a:rPr>
              <a:t>articles</a:t>
            </a:r>
            <a:r>
              <a:rPr lang="pl-PL" dirty="0" smtClean="0">
                <a:solidFill>
                  <a:srgbClr val="003767"/>
                </a:solidFill>
                <a:latin typeface="Ubuntu"/>
                <a:cs typeface="Arial" pitchFamily="34" charset="0"/>
              </a:rPr>
              <a:t> </a:t>
            </a:r>
            <a:r>
              <a:rPr lang="pl-PL" dirty="0" err="1" smtClean="0">
                <a:solidFill>
                  <a:srgbClr val="003767"/>
                </a:solidFill>
                <a:latin typeface="Ubuntu"/>
                <a:cs typeface="Arial" pitchFamily="34" charset="0"/>
              </a:rPr>
              <a:t>in</a:t>
            </a:r>
            <a:r>
              <a:rPr lang="pl-PL" dirty="0" smtClean="0">
                <a:solidFill>
                  <a:srgbClr val="003767"/>
                </a:solidFill>
                <a:latin typeface="Ubuntu"/>
                <a:cs typeface="Arial" pitchFamily="34" charset="0"/>
              </a:rPr>
              <a:t> </a:t>
            </a:r>
            <a:r>
              <a:rPr lang="pl-PL" dirty="0" err="1" smtClean="0">
                <a:solidFill>
                  <a:srgbClr val="003767"/>
                </a:solidFill>
                <a:latin typeface="Ubuntu"/>
                <a:cs typeface="Arial" pitchFamily="34" charset="0"/>
              </a:rPr>
              <a:t>repositories</a:t>
            </a:r>
            <a:r>
              <a:rPr lang="en-US" dirty="0" smtClean="0">
                <a:solidFill>
                  <a:srgbClr val="003767"/>
                </a:solidFill>
                <a:latin typeface="Ubuntu"/>
                <a:cs typeface="Arial" pitchFamily="34" charset="0"/>
              </a:rPr>
              <a:t>?</a:t>
            </a:r>
            <a:endParaRPr lang="pl-PL" dirty="0" smtClean="0">
              <a:solidFill>
                <a:srgbClr val="003767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pl-PL" sz="1600" dirty="0" smtClean="0">
              <a:solidFill>
                <a:srgbClr val="193965"/>
              </a:solidFill>
              <a:latin typeface="Ubuntu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they don’t know the benefits of Open Access Publication model (gaining </a:t>
            </a:r>
            <a:r>
              <a:rPr lang="pl-PL" sz="1600" dirty="0" err="1" smtClean="0">
                <a:solidFill>
                  <a:srgbClr val="003767"/>
                </a:solidFill>
                <a:latin typeface="Ubuntu" pitchFamily="34" charset="0"/>
                <a:cs typeface="Arial" pitchFamily="34" charset="0"/>
              </a:rPr>
              <a:t>more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citations, </a:t>
            </a:r>
            <a:r>
              <a:rPr lang="pl-PL" sz="1600" dirty="0" err="1" smtClean="0">
                <a:solidFill>
                  <a:srgbClr val="003767"/>
                </a:solidFill>
                <a:latin typeface="Ubuntu" pitchFamily="34" charset="0"/>
                <a:cs typeface="Arial" pitchFamily="34" charset="0"/>
              </a:rPr>
              <a:t>better</a:t>
            </a:r>
            <a:r>
              <a:rPr lang="pl-PL" sz="1600" dirty="0" smtClean="0">
                <a:solidFill>
                  <a:srgbClr val="003767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recognition, promotion and dissemination)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they don’t know authors’ rights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they don’t know which repository is the most suitable for their discipline/type of the publication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they are unsure about copyright and licensing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they don’t know where to find information about publishers’ policy</a:t>
            </a:r>
            <a:r>
              <a:rPr lang="pl-PL" sz="1600" dirty="0" smtClean="0">
                <a:solidFill>
                  <a:srgbClr val="193965"/>
                </a:solidFill>
                <a:latin typeface="Ubuntu" pitchFamily="34" charset="0"/>
                <a:cs typeface="Arial" pitchFamily="34" charset="0"/>
              </a:rPr>
              <a:t>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510</Words>
  <Application>Microsoft Office PowerPoint</Application>
  <PresentationFormat>Pokaz na ekranie (4:3)</PresentationFormat>
  <Paragraphs>75</Paragraphs>
  <Slides>15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Milosz</dc:creator>
  <cp:lastModifiedBy>kamila</cp:lastModifiedBy>
  <cp:revision>165</cp:revision>
  <dcterms:created xsi:type="dcterms:W3CDTF">2016-12-12T11:51:41Z</dcterms:created>
  <dcterms:modified xsi:type="dcterms:W3CDTF">2021-09-29T10:09:51Z</dcterms:modified>
</cp:coreProperties>
</file>