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</p:sldMasterIdLst>
  <p:notesMasterIdLst>
    <p:notesMasterId r:id="rId8"/>
  </p:notesMasterIdLst>
  <p:handoutMasterIdLst>
    <p:handoutMasterId r:id="rId9"/>
  </p:handoutMasterIdLst>
  <p:sldIdLst>
    <p:sldId id="257" r:id="rId2"/>
    <p:sldId id="261" r:id="rId3"/>
    <p:sldId id="303" r:id="rId4"/>
    <p:sldId id="306" r:id="rId5"/>
    <p:sldId id="308" r:id="rId6"/>
    <p:sldId id="309" r:id="rId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744A4D-320D-4329-97F8-2D8355AE1E82}">
          <p14:sldIdLst>
            <p14:sldId id="257"/>
            <p14:sldId id="261"/>
            <p14:sldId id="303"/>
            <p14:sldId id="306"/>
            <p14:sldId id="308"/>
            <p14:sldId id="30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3922"/>
    <a:srgbClr val="344529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>
        <p:scale>
          <a:sx n="40" d="100"/>
          <a:sy n="40" d="100"/>
        </p:scale>
        <p:origin x="1991" y="4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C320A-F5C8-4FD6-86FF-35D2EBF085B6}" type="datetime1">
              <a:rPr lang="ru-RU" smtClean="0"/>
              <a:t>29.09.2021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C702C7-E599-40D9-B30E-0392896973B5}" type="datetime1">
              <a:rPr lang="ru-RU" smtClean="0"/>
              <a:t>29.09.2021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Прямоугольник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Прямоугольник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 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6506E9A3-1561-45B7-908B-DACC52528ABB}" type="datetime1">
              <a:rPr lang="ru-RU" smtClean="0"/>
              <a:t>29.09.2021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92B999-6CB2-48D4-8AF6-3D1A5D13436B}" type="datetime1">
              <a:rPr lang="ru-RU" smtClean="0"/>
              <a:t>29.09.2021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2C98DB-1092-48C4-AD4E-BD3E9D2E2345}" type="datetime1">
              <a:rPr lang="ru-RU" smtClean="0"/>
              <a:t>29.09.2021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9C2F20-7994-4D1E-A01C-96ECBA4612EB}" type="datetime1">
              <a:rPr lang="ru-RU" smtClean="0"/>
              <a:t>29.09.2021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Прямоугольник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Прямоугольник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7B2CE4EA-3B49-4A00-ADF3-7C7272A626C1}" type="datetime1">
              <a:rPr lang="ru-RU" smtClean="0"/>
              <a:t>29.09.2021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A16848F-27AD-43B9-904C-1CF05D24EB3C}" type="datetime1">
              <a:rPr lang="ru-RU" smtClean="0"/>
              <a:t>29.09.2021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090412-2DE5-405A-816E-F08FB54EB168}" type="datetime1">
              <a:rPr lang="ru-RU" smtClean="0"/>
              <a:t>29.09.2021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C2D7CB-4DC1-4BB7-BF00-4C36160857E0}" type="datetime1">
              <a:rPr lang="ru-RU" smtClean="0"/>
              <a:t>29.09.2021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60D38F-E364-4ED4-9BF4-D7F00FFBE76A}" type="datetime1">
              <a:rPr lang="ru-RU" smtClean="0"/>
              <a:t>29.09.2021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F183FEFD-AB08-4CB5-AE4D-2F6B12D8E3B0}" type="datetime1">
              <a:rPr lang="ru-RU" smtClean="0"/>
              <a:t>29.09.2021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EBEA1583-5CEF-4E36-A7FC-D34B7E954D76}" type="datetime1">
              <a:rPr lang="ru-RU" smtClean="0"/>
              <a:t>29.09.2021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Прямоугольник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Прямоугольник 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068A786-B8BF-4988-ACBA-DD9B5BC8D522}" type="datetime1">
              <a:rPr lang="ru-RU" smtClean="0"/>
              <a:t>29.09.2021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63395" y="89480"/>
            <a:ext cx="12191979" cy="6857990"/>
          </a:xfrm>
          <a:prstGeom prst="rect">
            <a:avLst/>
          </a:prstGeom>
        </p:spPr>
      </p:pic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2340" y="1976553"/>
            <a:ext cx="5657979" cy="2177834"/>
          </a:xfrm>
        </p:spPr>
        <p:txBody>
          <a:bodyPr rtlCol="0">
            <a:no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Life hacks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en-US" sz="2400" b="1" dirty="0">
                <a:solidFill>
                  <a:srgbClr val="FFFF00"/>
                </a:solidFill>
              </a:rPr>
              <a:t>for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en-US" sz="2800" b="1" dirty="0">
                <a:solidFill>
                  <a:srgbClr val="FFFF00"/>
                </a:solidFill>
              </a:rPr>
              <a:t>non-English-speaking librarians: 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en-US" sz="2800" b="1" dirty="0">
                <a:solidFill>
                  <a:srgbClr val="FFFF00"/>
                </a:solidFill>
              </a:rPr>
              <a:t>features of communicative practice in translation</a:t>
            </a:r>
            <a:endParaRPr lang="ru" sz="16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4152937"/>
            <a:ext cx="4775075" cy="559656"/>
          </a:xfrm>
        </p:spPr>
        <p:txBody>
          <a:bodyPr rtlCol="0">
            <a:normAutofit fontScale="77500" lnSpcReduction="20000"/>
          </a:bodyPr>
          <a:lstStyle/>
          <a:p>
            <a:pPr rtl="0">
              <a:spcAft>
                <a:spcPts val="600"/>
              </a:spcAft>
            </a:pPr>
            <a:r>
              <a:rPr lang="en-US" b="1" dirty="0" err="1">
                <a:solidFill>
                  <a:schemeClr val="tx1"/>
                </a:solidFill>
              </a:rPr>
              <a:t>Vitalii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Osadchyi</a:t>
            </a:r>
            <a:endParaRPr lang="en-US" b="1" dirty="0">
              <a:solidFill>
                <a:schemeClr val="tx1"/>
              </a:solidFill>
            </a:endParaRPr>
          </a:p>
          <a:p>
            <a:pPr rtl="0"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expert@translation.in.ua</a:t>
            </a:r>
            <a:endParaRPr lang="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214" y="1036759"/>
            <a:ext cx="10058400" cy="1371600"/>
          </a:xfrm>
        </p:spPr>
        <p:txBody>
          <a:bodyPr rtlCol="0">
            <a:noAutofit/>
          </a:bodyPr>
          <a:lstStyle/>
          <a:p>
            <a:pPr algn="ctr"/>
            <a:r>
              <a:rPr lang="en-US" sz="2400" b="1" dirty="0"/>
              <a:t>Life hacks for non-English-speaking librarians: </a:t>
            </a:r>
            <a:br>
              <a:rPr lang="en-US" sz="2400" b="1" dirty="0"/>
            </a:br>
            <a:r>
              <a:rPr lang="en-US" sz="2400" b="1" dirty="0"/>
              <a:t>features of communicative practice in translation</a:t>
            </a:r>
            <a:br>
              <a:rPr lang="en-US" sz="2800" b="1" dirty="0"/>
            </a:br>
            <a:br>
              <a:rPr lang="en-US" sz="2800" b="1" dirty="0"/>
            </a:br>
            <a:r>
              <a:rPr lang="en-US" sz="3600" b="1" dirty="0"/>
              <a:t>ISSUES TO BE DISCUSSSED</a:t>
            </a:r>
            <a:endParaRPr lang="ru" sz="2800" b="1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744F03F-0F6C-41D0-9CA5-B1E5944FE01A}"/>
              </a:ext>
            </a:extLst>
          </p:cNvPr>
          <p:cNvSpPr/>
          <p:nvPr/>
        </p:nvSpPr>
        <p:spPr>
          <a:xfrm>
            <a:off x="1729091" y="2648520"/>
            <a:ext cx="1818562" cy="181856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2D7A2C3-5592-4144-9836-99635D972BD5}"/>
              </a:ext>
            </a:extLst>
          </p:cNvPr>
          <p:cNvSpPr/>
          <p:nvPr/>
        </p:nvSpPr>
        <p:spPr>
          <a:xfrm>
            <a:off x="950529" y="3138479"/>
            <a:ext cx="2981250" cy="720000"/>
          </a:xfrm>
          <a:custGeom>
            <a:avLst/>
            <a:gdLst>
              <a:gd name="connsiteX0" fmla="*/ 0 w 2981250"/>
              <a:gd name="connsiteY0" fmla="*/ 0 h 720000"/>
              <a:gd name="connsiteX1" fmla="*/ 2981250 w 2981250"/>
              <a:gd name="connsiteY1" fmla="*/ 0 h 720000"/>
              <a:gd name="connsiteX2" fmla="*/ 2981250 w 2981250"/>
              <a:gd name="connsiteY2" fmla="*/ 720000 h 720000"/>
              <a:gd name="connsiteX3" fmla="*/ 0 w 2981250"/>
              <a:gd name="connsiteY3" fmla="*/ 720000 h 720000"/>
              <a:gd name="connsiteX4" fmla="*/ 0 w 2981250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1250" h="720000">
                <a:moveTo>
                  <a:pt x="0" y="0"/>
                </a:moveTo>
                <a:lnTo>
                  <a:pt x="2981250" y="0"/>
                </a:lnTo>
                <a:lnTo>
                  <a:pt x="2981250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lvl="0" algn="ctr" defTabSz="666750">
              <a:spcBef>
                <a:spcPct val="0"/>
              </a:spcBef>
              <a:spcAft>
                <a:spcPct val="35000"/>
              </a:spcAft>
              <a:defRPr cap="all"/>
            </a:pPr>
            <a:r>
              <a:rPr lang="en-US" sz="3000" b="1" cap="all" dirty="0"/>
              <a:t>Background</a:t>
            </a:r>
            <a:endParaRPr lang="ru" sz="3000" b="1" kern="1200" dirty="0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63F4FA46-4EE1-4430-B9E2-8D427569AFEF}"/>
              </a:ext>
            </a:extLst>
          </p:cNvPr>
          <p:cNvSpPr/>
          <p:nvPr/>
        </p:nvSpPr>
        <p:spPr>
          <a:xfrm>
            <a:off x="5149453" y="2706394"/>
            <a:ext cx="1818562" cy="181856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id="{0310E787-71E1-4C6D-83B5-804FEEF13BF4}"/>
              </a:ext>
            </a:extLst>
          </p:cNvPr>
          <p:cNvSpPr/>
          <p:nvPr/>
        </p:nvSpPr>
        <p:spPr>
          <a:xfrm>
            <a:off x="4555396" y="3069000"/>
            <a:ext cx="2981250" cy="720000"/>
          </a:xfrm>
          <a:custGeom>
            <a:avLst/>
            <a:gdLst>
              <a:gd name="connsiteX0" fmla="*/ 0 w 2981250"/>
              <a:gd name="connsiteY0" fmla="*/ 0 h 720000"/>
              <a:gd name="connsiteX1" fmla="*/ 2981250 w 2981250"/>
              <a:gd name="connsiteY1" fmla="*/ 0 h 720000"/>
              <a:gd name="connsiteX2" fmla="*/ 2981250 w 2981250"/>
              <a:gd name="connsiteY2" fmla="*/ 720000 h 720000"/>
              <a:gd name="connsiteX3" fmla="*/ 0 w 2981250"/>
              <a:gd name="connsiteY3" fmla="*/ 720000 h 720000"/>
              <a:gd name="connsiteX4" fmla="*/ 0 w 2981250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1250" h="720000">
                <a:moveTo>
                  <a:pt x="0" y="0"/>
                </a:moveTo>
                <a:lnTo>
                  <a:pt x="2981250" y="0"/>
                </a:lnTo>
                <a:lnTo>
                  <a:pt x="2981250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lvl="0" algn="ctr" defTabSz="666750">
              <a:spcBef>
                <a:spcPct val="0"/>
              </a:spcBef>
              <a:spcAft>
                <a:spcPct val="35000"/>
              </a:spcAft>
              <a:defRPr cap="all"/>
            </a:pPr>
            <a:r>
              <a:rPr lang="en-US" sz="3000" b="1" cap="all" dirty="0"/>
              <a:t>rationale</a:t>
            </a:r>
            <a:endParaRPr lang="ru" sz="3000" b="1" kern="1200" dirty="0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2B4C5A8-A567-45D2-B1FC-EA44C0D88EE0}"/>
              </a:ext>
            </a:extLst>
          </p:cNvPr>
          <p:cNvSpPr/>
          <p:nvPr/>
        </p:nvSpPr>
        <p:spPr>
          <a:xfrm>
            <a:off x="8485649" y="2648520"/>
            <a:ext cx="1818562" cy="181856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5" name="Полилиния: фигура 14">
            <a:extLst>
              <a:ext uri="{FF2B5EF4-FFF2-40B4-BE49-F238E27FC236}">
                <a16:creationId xmlns:a16="http://schemas.microsoft.com/office/drawing/2014/main" id="{A270DA41-E5AB-4F3D-B7EE-504596DAE071}"/>
              </a:ext>
            </a:extLst>
          </p:cNvPr>
          <p:cNvSpPr/>
          <p:nvPr/>
        </p:nvSpPr>
        <p:spPr>
          <a:xfrm>
            <a:off x="8087364" y="3069000"/>
            <a:ext cx="2981250" cy="720000"/>
          </a:xfrm>
          <a:custGeom>
            <a:avLst/>
            <a:gdLst>
              <a:gd name="connsiteX0" fmla="*/ 0 w 2981250"/>
              <a:gd name="connsiteY0" fmla="*/ 0 h 720000"/>
              <a:gd name="connsiteX1" fmla="*/ 2981250 w 2981250"/>
              <a:gd name="connsiteY1" fmla="*/ 0 h 720000"/>
              <a:gd name="connsiteX2" fmla="*/ 2981250 w 2981250"/>
              <a:gd name="connsiteY2" fmla="*/ 720000 h 720000"/>
              <a:gd name="connsiteX3" fmla="*/ 0 w 2981250"/>
              <a:gd name="connsiteY3" fmla="*/ 720000 h 720000"/>
              <a:gd name="connsiteX4" fmla="*/ 0 w 2981250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1250" h="720000">
                <a:moveTo>
                  <a:pt x="0" y="0"/>
                </a:moveTo>
                <a:lnTo>
                  <a:pt x="2981250" y="0"/>
                </a:lnTo>
                <a:lnTo>
                  <a:pt x="2981250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lvl="0" algn="ctr" defTabSz="666750">
              <a:spcBef>
                <a:spcPct val="0"/>
              </a:spcBef>
              <a:spcAft>
                <a:spcPct val="35000"/>
              </a:spcAft>
              <a:defRPr cap="all"/>
            </a:pPr>
            <a:r>
              <a:rPr lang="en-US" sz="3000" b="1" cap="all" dirty="0"/>
              <a:t>outlook</a:t>
            </a:r>
            <a:endParaRPr lang="ru" sz="3000" b="1" kern="1200" dirty="0"/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4520C24A-94B2-4AE3-8CFA-5CB3178D7D8D}"/>
              </a:ext>
            </a:extLst>
          </p:cNvPr>
          <p:cNvSpPr txBox="1">
            <a:spLocks/>
          </p:cNvSpPr>
          <p:nvPr/>
        </p:nvSpPr>
        <p:spPr>
          <a:xfrm>
            <a:off x="1729091" y="4519120"/>
            <a:ext cx="8863343" cy="193171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2400" b="1" dirty="0" err="1"/>
              <a:t>Vitalii</a:t>
            </a:r>
            <a:r>
              <a:rPr lang="en-US" sz="2400" b="1" dirty="0"/>
              <a:t> </a:t>
            </a:r>
            <a:r>
              <a:rPr lang="en-US" sz="2400" b="1" dirty="0" err="1"/>
              <a:t>Osadchyi</a:t>
            </a:r>
            <a:endParaRPr lang="en-US" sz="2400" b="1" dirty="0"/>
          </a:p>
          <a:p>
            <a:pPr marL="0" indent="0" algn="ctr">
              <a:spcAft>
                <a:spcPts val="600"/>
              </a:spcAft>
              <a:buNone/>
            </a:pPr>
            <a:r>
              <a:rPr lang="en-US" sz="2000" b="1" dirty="0"/>
              <a:t>Director, Language Service Provider Translation.in.ua</a:t>
            </a:r>
            <a:br>
              <a:rPr lang="en-US" sz="5400" b="1" dirty="0"/>
            </a:br>
            <a:r>
              <a:rPr lang="en-US" sz="2000" b="1" dirty="0"/>
              <a:t>Acting Member of American Association for the Advancement of Science</a:t>
            </a:r>
            <a:endParaRPr lang="en-US" sz="5400" b="1" dirty="0"/>
          </a:p>
          <a:p>
            <a:pPr marL="0" indent="0" algn="ctr">
              <a:spcAft>
                <a:spcPts val="600"/>
              </a:spcAft>
              <a:buNone/>
            </a:pPr>
            <a:r>
              <a:rPr lang="en-US" sz="2400" b="1" dirty="0"/>
              <a:t>expert@translation.in.ua</a:t>
            </a:r>
            <a:endParaRPr lang="ru" sz="2400" b="1" dirty="0"/>
          </a:p>
        </p:txBody>
      </p:sp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103" y="749531"/>
            <a:ext cx="11479795" cy="1108866"/>
          </a:xfrm>
        </p:spPr>
        <p:txBody>
          <a:bodyPr rtlCol="0">
            <a:noAutofit/>
          </a:bodyPr>
          <a:lstStyle/>
          <a:p>
            <a:r>
              <a:rPr lang="en-US" sz="2400" b="1" dirty="0"/>
              <a:t>Life hacks for non-English-speaking librarians: </a:t>
            </a:r>
            <a:br>
              <a:rPr lang="en-US" sz="2400" b="1" dirty="0"/>
            </a:br>
            <a:r>
              <a:rPr lang="en-US" sz="2400" b="1" dirty="0"/>
              <a:t>features of communicative practice in translation</a:t>
            </a:r>
            <a:br>
              <a:rPr lang="en-US" sz="2800" b="1" dirty="0"/>
            </a:br>
            <a:endParaRPr lang="ru" sz="2800" b="1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744F03F-0F6C-41D0-9CA5-B1E5944FE01A}"/>
              </a:ext>
            </a:extLst>
          </p:cNvPr>
          <p:cNvSpPr/>
          <p:nvPr/>
        </p:nvSpPr>
        <p:spPr>
          <a:xfrm>
            <a:off x="9357614" y="394683"/>
            <a:ext cx="1818562" cy="181856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2D7A2C3-5592-4144-9836-99635D972BD5}"/>
              </a:ext>
            </a:extLst>
          </p:cNvPr>
          <p:cNvSpPr/>
          <p:nvPr/>
        </p:nvSpPr>
        <p:spPr>
          <a:xfrm>
            <a:off x="8776270" y="838362"/>
            <a:ext cx="2981250" cy="720000"/>
          </a:xfrm>
          <a:custGeom>
            <a:avLst/>
            <a:gdLst>
              <a:gd name="connsiteX0" fmla="*/ 0 w 2981250"/>
              <a:gd name="connsiteY0" fmla="*/ 0 h 720000"/>
              <a:gd name="connsiteX1" fmla="*/ 2981250 w 2981250"/>
              <a:gd name="connsiteY1" fmla="*/ 0 h 720000"/>
              <a:gd name="connsiteX2" fmla="*/ 2981250 w 2981250"/>
              <a:gd name="connsiteY2" fmla="*/ 720000 h 720000"/>
              <a:gd name="connsiteX3" fmla="*/ 0 w 2981250"/>
              <a:gd name="connsiteY3" fmla="*/ 720000 h 720000"/>
              <a:gd name="connsiteX4" fmla="*/ 0 w 2981250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1250" h="720000">
                <a:moveTo>
                  <a:pt x="0" y="0"/>
                </a:moveTo>
                <a:lnTo>
                  <a:pt x="2981250" y="0"/>
                </a:lnTo>
                <a:lnTo>
                  <a:pt x="2981250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lvl="0" algn="ctr" defTabSz="666750">
              <a:spcBef>
                <a:spcPct val="0"/>
              </a:spcBef>
              <a:spcAft>
                <a:spcPct val="35000"/>
              </a:spcAft>
              <a:defRPr cap="all"/>
            </a:pPr>
            <a:r>
              <a:rPr lang="en-US" sz="2800" b="1" cap="all" dirty="0"/>
              <a:t>Background</a:t>
            </a:r>
            <a:endParaRPr lang="ru" sz="2800" b="1" kern="1200" dirty="0"/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4520C24A-94B2-4AE3-8CFA-5CB3178D7D8D}"/>
              </a:ext>
            </a:extLst>
          </p:cNvPr>
          <p:cNvSpPr txBox="1">
            <a:spLocks/>
          </p:cNvSpPr>
          <p:nvPr/>
        </p:nvSpPr>
        <p:spPr>
          <a:xfrm>
            <a:off x="597528" y="5302988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 err="1"/>
              <a:t>Vitalii</a:t>
            </a:r>
            <a:r>
              <a:rPr lang="en-US" sz="1200" b="1" dirty="0"/>
              <a:t> </a:t>
            </a:r>
            <a:r>
              <a:rPr lang="en-US" sz="1200" b="1" dirty="0" err="1"/>
              <a:t>Osadchyi</a:t>
            </a:r>
            <a:r>
              <a:rPr lang="en-US" sz="1200" b="1" dirty="0"/>
              <a:t>                                                                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/>
              <a:t>expert@translation.in.ua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/>
              <a:t>Director, Language Service Provider Translation.in.ua</a:t>
            </a:r>
            <a:br>
              <a:rPr lang="en-US" sz="1200" b="1" dirty="0"/>
            </a:br>
            <a:r>
              <a:rPr lang="en-US" sz="1200" b="1" dirty="0"/>
              <a:t>Acting Member of American Association for the Advancement of Science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356102" y="1772321"/>
            <a:ext cx="114797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ENGLISH is the language of global science:</a:t>
            </a:r>
            <a:endParaRPr lang="en-US" dirty="0"/>
          </a:p>
          <a:p>
            <a:r>
              <a:rPr lang="en-US" dirty="0"/>
              <a:t>	Scopus indexed journals in 2021: 41500</a:t>
            </a:r>
          </a:p>
          <a:p>
            <a:r>
              <a:rPr lang="en-US" dirty="0"/>
              <a:t>	English language only: 23500 (56%)</a:t>
            </a:r>
          </a:p>
          <a:p>
            <a:r>
              <a:rPr lang="en-US" dirty="0"/>
              <a:t>	Ukrainian language only: 7 (0.016 %)</a:t>
            </a:r>
          </a:p>
          <a:p>
            <a:r>
              <a:rPr lang="en-US" dirty="0"/>
              <a:t>	Newly accepted Ukrainian journals (Aug 2021): 15 (all are hybrid)</a:t>
            </a:r>
          </a:p>
          <a:p>
            <a:endParaRPr lang="en-US" b="1" dirty="0"/>
          </a:p>
          <a:p>
            <a:r>
              <a:rPr lang="en-US" b="1" dirty="0"/>
              <a:t>2. LIBRARIES are being redesigned as info hubs:</a:t>
            </a:r>
          </a:p>
          <a:p>
            <a:r>
              <a:rPr lang="en-US" b="1" dirty="0"/>
              <a:t> 	</a:t>
            </a:r>
            <a:r>
              <a:rPr lang="en-US" dirty="0"/>
              <a:t>to help both students and researchers;</a:t>
            </a:r>
          </a:p>
          <a:p>
            <a:r>
              <a:rPr lang="en-US" dirty="0"/>
              <a:t>	to integrate </a:t>
            </a:r>
            <a:r>
              <a:rPr lang="ru-RU" dirty="0"/>
              <a:t>ВУЗ</a:t>
            </a:r>
            <a:r>
              <a:rPr lang="uk-UA" dirty="0"/>
              <a:t>-</a:t>
            </a:r>
            <a:r>
              <a:rPr lang="en-US" dirty="0"/>
              <a:t>specific knowledge into global scientific community;</a:t>
            </a:r>
          </a:p>
          <a:p>
            <a:r>
              <a:rPr lang="en-US" dirty="0"/>
              <a:t>	to interact with colleagues worldwide</a:t>
            </a:r>
          </a:p>
          <a:p>
            <a:endParaRPr lang="en-US" dirty="0"/>
          </a:p>
          <a:p>
            <a:r>
              <a:rPr lang="en-US" b="1" dirty="0"/>
              <a:t>3. LIBRARIAN(s) must have skills to navigate global databases</a:t>
            </a:r>
          </a:p>
          <a:p>
            <a:r>
              <a:rPr lang="en-US" dirty="0"/>
              <a:t>	as Ukraine’s LIBRARIES have been  granted access to Scopus, etc.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33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103" y="749531"/>
            <a:ext cx="11479795" cy="1108866"/>
          </a:xfrm>
        </p:spPr>
        <p:txBody>
          <a:bodyPr rtlCol="0">
            <a:noAutofit/>
          </a:bodyPr>
          <a:lstStyle/>
          <a:p>
            <a:r>
              <a:rPr lang="en-US" sz="2400" b="1" dirty="0"/>
              <a:t>Life hacks for non-English-speaking librarians: </a:t>
            </a:r>
            <a:br>
              <a:rPr lang="en-US" sz="2400" b="1" dirty="0"/>
            </a:br>
            <a:r>
              <a:rPr lang="en-US" sz="2400" b="1" dirty="0"/>
              <a:t>features of communicative practice in translation</a:t>
            </a:r>
            <a:br>
              <a:rPr lang="en-US" sz="2800" b="1" dirty="0"/>
            </a:br>
            <a:endParaRPr lang="ru" sz="2800" b="1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744F03F-0F6C-41D0-9CA5-B1E5944FE01A}"/>
              </a:ext>
            </a:extLst>
          </p:cNvPr>
          <p:cNvSpPr/>
          <p:nvPr/>
        </p:nvSpPr>
        <p:spPr>
          <a:xfrm>
            <a:off x="9357614" y="394683"/>
            <a:ext cx="1818562" cy="181856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2D7A2C3-5592-4144-9836-99635D972BD5}"/>
              </a:ext>
            </a:extLst>
          </p:cNvPr>
          <p:cNvSpPr/>
          <p:nvPr/>
        </p:nvSpPr>
        <p:spPr>
          <a:xfrm>
            <a:off x="8776270" y="838362"/>
            <a:ext cx="2981250" cy="720000"/>
          </a:xfrm>
          <a:custGeom>
            <a:avLst/>
            <a:gdLst>
              <a:gd name="connsiteX0" fmla="*/ 0 w 2981250"/>
              <a:gd name="connsiteY0" fmla="*/ 0 h 720000"/>
              <a:gd name="connsiteX1" fmla="*/ 2981250 w 2981250"/>
              <a:gd name="connsiteY1" fmla="*/ 0 h 720000"/>
              <a:gd name="connsiteX2" fmla="*/ 2981250 w 2981250"/>
              <a:gd name="connsiteY2" fmla="*/ 720000 h 720000"/>
              <a:gd name="connsiteX3" fmla="*/ 0 w 2981250"/>
              <a:gd name="connsiteY3" fmla="*/ 720000 h 720000"/>
              <a:gd name="connsiteX4" fmla="*/ 0 w 2981250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1250" h="720000">
                <a:moveTo>
                  <a:pt x="0" y="0"/>
                </a:moveTo>
                <a:lnTo>
                  <a:pt x="2981250" y="0"/>
                </a:lnTo>
                <a:lnTo>
                  <a:pt x="2981250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lvl="0" algn="ctr" defTabSz="666750">
              <a:spcBef>
                <a:spcPct val="0"/>
              </a:spcBef>
              <a:spcAft>
                <a:spcPct val="35000"/>
              </a:spcAft>
              <a:defRPr cap="all"/>
            </a:pPr>
            <a:r>
              <a:rPr lang="en-US" sz="2800" b="1" cap="all" dirty="0"/>
              <a:t>RATIONALE</a:t>
            </a:r>
            <a:endParaRPr lang="ru" sz="2800" b="1" kern="1200" dirty="0"/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4520C24A-94B2-4AE3-8CFA-5CB3178D7D8D}"/>
              </a:ext>
            </a:extLst>
          </p:cNvPr>
          <p:cNvSpPr txBox="1">
            <a:spLocks/>
          </p:cNvSpPr>
          <p:nvPr/>
        </p:nvSpPr>
        <p:spPr>
          <a:xfrm>
            <a:off x="597528" y="5302988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 err="1"/>
              <a:t>Vitalii</a:t>
            </a:r>
            <a:r>
              <a:rPr lang="en-US" sz="1200" b="1" dirty="0"/>
              <a:t> </a:t>
            </a:r>
            <a:r>
              <a:rPr lang="en-US" sz="1200" b="1" dirty="0" err="1"/>
              <a:t>Osadchyi</a:t>
            </a:r>
            <a:r>
              <a:rPr lang="en-US" sz="1200" b="1" dirty="0"/>
              <a:t>                                                                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/>
              <a:t>expert@translation.in.ua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/>
              <a:t>Director, Language Service Provider Translation.in.ua</a:t>
            </a:r>
            <a:br>
              <a:rPr lang="en-US" sz="1200" b="1" dirty="0"/>
            </a:br>
            <a:r>
              <a:rPr lang="en-US" sz="1200" b="1" dirty="0"/>
              <a:t>Acting Member of American Association for the Advancement of Science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356102" y="1772321"/>
            <a:ext cx="1147979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Librarian’s PRACTICAl skills should help manage</a:t>
            </a:r>
          </a:p>
          <a:p>
            <a:r>
              <a:rPr lang="en-US" dirty="0"/>
              <a:t>	specialized literature;</a:t>
            </a:r>
          </a:p>
          <a:p>
            <a:r>
              <a:rPr lang="en-US" dirty="0"/>
              <a:t>	professional conferences;</a:t>
            </a:r>
          </a:p>
          <a:p>
            <a:r>
              <a:rPr lang="en-US" dirty="0"/>
              <a:t>	international alliances.</a:t>
            </a:r>
          </a:p>
          <a:p>
            <a:endParaRPr lang="en-US" dirty="0"/>
          </a:p>
          <a:p>
            <a:r>
              <a:rPr lang="en-US" b="1" dirty="0"/>
              <a:t>2. LIBRARIAN’s English involves passive and active aspects of communication</a:t>
            </a:r>
          </a:p>
          <a:p>
            <a:r>
              <a:rPr lang="en-US" b="1" dirty="0"/>
              <a:t>	</a:t>
            </a:r>
            <a:r>
              <a:rPr lang="en-US" dirty="0"/>
              <a:t>reading &amp; understanding;</a:t>
            </a:r>
          </a:p>
          <a:p>
            <a:r>
              <a:rPr lang="en-US" dirty="0"/>
              <a:t>	listening;</a:t>
            </a:r>
          </a:p>
          <a:p>
            <a:r>
              <a:rPr lang="en-US" dirty="0"/>
              <a:t>	SPEAKING.</a:t>
            </a:r>
          </a:p>
          <a:p>
            <a:endParaRPr lang="en-US" dirty="0"/>
          </a:p>
          <a:p>
            <a:r>
              <a:rPr lang="en-US" b="1" dirty="0"/>
              <a:t>3. Librarian’s PASSIVE knowledge of the English language can be improved</a:t>
            </a:r>
          </a:p>
          <a:p>
            <a:r>
              <a:rPr lang="en-US" b="1" dirty="0"/>
              <a:t>	</a:t>
            </a:r>
            <a:r>
              <a:rPr lang="en-US" dirty="0"/>
              <a:t>thru professional literature;</a:t>
            </a:r>
          </a:p>
          <a:p>
            <a:r>
              <a:rPr lang="en-US" dirty="0"/>
              <a:t>	by using specific dictionaries.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716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103" y="749531"/>
            <a:ext cx="11479795" cy="1108866"/>
          </a:xfrm>
        </p:spPr>
        <p:txBody>
          <a:bodyPr rtlCol="0">
            <a:noAutofit/>
          </a:bodyPr>
          <a:lstStyle/>
          <a:p>
            <a:r>
              <a:rPr lang="en-US" sz="2400" b="1" dirty="0"/>
              <a:t>Life hacks for non-English-speaking librarians: </a:t>
            </a:r>
            <a:br>
              <a:rPr lang="en-US" sz="2400" b="1" dirty="0"/>
            </a:br>
            <a:r>
              <a:rPr lang="en-US" sz="2400" b="1" dirty="0"/>
              <a:t>features of communicative practice in translation</a:t>
            </a:r>
            <a:br>
              <a:rPr lang="en-US" sz="2800" b="1" dirty="0"/>
            </a:br>
            <a:endParaRPr lang="ru" sz="2800" b="1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744F03F-0F6C-41D0-9CA5-B1E5944FE01A}"/>
              </a:ext>
            </a:extLst>
          </p:cNvPr>
          <p:cNvSpPr/>
          <p:nvPr/>
        </p:nvSpPr>
        <p:spPr>
          <a:xfrm>
            <a:off x="9357614" y="394683"/>
            <a:ext cx="1818562" cy="181856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2D7A2C3-5592-4144-9836-99635D972BD5}"/>
              </a:ext>
            </a:extLst>
          </p:cNvPr>
          <p:cNvSpPr/>
          <p:nvPr/>
        </p:nvSpPr>
        <p:spPr>
          <a:xfrm>
            <a:off x="8776270" y="838362"/>
            <a:ext cx="2981250" cy="720000"/>
          </a:xfrm>
          <a:custGeom>
            <a:avLst/>
            <a:gdLst>
              <a:gd name="connsiteX0" fmla="*/ 0 w 2981250"/>
              <a:gd name="connsiteY0" fmla="*/ 0 h 720000"/>
              <a:gd name="connsiteX1" fmla="*/ 2981250 w 2981250"/>
              <a:gd name="connsiteY1" fmla="*/ 0 h 720000"/>
              <a:gd name="connsiteX2" fmla="*/ 2981250 w 2981250"/>
              <a:gd name="connsiteY2" fmla="*/ 720000 h 720000"/>
              <a:gd name="connsiteX3" fmla="*/ 0 w 2981250"/>
              <a:gd name="connsiteY3" fmla="*/ 720000 h 720000"/>
              <a:gd name="connsiteX4" fmla="*/ 0 w 2981250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1250" h="720000">
                <a:moveTo>
                  <a:pt x="0" y="0"/>
                </a:moveTo>
                <a:lnTo>
                  <a:pt x="2981250" y="0"/>
                </a:lnTo>
                <a:lnTo>
                  <a:pt x="2981250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lvl="0" algn="ctr" defTabSz="666750">
              <a:spcBef>
                <a:spcPct val="0"/>
              </a:spcBef>
              <a:spcAft>
                <a:spcPct val="35000"/>
              </a:spcAft>
              <a:defRPr cap="all"/>
            </a:pPr>
            <a:r>
              <a:rPr lang="en-US" sz="2800" b="1" cap="all" dirty="0"/>
              <a:t>outlook</a:t>
            </a:r>
            <a:endParaRPr lang="ru" sz="2800" b="1" kern="1200" dirty="0"/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4520C24A-94B2-4AE3-8CFA-5CB3178D7D8D}"/>
              </a:ext>
            </a:extLst>
          </p:cNvPr>
          <p:cNvSpPr txBox="1">
            <a:spLocks/>
          </p:cNvSpPr>
          <p:nvPr/>
        </p:nvSpPr>
        <p:spPr>
          <a:xfrm>
            <a:off x="597528" y="5302988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 err="1"/>
              <a:t>Vitalii</a:t>
            </a:r>
            <a:r>
              <a:rPr lang="en-US" sz="1200" b="1" dirty="0"/>
              <a:t> </a:t>
            </a:r>
            <a:r>
              <a:rPr lang="en-US" sz="1200" b="1" dirty="0" err="1"/>
              <a:t>Osadchyi</a:t>
            </a:r>
            <a:r>
              <a:rPr lang="en-US" sz="1200" b="1" dirty="0"/>
              <a:t>                                                                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/>
              <a:t>expert@translation.in.ua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/>
              <a:t>Director, Language Service Provider Translation.in.ua</a:t>
            </a:r>
            <a:br>
              <a:rPr lang="en-US" sz="1200" b="1" dirty="0"/>
            </a:br>
            <a:r>
              <a:rPr lang="en-US" sz="1200" b="1" dirty="0"/>
              <a:t>Acting Member of American Association for the Advancement of Science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356102" y="1947228"/>
            <a:ext cx="1147979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Librarian’s ACTIVE knowledge of the English language 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MUST be improved</a:t>
            </a:r>
          </a:p>
          <a:p>
            <a:r>
              <a:rPr lang="en-US" b="1" dirty="0"/>
              <a:t>	1. at GUIDED lessons with colleagues (at least 1 hour  once a week )</a:t>
            </a:r>
          </a:p>
          <a:p>
            <a:r>
              <a:rPr lang="en-US" b="1" dirty="0"/>
              <a:t>	2. by watching and DISCUSSING video materials (professional topics)</a:t>
            </a:r>
          </a:p>
          <a:p>
            <a:r>
              <a:rPr lang="en-US" b="1" dirty="0"/>
              <a:t>	3. by integrating your newly acquired skills into everyday practice (when preparing .ppt slides, when giving advice on your colleague’s research paper, when delivering your lectures/presentations at conferences, when writing your next article)</a:t>
            </a:r>
          </a:p>
          <a:p>
            <a:r>
              <a:rPr lang="en-US" b="1" dirty="0"/>
              <a:t>	4. by preparing SHORT summaries of your scientific interests (abstracts)</a:t>
            </a:r>
          </a:p>
          <a:p>
            <a:r>
              <a:rPr lang="en-US" b="1" dirty="0"/>
              <a:t>	5. by using the best global practices in academic ENGLISH.</a:t>
            </a:r>
            <a:endParaRPr lang="en-US" dirty="0"/>
          </a:p>
          <a:p>
            <a:r>
              <a:rPr lang="en-US" dirty="0"/>
              <a:t>	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801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63395" y="89480"/>
            <a:ext cx="12191979" cy="6857990"/>
          </a:xfrm>
          <a:prstGeom prst="rect">
            <a:avLst/>
          </a:prstGeom>
        </p:spPr>
      </p:pic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2340" y="1976553"/>
            <a:ext cx="5657979" cy="2177834"/>
          </a:xfrm>
        </p:spPr>
        <p:txBody>
          <a:bodyPr rtlCol="0">
            <a:no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Life hacks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en-US" sz="2400" b="1" dirty="0">
                <a:solidFill>
                  <a:srgbClr val="FFFF00"/>
                </a:solidFill>
              </a:rPr>
              <a:t>for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en-US" sz="2800" b="1" dirty="0">
                <a:solidFill>
                  <a:srgbClr val="FFFF00"/>
                </a:solidFill>
              </a:rPr>
              <a:t>non-English-speaking librarians: 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en-US" sz="2800" b="1" dirty="0">
                <a:solidFill>
                  <a:srgbClr val="FFFF00"/>
                </a:solidFill>
              </a:rPr>
              <a:t>features of communicative practice in translation</a:t>
            </a:r>
            <a:endParaRPr lang="ru" sz="16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4152937"/>
            <a:ext cx="4775075" cy="559656"/>
          </a:xfrm>
        </p:spPr>
        <p:txBody>
          <a:bodyPr rtlCol="0">
            <a:normAutofit fontScale="77500" lnSpcReduction="20000"/>
          </a:bodyPr>
          <a:lstStyle/>
          <a:p>
            <a:pPr rtl="0">
              <a:spcAft>
                <a:spcPts val="600"/>
              </a:spcAft>
            </a:pPr>
            <a:r>
              <a:rPr lang="en-US" b="1" dirty="0" err="1">
                <a:solidFill>
                  <a:schemeClr val="tx1"/>
                </a:solidFill>
              </a:rPr>
              <a:t>Vitalii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Osadchyi</a:t>
            </a:r>
            <a:endParaRPr lang="en-US" b="1" dirty="0">
              <a:solidFill>
                <a:schemeClr val="tx1"/>
              </a:solidFill>
            </a:endParaRPr>
          </a:p>
          <a:p>
            <a:pPr rtl="0"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expert@translation.in.ua</a:t>
            </a:r>
            <a:endParaRPr lang="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8562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89_TF78438558" id="{9E57F44F-DA93-4254-91DF-B1426C3EFFA1}" vid="{65451059-DDF1-4B5B-9523-2E5E6136842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{F52B682D-8199-46ED-82B7-0087FC030677}tf78438558</Template>
  <TotalTime>0</TotalTime>
  <Words>533</Words>
  <Application>Microsoft Office PowerPoint</Application>
  <PresentationFormat>Широкоэкранный</PresentationFormat>
  <Paragraphs>68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Century Gothic</vt:lpstr>
      <vt:lpstr>Garamond</vt:lpstr>
      <vt:lpstr>СавонVTI</vt:lpstr>
      <vt:lpstr>Life hacks  for  non-English-speaking librarians:  features of communicative practice in translation</vt:lpstr>
      <vt:lpstr>Life hacks for non-English-speaking librarians:  features of communicative practice in translation  ISSUES TO BE DISCUSSSED</vt:lpstr>
      <vt:lpstr>Life hacks for non-English-speaking librarians:  features of communicative practice in translation </vt:lpstr>
      <vt:lpstr>Life hacks for non-English-speaking librarians:  features of communicative practice in translation </vt:lpstr>
      <vt:lpstr>Life hacks for non-English-speaking librarians:  features of communicative practice in translation </vt:lpstr>
      <vt:lpstr>Life hacks  for  non-English-speaking librarians:  features of communicative practice in 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2020-05-11T16:01:37Z</dcterms:created>
  <dcterms:modified xsi:type="dcterms:W3CDTF">2021-09-29T12:47:26Z</dcterms:modified>
</cp:coreProperties>
</file>