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61" r:id="rId2"/>
    <p:sldId id="263" r:id="rId3"/>
    <p:sldId id="279" r:id="rId4"/>
    <p:sldId id="271" r:id="rId5"/>
    <p:sldId id="272" r:id="rId6"/>
    <p:sldId id="276" r:id="rId7"/>
    <p:sldId id="273" r:id="rId8"/>
    <p:sldId id="282" r:id="rId9"/>
    <p:sldId id="257" r:id="rId10"/>
    <p:sldId id="266" r:id="rId11"/>
    <p:sldId id="265" r:id="rId12"/>
    <p:sldId id="267" r:id="rId13"/>
    <p:sldId id="264" r:id="rId14"/>
    <p:sldId id="277" r:id="rId15"/>
    <p:sldId id="268" r:id="rId16"/>
    <p:sldId id="281" r:id="rId17"/>
    <p:sldId id="280" r:id="rId18"/>
    <p:sldId id="283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2" clrIdx="0">
    <p:extLst>
      <p:ext uri="{19B8F6BF-5375-455C-9EA6-DF929625EA0E}">
        <p15:presenceInfo xmlns:p15="http://schemas.microsoft.com/office/powerpoint/2012/main" userId="7d0a64332e06e90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6559"/>
    <a:srgbClr val="FFFFFF"/>
    <a:srgbClr val="EBEBEB"/>
    <a:srgbClr val="75172A"/>
    <a:srgbClr val="002855"/>
    <a:srgbClr val="00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26" autoAdjust="0"/>
  </p:normalViewPr>
  <p:slideViewPr>
    <p:cSldViewPr snapToGrid="0">
      <p:cViewPr varScale="1">
        <p:scale>
          <a:sx n="88" d="100"/>
          <a:sy n="88" d="100"/>
        </p:scale>
        <p:origin x="660" y="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0-04T03:11:10.997" idx="1">
    <p:pos x="10" y="10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Томас </a:t>
            </a:r>
            <a:r>
              <a:rPr lang="ru-RU" dirty="0" err="1" smtClean="0"/>
              <a:t>Джефферсон</a:t>
            </a:r>
            <a:r>
              <a:rPr lang="ru-RU" dirty="0" smtClean="0"/>
              <a:t> - американский государственный деятель, один из авторов Декларации независимости (1776), 3-й президент США, один из отцов-основателей этого государства, выдающийся политик, дипломат и философ эпохи Просвещения.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73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1aecf15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1aecf15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5360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1aecf15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1aecf15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7407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1aecf15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1aecf15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3878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Академическая нечестность не только лишает студента в получении знаний, но и может привести к провалу оценки на заданиях, провалу оценки на курсе или даже отчислению студента из Университета. В некоторых случаях даже применяется уголовное наказание.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249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430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231" y="-57550"/>
            <a:ext cx="9233937" cy="5256201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  <p:sp>
        <p:nvSpPr>
          <p:cNvPr id="5" name="TextBox 1"/>
          <p:cNvSpPr txBox="1"/>
          <p:nvPr userDrawn="1"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825" dirty="0" smtClean="0">
                <a:solidFill>
                  <a:srgbClr val="58574B"/>
                </a:solidFill>
              </a:rPr>
              <a:t>www.nu.edu.kz</a:t>
            </a:r>
            <a:endParaRPr lang="ru-RU" sz="825" dirty="0">
              <a:solidFill>
                <a:srgbClr val="5857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61" r:id="rId2"/>
    <p:sldLayoutId id="214748366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079" y="1195325"/>
            <a:ext cx="8239634" cy="1838643"/>
          </a:xfrm>
        </p:spPr>
        <p:txBody>
          <a:bodyPr/>
          <a:lstStyle/>
          <a:p>
            <a:r>
              <a:rPr lang="ru-RU" b="1" dirty="0"/>
              <a:t>Роль </a:t>
            </a:r>
            <a:r>
              <a:rPr lang="ru-RU" b="1" dirty="0" smtClean="0"/>
              <a:t>библиотеки </a:t>
            </a:r>
            <a:br>
              <a:rPr lang="ru-RU" b="1" dirty="0" smtClean="0"/>
            </a:br>
            <a:r>
              <a:rPr lang="ru-RU" b="1" dirty="0" smtClean="0"/>
              <a:t>Назарбаев Университета </a:t>
            </a:r>
            <a:r>
              <a:rPr lang="ru-RU" b="1" dirty="0"/>
              <a:t>в продвижении академической честности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3165" y="3860800"/>
            <a:ext cx="4296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Жулдыз Оразымбетова,</a:t>
            </a:r>
          </a:p>
          <a:p>
            <a:r>
              <a:rPr lang="ru-RU" dirty="0" smtClean="0"/>
              <a:t>Менеджер, Офис обслуживания пользователей</a:t>
            </a:r>
          </a:p>
          <a:p>
            <a:r>
              <a:rPr lang="ru-RU" dirty="0" smtClean="0"/>
              <a:t>Библиотека, Назарбаев Университет</a:t>
            </a:r>
          </a:p>
          <a:p>
            <a:r>
              <a:rPr lang="ru-RU" dirty="0" smtClean="0"/>
              <a:t>Э-почта: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zhuldyz.orazymbetova@nu.edu.kz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92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body" idx="4294967295"/>
          </p:nvPr>
        </p:nvSpPr>
        <p:spPr>
          <a:xfrm>
            <a:off x="369757" y="1680203"/>
            <a:ext cx="8309786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Aft>
                <a:spcPts val="1600"/>
              </a:spcAft>
              <a:buNone/>
            </a:pPr>
            <a:r>
              <a:rPr lang="ru-RU" b="1" dirty="0">
                <a:solidFill>
                  <a:srgbClr val="676559"/>
                </a:solidFill>
              </a:rPr>
              <a:t>Академическая честность </a:t>
            </a:r>
            <a:r>
              <a:rPr lang="ru-RU" b="1" dirty="0" smtClean="0">
                <a:solidFill>
                  <a:srgbClr val="676559"/>
                </a:solidFill>
              </a:rPr>
              <a:t>(АЧ) </a:t>
            </a:r>
            <a:r>
              <a:rPr lang="ru-RU" dirty="0" smtClean="0">
                <a:solidFill>
                  <a:srgbClr val="676559"/>
                </a:solidFill>
              </a:rPr>
              <a:t>— соблюдение принципов честности, доверия, справедливости, уважения и ответственности, а также набор навыков, которые </a:t>
            </a:r>
            <a:r>
              <a:rPr lang="ru-RU" dirty="0">
                <a:solidFill>
                  <a:srgbClr val="676559"/>
                </a:solidFill>
              </a:rPr>
              <a:t>развивают личную честность в обучении и оценивании. </a:t>
            </a:r>
            <a:endParaRPr lang="ru-RU" dirty="0" smtClean="0">
              <a:solidFill>
                <a:srgbClr val="676559"/>
              </a:solidFill>
            </a:endParaRPr>
          </a:p>
          <a:p>
            <a:pPr marL="0" lvl="0" indent="0" algn="just">
              <a:spcAft>
                <a:spcPts val="1600"/>
              </a:spcAft>
              <a:buNone/>
            </a:pPr>
            <a:r>
              <a:rPr lang="ru-RU" dirty="0" smtClean="0">
                <a:solidFill>
                  <a:srgbClr val="676559"/>
                </a:solidFill>
              </a:rPr>
              <a:t>Другими словами, АЧ </a:t>
            </a:r>
            <a:r>
              <a:rPr lang="ru-RU" dirty="0">
                <a:solidFill>
                  <a:srgbClr val="676559"/>
                </a:solidFill>
              </a:rPr>
              <a:t>—</a:t>
            </a:r>
            <a:r>
              <a:rPr lang="ru-RU" dirty="0" smtClean="0">
                <a:solidFill>
                  <a:srgbClr val="676559"/>
                </a:solidFill>
              </a:rPr>
              <a:t> достойное </a:t>
            </a:r>
            <a:r>
              <a:rPr lang="ru-RU" dirty="0">
                <a:solidFill>
                  <a:srgbClr val="676559"/>
                </a:solidFill>
              </a:rPr>
              <a:t>поведение при выполнении письменных контрольных работ, экзаменов, эссе, исследований, презентаций</a:t>
            </a:r>
            <a:r>
              <a:rPr lang="ru-RU" dirty="0" smtClean="0">
                <a:solidFill>
                  <a:srgbClr val="676559"/>
                </a:solidFill>
              </a:rPr>
              <a:t>.</a:t>
            </a:r>
            <a:endParaRPr lang="ru-RU" dirty="0">
              <a:solidFill>
                <a:srgbClr val="67655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3543" y="4772680"/>
            <a:ext cx="52904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</a:rPr>
              <a:t>https://hhd.psu.edu/undergraduate/advising/academic-integrity</a:t>
            </a:r>
          </a:p>
        </p:txBody>
      </p:sp>
    </p:spTree>
    <p:extLst>
      <p:ext uri="{BB962C8B-B14F-4D97-AF65-F5344CB8AC3E}">
        <p14:creationId xmlns:p14="http://schemas.microsoft.com/office/powerpoint/2010/main" val="33704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0074" y="2153989"/>
            <a:ext cx="2739623" cy="2351789"/>
          </a:xfrm>
          <a:prstGeom prst="ellipse">
            <a:avLst/>
          </a:prstGeom>
          <a:solidFill>
            <a:srgbClr val="751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Академическая</a:t>
            </a:r>
            <a:r>
              <a:rPr lang="ru-RU" sz="1800" b="1" dirty="0" smtClean="0">
                <a:solidFill>
                  <a:schemeClr val="tx1"/>
                </a:solidFill>
              </a:rPr>
              <a:t> нечестность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812780" y="2687159"/>
            <a:ext cx="840165" cy="581764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Ложь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379098" y="1979904"/>
            <a:ext cx="2217535" cy="623719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Мошенничество 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344400" y="3924059"/>
            <a:ext cx="1488965" cy="581719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Плагиат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406140" y="4030165"/>
            <a:ext cx="1814036" cy="665723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Обман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117045" y="1557816"/>
            <a:ext cx="1270192" cy="545473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Сговор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749830" y="904119"/>
            <a:ext cx="1669132" cy="604463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Неуважение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870156" y="3344993"/>
            <a:ext cx="2275158" cy="635938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Безнравственность 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774711" y="2674020"/>
            <a:ext cx="2212432" cy="667439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Несправедливость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174702" y="2119949"/>
            <a:ext cx="2257524" cy="623862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Некомпетентность 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135880" y="4511005"/>
            <a:ext cx="1569893" cy="536838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Искажение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213694" y="3306581"/>
            <a:ext cx="1773267" cy="614923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Ненадёжность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521364" y="1472722"/>
            <a:ext cx="2352636" cy="601301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Безответственность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4784192" y="2068110"/>
            <a:ext cx="1358459" cy="580573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Коррупция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6108909" y="2828841"/>
            <a:ext cx="1439069" cy="475185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Вред 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6572977" y="808484"/>
            <a:ext cx="1950001" cy="572075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Фальсификация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5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  <p:bldP spid="13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8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964044"/>
            <a:ext cx="8520600" cy="572700"/>
          </a:xfrm>
        </p:spPr>
        <p:txBody>
          <a:bodyPr/>
          <a:lstStyle/>
          <a:p>
            <a:r>
              <a:rPr lang="ru-RU" dirty="0"/>
              <a:t>Виды </a:t>
            </a:r>
            <a:r>
              <a:rPr lang="ru-RU" dirty="0" smtClean="0"/>
              <a:t>академической нечестности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311700" y="1667373"/>
            <a:ext cx="8520600" cy="2765400"/>
          </a:xfrm>
        </p:spPr>
        <p:txBody>
          <a:bodyPr/>
          <a:lstStyle/>
          <a:p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Плагиат, </a:t>
            </a:r>
            <a:r>
              <a:rPr lang="ru-RU" sz="1400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самоплагиат</a:t>
            </a:r>
            <a:endParaRPr lang="ru-RU" sz="14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Списывание ответов тестов</a:t>
            </a: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Выполнять чужую работу</a:t>
            </a: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Давать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кому-то ответы на вопросы теста или экзамена, 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или получать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ответы от кого-то заранее</a:t>
            </a: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Платить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кому-то, чтобы он сделал задание за тебя</a:t>
            </a: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Саботаж</a:t>
            </a:r>
            <a:endParaRPr lang="ru-RU" sz="14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Мошенничество</a:t>
            </a:r>
            <a:endParaRPr lang="ru-RU" sz="14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Подделка </a:t>
            </a: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Фальсификация</a:t>
            </a:r>
            <a:endParaRPr lang="ru-RU" sz="14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Содействие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академической нечестности</a:t>
            </a: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Несанкционированное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сотрудничество</a:t>
            </a:r>
          </a:p>
        </p:txBody>
      </p:sp>
    </p:spTree>
    <p:extLst>
      <p:ext uri="{BB962C8B-B14F-4D97-AF65-F5344CB8AC3E}">
        <p14:creationId xmlns:p14="http://schemas.microsoft.com/office/powerpoint/2010/main" val="207092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В топовых вузах мира за академическую нечестность </a:t>
            </a:r>
            <a:r>
              <a:rPr lang="ru-RU" sz="2000" dirty="0"/>
              <a:t>предусмотрены суровые наказания — вплоть до </a:t>
            </a:r>
            <a:r>
              <a:rPr lang="ru-RU" sz="2000" dirty="0" smtClean="0"/>
              <a:t>отчисления 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07" y="1857830"/>
            <a:ext cx="4619785" cy="274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005106" y="4598530"/>
            <a:ext cx="21755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https://www.wsj.com/articles/BL-CJB-26962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880" y="1938390"/>
            <a:ext cx="3694249" cy="2579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217880" y="4581517"/>
            <a:ext cx="378132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https://www.sbs.com.au/language/english/student-visa-cancelled-for-plagiarism</a:t>
            </a:r>
            <a:endParaRPr lang="ru-RU" sz="8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49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5" y="973072"/>
            <a:ext cx="6226628" cy="572700"/>
          </a:xfrm>
        </p:spPr>
        <p:txBody>
          <a:bodyPr/>
          <a:lstStyle/>
          <a:p>
            <a:r>
              <a:rPr lang="ru-RU" sz="2400" dirty="0"/>
              <a:t>Библиотекари участвуют в формировании медийной и информационной </a:t>
            </a:r>
            <a:r>
              <a:rPr lang="ru-RU" sz="2400" dirty="0" smtClean="0"/>
              <a:t>грамотности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166914" y="2576286"/>
            <a:ext cx="6016172" cy="1344342"/>
          </a:xfrm>
        </p:spPr>
        <p:txBody>
          <a:bodyPr/>
          <a:lstStyle/>
          <a:p>
            <a:pPr marL="114300" indent="0" algn="just">
              <a:lnSpc>
                <a:spcPct val="100000"/>
              </a:lnSpc>
              <a:buNone/>
            </a:pPr>
            <a:r>
              <a:rPr lang="ru-RU" sz="1600" dirty="0" smtClean="0">
                <a:solidFill>
                  <a:srgbClr val="676559"/>
                </a:solidFill>
              </a:rPr>
              <a:t>В библиотеке НУ разработана программа информационной грамотности, которая содержит четыре модуля, и два из них направлены на поддержание академической честности: </a:t>
            </a:r>
          </a:p>
          <a:p>
            <a:pPr algn="just">
              <a:lnSpc>
                <a:spcPct val="100000"/>
              </a:lnSpc>
            </a:pPr>
            <a:r>
              <a:rPr lang="ru-RU" sz="1600" i="1" dirty="0" smtClean="0">
                <a:solidFill>
                  <a:srgbClr val="676559"/>
                </a:solidFill>
              </a:rPr>
              <a:t>цитирование </a:t>
            </a:r>
            <a:r>
              <a:rPr lang="ru-RU" sz="1600" i="1" dirty="0">
                <a:solidFill>
                  <a:srgbClr val="676559"/>
                </a:solidFill>
              </a:rPr>
              <a:t>источников</a:t>
            </a:r>
          </a:p>
          <a:p>
            <a:pPr algn="just">
              <a:lnSpc>
                <a:spcPct val="100000"/>
              </a:lnSpc>
            </a:pPr>
            <a:r>
              <a:rPr lang="ru-RU" sz="1600" i="1" dirty="0" smtClean="0">
                <a:solidFill>
                  <a:srgbClr val="676559"/>
                </a:solidFill>
              </a:rPr>
              <a:t>информационная </a:t>
            </a:r>
            <a:r>
              <a:rPr lang="ru-RU" sz="1600" i="1" dirty="0">
                <a:solidFill>
                  <a:srgbClr val="676559"/>
                </a:solidFill>
              </a:rPr>
              <a:t>этика и </a:t>
            </a:r>
            <a:r>
              <a:rPr lang="ru-RU" sz="1600" i="1" dirty="0" smtClean="0">
                <a:solidFill>
                  <a:srgbClr val="676559"/>
                </a:solidFill>
              </a:rPr>
              <a:t>плагиат</a:t>
            </a:r>
            <a:r>
              <a:rPr lang="ru-RU" sz="1600" dirty="0" smtClean="0">
                <a:solidFill>
                  <a:srgbClr val="676559"/>
                </a:solidFill>
              </a:rPr>
              <a:t>.</a:t>
            </a:r>
            <a:endParaRPr lang="ru-RU" sz="1600" dirty="0">
              <a:solidFill>
                <a:srgbClr val="676559"/>
              </a:solidFill>
            </a:endParaRPr>
          </a:p>
          <a:p>
            <a:pPr marL="114300" indent="0" algn="just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2147" y="3932960"/>
            <a:ext cx="1418198" cy="10526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610" y="2661601"/>
            <a:ext cx="1432735" cy="11399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8817" y="363250"/>
            <a:ext cx="1501528" cy="11825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8906" y="1631087"/>
            <a:ext cx="1841787" cy="94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1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643" y="630215"/>
            <a:ext cx="8520600" cy="572700"/>
          </a:xfrm>
        </p:spPr>
        <p:txBody>
          <a:bodyPr/>
          <a:lstStyle/>
          <a:p>
            <a:r>
              <a:rPr lang="ru-RU" dirty="0" smtClean="0"/>
              <a:t>Участие библиотеки в проекте </a:t>
            </a:r>
            <a:r>
              <a:rPr lang="en-US" dirty="0" smtClean="0"/>
              <a:t>“Integrity”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94342" y="1202915"/>
            <a:ext cx="6444343" cy="4309121"/>
          </a:xfrm>
        </p:spPr>
        <p:txBody>
          <a:bodyPr/>
          <a:lstStyle/>
          <a:p>
            <a:pPr marL="114300" indent="0" algn="just">
              <a:buNone/>
            </a:pP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Межвузовская Неделя медийной и информационной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грамотности 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2021 в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сотрудничестве с библиотеками ВУЗов 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Казахстана: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Казахского Национального университета им. Аль-</a:t>
            </a:r>
            <a:r>
              <a:rPr lang="ru-RU" sz="1400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Фараби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 (Алматы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), Университета НАРХОЗ (Алматы),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Казахского агротехнического университета им. </a:t>
            </a:r>
            <a:r>
              <a:rPr lang="ru-RU" sz="14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С.Сейфуллина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(</a:t>
            </a:r>
            <a:r>
              <a:rPr lang="ru-RU" sz="14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Нур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-Султан), </a:t>
            </a:r>
            <a:r>
              <a:rPr lang="ru-RU" sz="1400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Таразского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 регионального университета им. М.Х. </a:t>
            </a:r>
            <a:r>
              <a:rPr lang="ru-RU" sz="14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Дулати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(</a:t>
            </a:r>
            <a:r>
              <a:rPr lang="ru-RU" sz="14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Тараз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), </a:t>
            </a:r>
            <a:r>
              <a:rPr lang="ru-RU" sz="14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Костанайского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регионального университета им. </a:t>
            </a:r>
            <a:r>
              <a:rPr lang="ru-RU" sz="14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А.Байтурсынова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(</a:t>
            </a:r>
            <a:r>
              <a:rPr lang="ru-RU" sz="14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Костанай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) и Северо-Казахстанского государственного университета имени </a:t>
            </a:r>
            <a:r>
              <a:rPr lang="ru-RU" sz="14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М.Козыбаева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(Петропавловск).</a:t>
            </a:r>
            <a:endParaRPr lang="ru-RU" sz="14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marL="114300" indent="0" algn="just">
              <a:buNone/>
            </a:pP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Цели:</a:t>
            </a:r>
          </a:p>
          <a:p>
            <a:pPr algn="just"/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развитие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у участников навыков медийной и информационной 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грамотности;</a:t>
            </a:r>
          </a:p>
          <a:p>
            <a:pPr algn="just"/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налаживание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сотрудничества в области МИГ между казахстанскими высшими учебными 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заведениями;</a:t>
            </a:r>
          </a:p>
          <a:p>
            <a:pPr algn="just"/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укрепление 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роли академической честности в образовательном и исследовательском процессах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.</a:t>
            </a:r>
            <a:endParaRPr lang="ru-RU" sz="1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497" y="2082801"/>
            <a:ext cx="2300514" cy="230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78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Мероприятия проекта: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311701" y="2028546"/>
            <a:ext cx="4630414" cy="2765400"/>
          </a:xfrm>
        </p:spPr>
        <p:txBody>
          <a:bodyPr/>
          <a:lstStyle/>
          <a:p>
            <a:pPr>
              <a:buAutoNum type="arabicPeriod"/>
            </a:pPr>
            <a:r>
              <a:rPr lang="ru-RU" dirty="0" smtClean="0">
                <a:solidFill>
                  <a:srgbClr val="676559"/>
                </a:solidFill>
              </a:rPr>
              <a:t>Семинары</a:t>
            </a:r>
          </a:p>
          <a:p>
            <a:pPr>
              <a:buAutoNum type="arabicPeriod"/>
            </a:pPr>
            <a:r>
              <a:rPr lang="ru-RU" dirty="0" smtClean="0">
                <a:solidFill>
                  <a:srgbClr val="676559"/>
                </a:solidFill>
              </a:rPr>
              <a:t>Конкурс в социальной сети </a:t>
            </a:r>
            <a:r>
              <a:rPr lang="ru-RU" dirty="0" err="1" smtClean="0">
                <a:solidFill>
                  <a:srgbClr val="676559"/>
                </a:solidFill>
              </a:rPr>
              <a:t>Инстаграм</a:t>
            </a:r>
            <a:endParaRPr lang="ru-RU" dirty="0">
              <a:solidFill>
                <a:srgbClr val="676559"/>
              </a:solidFill>
            </a:endParaRPr>
          </a:p>
          <a:p>
            <a:pPr>
              <a:buAutoNum type="arabicPeriod"/>
            </a:pPr>
            <a:r>
              <a:rPr lang="ru-RU" dirty="0" smtClean="0">
                <a:solidFill>
                  <a:srgbClr val="676559"/>
                </a:solidFill>
              </a:rPr>
              <a:t>Онлайн викторина</a:t>
            </a:r>
          </a:p>
          <a:p>
            <a:pPr>
              <a:buAutoNum type="arabicPeriod"/>
            </a:pPr>
            <a:r>
              <a:rPr lang="ru-RU" dirty="0" smtClean="0">
                <a:solidFill>
                  <a:srgbClr val="676559"/>
                </a:solidFill>
              </a:rPr>
              <a:t>День глобальной медийной и информационной грамотности</a:t>
            </a:r>
            <a:endParaRPr lang="ru-RU" dirty="0">
              <a:solidFill>
                <a:srgbClr val="676559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1485541"/>
            <a:ext cx="3193500" cy="319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9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13085" y="4794804"/>
            <a:ext cx="59073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https://events.unesco.org/event?id=882639018&amp;lang=1033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077" y="875571"/>
            <a:ext cx="6910665" cy="357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94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567" y="1608983"/>
            <a:ext cx="5402090" cy="183864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3165" y="3860800"/>
            <a:ext cx="4296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Жулдыз Оразымбетова,</a:t>
            </a:r>
          </a:p>
          <a:p>
            <a:r>
              <a:rPr lang="ru-RU" dirty="0" smtClean="0"/>
              <a:t>Менеджер, Офис обслуживания пользователей</a:t>
            </a:r>
          </a:p>
          <a:p>
            <a:r>
              <a:rPr lang="ru-RU" dirty="0" smtClean="0"/>
              <a:t>Библиотека, Назарбаев Университет</a:t>
            </a:r>
          </a:p>
          <a:p>
            <a:r>
              <a:rPr lang="ru-RU" dirty="0" smtClean="0"/>
              <a:t>Э-почта: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zhuldyz.orazymbetova@nu.edu.kz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91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072" y="1958273"/>
            <a:ext cx="8520600" cy="572700"/>
          </a:xfrm>
        </p:spPr>
        <p:txBody>
          <a:bodyPr/>
          <a:lstStyle/>
          <a:p>
            <a:r>
              <a:rPr lang="ru-RU" dirty="0"/>
              <a:t>Честность — это первая глава в книге мудрости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4"/>
          </p:nvPr>
        </p:nvSpPr>
        <p:spPr>
          <a:xfrm>
            <a:off x="4695372" y="2746904"/>
            <a:ext cx="3999900" cy="468011"/>
          </a:xfrm>
        </p:spPr>
        <p:txBody>
          <a:bodyPr/>
          <a:lstStyle/>
          <a:p>
            <a:pPr marL="114300" indent="0" algn="r">
              <a:buNone/>
            </a:pPr>
            <a:r>
              <a:rPr lang="ru-RU" dirty="0"/>
              <a:t>Томас </a:t>
            </a:r>
            <a:r>
              <a:rPr lang="ru-RU" dirty="0" err="1"/>
              <a:t>Джефферсон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178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Академическая честность в Казахстане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311700" y="1803575"/>
            <a:ext cx="8375100" cy="276540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676559"/>
                </a:solidFill>
              </a:rPr>
              <a:t>Закон </a:t>
            </a:r>
            <a:r>
              <a:rPr lang="ru-RU" dirty="0">
                <a:solidFill>
                  <a:srgbClr val="676559"/>
                </a:solidFill>
              </a:rPr>
              <a:t>"О внесении изменений и дополнений в некоторые законодательные акты Республики Казахстан по вопросам расширения академической и управленческой самостоятельности высших учебных </a:t>
            </a:r>
            <a:r>
              <a:rPr lang="ru-RU" dirty="0" smtClean="0">
                <a:solidFill>
                  <a:srgbClr val="676559"/>
                </a:solidFill>
              </a:rPr>
              <a:t>заведений" (1 января 2019г.) (кодекс </a:t>
            </a:r>
            <a:r>
              <a:rPr lang="ru-RU" dirty="0">
                <a:solidFill>
                  <a:srgbClr val="676559"/>
                </a:solidFill>
              </a:rPr>
              <a:t>честности в вузах </a:t>
            </a:r>
            <a:r>
              <a:rPr lang="ru-RU" dirty="0" smtClean="0">
                <a:solidFill>
                  <a:srgbClr val="676559"/>
                </a:solidFill>
              </a:rPr>
              <a:t>РК)</a:t>
            </a:r>
            <a:endParaRPr lang="ru-RU" dirty="0">
              <a:solidFill>
                <a:srgbClr val="676559"/>
              </a:solidFill>
            </a:endParaRPr>
          </a:p>
          <a:p>
            <a:pPr algn="just"/>
            <a:r>
              <a:rPr lang="ru-RU" dirty="0" smtClean="0">
                <a:solidFill>
                  <a:srgbClr val="676559"/>
                </a:solidFill>
              </a:rPr>
              <a:t>Национальный </a:t>
            </a:r>
            <a:r>
              <a:rPr lang="ru-RU" dirty="0">
                <a:solidFill>
                  <a:srgbClr val="676559"/>
                </a:solidFill>
              </a:rPr>
              <a:t>центр государственной научно-технической экспертизы (АО «НЦГНТЭ</a:t>
            </a:r>
            <a:r>
              <a:rPr lang="ru-RU" dirty="0" smtClean="0">
                <a:solidFill>
                  <a:srgbClr val="676559"/>
                </a:solidFill>
              </a:rPr>
              <a:t>») (2011 г.)</a:t>
            </a:r>
          </a:p>
          <a:p>
            <a:pPr algn="just"/>
            <a:r>
              <a:rPr lang="ru-RU" dirty="0" smtClean="0">
                <a:solidFill>
                  <a:srgbClr val="676559"/>
                </a:solidFill>
              </a:rPr>
              <a:t>Лига академической честности (2018 г.)</a:t>
            </a:r>
          </a:p>
        </p:txBody>
      </p:sp>
    </p:spTree>
    <p:extLst>
      <p:ext uri="{BB962C8B-B14F-4D97-AF65-F5344CB8AC3E}">
        <p14:creationId xmlns:p14="http://schemas.microsoft.com/office/powerpoint/2010/main" val="24531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Лига академической честности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311700" y="1992261"/>
            <a:ext cx="6568072" cy="2765400"/>
          </a:xfrm>
        </p:spPr>
        <p:txBody>
          <a:bodyPr/>
          <a:lstStyle/>
          <a:p>
            <a:pPr algn="just"/>
            <a:r>
              <a:rPr lang="ru-RU" dirty="0">
                <a:solidFill>
                  <a:srgbClr val="676559"/>
                </a:solidFill>
              </a:rPr>
              <a:t>объединение организаций высшего и послевузовского образования в Республике Казахстан. Миссией Лиги является улучшение и повышение качества образования в стране путем продвижения и реализации десяти основополагающих принципов академической </a:t>
            </a:r>
            <a:r>
              <a:rPr lang="ru-RU" dirty="0" smtClean="0">
                <a:solidFill>
                  <a:srgbClr val="676559"/>
                </a:solidFill>
              </a:rPr>
              <a:t>честности.</a:t>
            </a:r>
            <a:endParaRPr lang="ru-RU" dirty="0">
              <a:solidFill>
                <a:srgbClr val="676559"/>
              </a:solidFill>
            </a:endParaRPr>
          </a:p>
        </p:txBody>
      </p:sp>
      <p:pic>
        <p:nvPicPr>
          <p:cNvPr id="1026" name="Picture 2" descr="https://adaldyq.kz/assets/site/imag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1632" y="2262350"/>
            <a:ext cx="18764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89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311699" y="1803575"/>
            <a:ext cx="8469444" cy="2765400"/>
          </a:xfrm>
        </p:spPr>
        <p:txBody>
          <a:bodyPr/>
          <a:lstStyle/>
          <a:p>
            <a:pPr marL="114300" indent="0" algn="just">
              <a:buNone/>
            </a:pPr>
            <a:r>
              <a:rPr lang="ru-RU" dirty="0">
                <a:solidFill>
                  <a:srgbClr val="676559"/>
                </a:solidFill>
              </a:rPr>
              <a:t>Честность - это основная, незаменимая и определяющая ценность Назарбаев </a:t>
            </a:r>
            <a:r>
              <a:rPr lang="ru-RU" dirty="0" smtClean="0">
                <a:solidFill>
                  <a:srgbClr val="676559"/>
                </a:solidFill>
              </a:rPr>
              <a:t>Университета (НУ).</a:t>
            </a:r>
          </a:p>
          <a:p>
            <a:pPr marL="114300" indent="0" algn="just">
              <a:buNone/>
            </a:pPr>
            <a:endParaRPr lang="ru-RU" dirty="0">
              <a:solidFill>
                <a:srgbClr val="676559"/>
              </a:solidFill>
            </a:endParaRPr>
          </a:p>
          <a:p>
            <a:pPr marL="114300" indent="0" algn="just">
              <a:buNone/>
            </a:pPr>
            <a:r>
              <a:rPr lang="ru-RU" dirty="0">
                <a:solidFill>
                  <a:srgbClr val="676559"/>
                </a:solidFill>
              </a:rPr>
              <a:t>В НУ стандарты академической честности поддерживаются и соблюдаются в соответствии с </a:t>
            </a:r>
            <a:r>
              <a:rPr lang="ru-RU" i="1" dirty="0">
                <a:solidFill>
                  <a:srgbClr val="676559"/>
                </a:solidFill>
              </a:rPr>
              <a:t>Кодексом поведения студентов </a:t>
            </a:r>
            <a:r>
              <a:rPr lang="ru-RU" dirty="0">
                <a:solidFill>
                  <a:srgbClr val="676559"/>
                </a:solidFill>
              </a:rPr>
              <a:t>и </a:t>
            </a:r>
            <a:r>
              <a:rPr lang="ru-RU" i="1" dirty="0">
                <a:solidFill>
                  <a:srgbClr val="676559"/>
                </a:solidFill>
              </a:rPr>
              <a:t>дисциплинарными процедурами НУ</a:t>
            </a:r>
            <a:r>
              <a:rPr lang="ru-RU" dirty="0">
                <a:solidFill>
                  <a:srgbClr val="676559"/>
                </a:solidFill>
              </a:rPr>
              <a:t>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</p:spPr>
        <p:txBody>
          <a:bodyPr/>
          <a:lstStyle/>
          <a:p>
            <a:r>
              <a:rPr lang="ru-RU" dirty="0" smtClean="0"/>
              <a:t>Академическая честность в НУ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90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71" y="710044"/>
            <a:ext cx="8520600" cy="572700"/>
          </a:xfrm>
        </p:spPr>
        <p:txBody>
          <a:bodyPr/>
          <a:lstStyle/>
          <a:p>
            <a:pPr algn="just"/>
            <a:r>
              <a:rPr lang="ru-RU" sz="1800" dirty="0"/>
              <a:t>НУ применяет целостный подход к поддержке и </a:t>
            </a:r>
            <a:r>
              <a:rPr lang="ru-RU" sz="1800" dirty="0" smtClean="0"/>
              <a:t>продвижению академической </a:t>
            </a:r>
            <a:r>
              <a:rPr lang="ru-RU" sz="1800" dirty="0"/>
              <a:t>честности в студенческом, академическом и научном сообществе: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10" t="10898" r="5255"/>
          <a:stretch/>
        </p:blipFill>
        <p:spPr>
          <a:xfrm>
            <a:off x="1717183" y="1400628"/>
            <a:ext cx="6644094" cy="379548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3936" y="4826113"/>
            <a:ext cx="57766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https://ie.nu.edu.kz/ru/learning-and-teaching-2/academic-integrity/</a:t>
            </a:r>
          </a:p>
        </p:txBody>
      </p:sp>
    </p:spTree>
    <p:extLst>
      <p:ext uri="{BB962C8B-B14F-4D97-AF65-F5344CB8AC3E}">
        <p14:creationId xmlns:p14="http://schemas.microsoft.com/office/powerpoint/2010/main" val="364539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</a:t>
            </a:r>
            <a:r>
              <a:rPr lang="en-US" dirty="0" smtClean="0"/>
              <a:t>“Integrity”</a:t>
            </a:r>
            <a:r>
              <a:rPr lang="ru-RU" dirty="0" smtClean="0"/>
              <a:t> в НУ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180162" y="1580287"/>
            <a:ext cx="4660351" cy="2765400"/>
          </a:xfrm>
        </p:spPr>
        <p:txBody>
          <a:bodyPr/>
          <a:lstStyle/>
          <a:p>
            <a:pPr marL="114300" indent="0" algn="just">
              <a:buNone/>
            </a:pPr>
            <a:r>
              <a:rPr lang="ru-RU" sz="1400" dirty="0" smtClean="0">
                <a:solidFill>
                  <a:srgbClr val="676559"/>
                </a:solidFill>
              </a:rPr>
              <a:t>Проект Integrity направлен </a:t>
            </a:r>
            <a:r>
              <a:rPr lang="ru-RU" sz="1400" dirty="0">
                <a:solidFill>
                  <a:srgbClr val="676559"/>
                </a:solidFill>
              </a:rPr>
              <a:t>на продвижение принципов честности среди студенческих сообществ НУ</a:t>
            </a:r>
            <a:r>
              <a:rPr lang="ru-RU" sz="1400" dirty="0" smtClean="0">
                <a:solidFill>
                  <a:srgbClr val="676559"/>
                </a:solidFill>
              </a:rPr>
              <a:t>.</a:t>
            </a:r>
          </a:p>
          <a:p>
            <a:pPr marL="114300" indent="0" algn="just">
              <a:buNone/>
            </a:pPr>
            <a:r>
              <a:rPr lang="ru-RU" sz="1400" dirty="0" smtClean="0">
                <a:solidFill>
                  <a:srgbClr val="676559"/>
                </a:solidFill>
              </a:rPr>
              <a:t>Команда </a:t>
            </a:r>
            <a:r>
              <a:rPr lang="ru-RU" sz="1400" dirty="0">
                <a:solidFill>
                  <a:srgbClr val="676559"/>
                </a:solidFill>
              </a:rPr>
              <a:t>проекта: С</a:t>
            </a:r>
            <a:r>
              <a:rPr lang="ru-RU" sz="1400" dirty="0" smtClean="0">
                <a:solidFill>
                  <a:srgbClr val="676559"/>
                </a:solidFill>
              </a:rPr>
              <a:t>туденческое правительство, Офис </a:t>
            </a:r>
            <a:r>
              <a:rPr lang="ru-RU" sz="1400" dirty="0" err="1" smtClean="0">
                <a:solidFill>
                  <a:srgbClr val="676559"/>
                </a:solidFill>
              </a:rPr>
              <a:t>Провоста</a:t>
            </a:r>
            <a:r>
              <a:rPr lang="ru-RU" sz="1400" dirty="0" smtClean="0">
                <a:solidFill>
                  <a:srgbClr val="676559"/>
                </a:solidFill>
              </a:rPr>
              <a:t>, Библиотека НУ, НИШ г. </a:t>
            </a:r>
            <a:r>
              <a:rPr lang="ru-RU" sz="1400" dirty="0" err="1" smtClean="0">
                <a:solidFill>
                  <a:srgbClr val="676559"/>
                </a:solidFill>
              </a:rPr>
              <a:t>Нур</a:t>
            </a:r>
            <a:r>
              <a:rPr lang="ru-RU" sz="1400" dirty="0" smtClean="0">
                <a:solidFill>
                  <a:srgbClr val="676559"/>
                </a:solidFill>
              </a:rPr>
              <a:t>-Султан.</a:t>
            </a:r>
            <a:endParaRPr lang="ru-RU" sz="1400" dirty="0">
              <a:solidFill>
                <a:srgbClr val="676559"/>
              </a:solidFill>
            </a:endParaRPr>
          </a:p>
          <a:p>
            <a:pPr marL="114300" indent="0" algn="just">
              <a:buNone/>
            </a:pPr>
            <a:r>
              <a:rPr lang="ru-RU" sz="1400" dirty="0">
                <a:solidFill>
                  <a:srgbClr val="676559"/>
                </a:solidFill>
              </a:rPr>
              <a:t>Целевая а</a:t>
            </a:r>
            <a:r>
              <a:rPr lang="ru-RU" sz="1400" dirty="0" smtClean="0">
                <a:solidFill>
                  <a:srgbClr val="676559"/>
                </a:solidFill>
              </a:rPr>
              <a:t>удитория проекта: ученики старших классов школ и студенты вузов Казахстана, зарубежные студенты НУ. </a:t>
            </a:r>
          </a:p>
          <a:p>
            <a:pPr marL="114300" indent="0" algn="just">
              <a:buNone/>
            </a:pPr>
            <a:r>
              <a:rPr lang="ru-RU" sz="1400" dirty="0" smtClean="0">
                <a:solidFill>
                  <a:srgbClr val="676559"/>
                </a:solidFill>
              </a:rPr>
              <a:t>Стратегический партнер проекта: </a:t>
            </a:r>
            <a:r>
              <a:rPr lang="en-US" sz="1400" dirty="0" err="1" smtClean="0">
                <a:solidFill>
                  <a:srgbClr val="676559"/>
                </a:solidFill>
              </a:rPr>
              <a:t>Turnitin</a:t>
            </a:r>
            <a:r>
              <a:rPr lang="en-US" sz="1400" dirty="0">
                <a:solidFill>
                  <a:srgbClr val="676559"/>
                </a:solidFill>
              </a:rPr>
              <a:t> (</a:t>
            </a:r>
            <a:r>
              <a:rPr lang="ru-RU" sz="1400" dirty="0" smtClean="0">
                <a:solidFill>
                  <a:srgbClr val="676559"/>
                </a:solidFill>
              </a:rPr>
              <a:t>владелец платформы онлайн-оценки качества письменных работ</a:t>
            </a:r>
            <a:r>
              <a:rPr lang="en-US" sz="1400" dirty="0" smtClean="0">
                <a:solidFill>
                  <a:srgbClr val="676559"/>
                </a:solidFill>
              </a:rPr>
              <a:t>)</a:t>
            </a:r>
            <a:r>
              <a:rPr lang="ru-RU" sz="1400" dirty="0" smtClean="0">
                <a:solidFill>
                  <a:srgbClr val="676559"/>
                </a:solidFill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56" y="386386"/>
            <a:ext cx="3870501" cy="4643647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0" y="4835723"/>
            <a:ext cx="21339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  <a:lumOff val="50000"/>
                  </a:schemeClr>
                </a:solidFill>
              </a:rPr>
              <a:t>http://integrity.nu.edu.kz/</a:t>
            </a:r>
          </a:p>
        </p:txBody>
      </p:sp>
    </p:spTree>
    <p:extLst>
      <p:ext uri="{BB962C8B-B14F-4D97-AF65-F5344CB8AC3E}">
        <p14:creationId xmlns:p14="http://schemas.microsoft.com/office/powerpoint/2010/main" val="6482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11700" y="1114134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Академическая честность в библиотеке НУ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311699" y="1842966"/>
            <a:ext cx="8520601" cy="27654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algn="just"/>
            <a:r>
              <a:rPr lang="ru-RU" dirty="0" smtClean="0">
                <a:solidFill>
                  <a:srgbClr val="676559"/>
                </a:solidFill>
              </a:rPr>
              <a:t>Академическая честность является составной частью системы корпоративных ценностей библиотеки НУ</a:t>
            </a:r>
            <a:r>
              <a:rPr lang="kk-KZ" dirty="0" smtClean="0">
                <a:solidFill>
                  <a:srgbClr val="676559"/>
                </a:solidFill>
              </a:rPr>
              <a:t>:</a:t>
            </a:r>
            <a:endParaRPr lang="ru-RU" dirty="0" smtClean="0">
              <a:solidFill>
                <a:srgbClr val="676559"/>
              </a:solidFill>
            </a:endParaRPr>
          </a:p>
          <a:p>
            <a:pPr marL="114300" algn="just"/>
            <a:r>
              <a:rPr lang="en-US" dirty="0" smtClean="0">
                <a:solidFill>
                  <a:srgbClr val="676559"/>
                </a:solidFill>
              </a:rPr>
              <a:t>•	</a:t>
            </a:r>
            <a:r>
              <a:rPr lang="kk-KZ" dirty="0" smtClean="0">
                <a:solidFill>
                  <a:srgbClr val="676559"/>
                </a:solidFill>
              </a:rPr>
              <a:t>Профессиональная Компетентность и Этика </a:t>
            </a:r>
          </a:p>
          <a:p>
            <a:pPr marL="114300" algn="just"/>
            <a:r>
              <a:rPr lang="en-US" dirty="0" smtClean="0">
                <a:solidFill>
                  <a:srgbClr val="676559"/>
                </a:solidFill>
              </a:rPr>
              <a:t>•	</a:t>
            </a:r>
            <a:r>
              <a:rPr lang="kk-KZ" dirty="0" smtClean="0">
                <a:solidFill>
                  <a:srgbClr val="676559"/>
                </a:solidFill>
              </a:rPr>
              <a:t>Качество и надежность услуг</a:t>
            </a:r>
            <a:endParaRPr lang="en-US" dirty="0" smtClean="0">
              <a:solidFill>
                <a:srgbClr val="676559"/>
              </a:solidFill>
            </a:endParaRPr>
          </a:p>
          <a:p>
            <a:pPr marL="114300" algn="just"/>
            <a:r>
              <a:rPr lang="en-US" dirty="0" smtClean="0">
                <a:solidFill>
                  <a:srgbClr val="676559"/>
                </a:solidFill>
              </a:rPr>
              <a:t>•	</a:t>
            </a:r>
            <a:r>
              <a:rPr lang="kk-KZ" dirty="0" smtClean="0">
                <a:solidFill>
                  <a:srgbClr val="676559"/>
                </a:solidFill>
              </a:rPr>
              <a:t>Сотрудничество</a:t>
            </a:r>
            <a:endParaRPr lang="en-US" dirty="0" smtClean="0">
              <a:solidFill>
                <a:srgbClr val="676559"/>
              </a:solidFill>
            </a:endParaRPr>
          </a:p>
          <a:p>
            <a:pPr marL="114300" algn="just"/>
            <a:r>
              <a:rPr lang="en-US" dirty="0" smtClean="0">
                <a:solidFill>
                  <a:srgbClr val="676559"/>
                </a:solidFill>
              </a:rPr>
              <a:t>•	</a:t>
            </a:r>
            <a:r>
              <a:rPr lang="kk-KZ" dirty="0" smtClean="0">
                <a:solidFill>
                  <a:srgbClr val="676559"/>
                </a:solidFill>
              </a:rPr>
              <a:t>Разнообразие</a:t>
            </a:r>
            <a:r>
              <a:rPr lang="en-US" dirty="0" smtClean="0">
                <a:solidFill>
                  <a:srgbClr val="676559"/>
                </a:solidFill>
              </a:rPr>
              <a:t> (</a:t>
            </a:r>
            <a:r>
              <a:rPr lang="kk-KZ" dirty="0" smtClean="0">
                <a:solidFill>
                  <a:srgbClr val="676559"/>
                </a:solidFill>
              </a:rPr>
              <a:t>Инклюзивность</a:t>
            </a:r>
            <a:r>
              <a:rPr lang="en-US" dirty="0" smtClean="0">
                <a:solidFill>
                  <a:srgbClr val="676559"/>
                </a:solidFill>
              </a:rPr>
              <a:t>)</a:t>
            </a:r>
          </a:p>
          <a:p>
            <a:pPr marL="114300" algn="just"/>
            <a:r>
              <a:rPr lang="en-US" dirty="0" smtClean="0">
                <a:solidFill>
                  <a:srgbClr val="676559"/>
                </a:solidFill>
              </a:rPr>
              <a:t>•	</a:t>
            </a:r>
            <a:r>
              <a:rPr lang="kk-KZ" dirty="0" smtClean="0">
                <a:solidFill>
                  <a:srgbClr val="676559"/>
                </a:solidFill>
              </a:rPr>
              <a:t>Инновационность</a:t>
            </a:r>
            <a:endParaRPr lang="en-US" dirty="0" smtClean="0">
              <a:solidFill>
                <a:srgbClr val="676559"/>
              </a:solidFill>
            </a:endParaRPr>
          </a:p>
          <a:p>
            <a:pPr marL="114300" algn="just"/>
            <a:r>
              <a:rPr lang="en-US" dirty="0" smtClean="0">
                <a:solidFill>
                  <a:srgbClr val="676559"/>
                </a:solidFill>
              </a:rPr>
              <a:t>•	</a:t>
            </a:r>
            <a:r>
              <a:rPr lang="kk-KZ" b="1" dirty="0" smtClean="0">
                <a:solidFill>
                  <a:srgbClr val="676559"/>
                </a:solidFill>
              </a:rPr>
              <a:t>Академическая честность</a:t>
            </a:r>
            <a:endParaRPr lang="en-US" b="1" dirty="0" smtClean="0">
              <a:solidFill>
                <a:srgbClr val="676559"/>
              </a:solidFill>
            </a:endParaRPr>
          </a:p>
          <a:p>
            <a:pPr marL="114300" algn="just"/>
            <a:r>
              <a:rPr lang="en-US" dirty="0" smtClean="0">
                <a:solidFill>
                  <a:srgbClr val="676559"/>
                </a:solidFill>
              </a:rPr>
              <a:t>•	</a:t>
            </a:r>
            <a:r>
              <a:rPr lang="kk-KZ" dirty="0" smtClean="0">
                <a:solidFill>
                  <a:srgbClr val="676559"/>
                </a:solidFill>
              </a:rPr>
              <a:t>Обучение в течение жизни</a:t>
            </a:r>
            <a:endParaRPr lang="en-US" dirty="0" smtClean="0">
              <a:solidFill>
                <a:srgbClr val="676559"/>
              </a:solidFill>
            </a:endParaRPr>
          </a:p>
          <a:p>
            <a:pPr marL="114300" algn="just"/>
            <a:r>
              <a:rPr lang="en-US" dirty="0" smtClean="0">
                <a:solidFill>
                  <a:srgbClr val="676559"/>
                </a:solidFill>
              </a:rPr>
              <a:t>•	</a:t>
            </a:r>
            <a:r>
              <a:rPr lang="kk-KZ" dirty="0" smtClean="0">
                <a:solidFill>
                  <a:srgbClr val="676559"/>
                </a:solidFill>
              </a:rPr>
              <a:t>Открытый доступ к знаниям</a:t>
            </a:r>
            <a:endParaRPr lang="en-US" dirty="0" smtClean="0">
              <a:solidFill>
                <a:srgbClr val="676559"/>
              </a:solidFill>
            </a:endParaRPr>
          </a:p>
          <a:p>
            <a:pPr marL="114300" algn="just"/>
            <a:r>
              <a:rPr lang="en-US" dirty="0" smtClean="0">
                <a:solidFill>
                  <a:srgbClr val="676559"/>
                </a:solidFill>
              </a:rPr>
              <a:t>•	</a:t>
            </a:r>
            <a:r>
              <a:rPr lang="kk-KZ" dirty="0" smtClean="0">
                <a:solidFill>
                  <a:srgbClr val="676559"/>
                </a:solidFill>
              </a:rPr>
              <a:t>Удовлетворенность пользователей</a:t>
            </a:r>
            <a:endParaRPr lang="ru-RU" dirty="0" smtClean="0">
              <a:solidFill>
                <a:srgbClr val="676559"/>
              </a:solidFill>
            </a:endParaRPr>
          </a:p>
          <a:p>
            <a:pPr marL="114300" algn="just"/>
            <a:endParaRPr lang="ru-RU" dirty="0" smtClean="0">
              <a:solidFill>
                <a:srgbClr val="676559"/>
              </a:solidFill>
            </a:endParaRPr>
          </a:p>
          <a:p>
            <a:pPr marL="114300" algn="just"/>
            <a:endParaRPr lang="ru-RU" dirty="0" smtClean="0">
              <a:solidFill>
                <a:srgbClr val="676559"/>
              </a:solidFill>
            </a:endParaRPr>
          </a:p>
          <a:p>
            <a:pPr marL="114300" algn="just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43" y="-324532"/>
            <a:ext cx="2868229" cy="172501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059775" y="4764498"/>
            <a:ext cx="2084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  <a:lumOff val="50000"/>
                  </a:schemeClr>
                </a:solidFill>
              </a:rPr>
              <a:t>https://library.nu.edu.kz/</a:t>
            </a:r>
          </a:p>
        </p:txBody>
      </p:sp>
    </p:spTree>
    <p:extLst>
      <p:ext uri="{BB962C8B-B14F-4D97-AF65-F5344CB8AC3E}">
        <p14:creationId xmlns:p14="http://schemas.microsoft.com/office/powerpoint/2010/main" val="199918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4370" y="2264265"/>
            <a:ext cx="2739623" cy="2351789"/>
          </a:xfrm>
          <a:prstGeom prst="ellipse">
            <a:avLst/>
          </a:prstGeom>
          <a:solidFill>
            <a:srgbClr val="751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Академическая</a:t>
            </a:r>
            <a:r>
              <a:rPr lang="ru-RU" sz="1800" b="1" dirty="0" smtClean="0">
                <a:solidFill>
                  <a:schemeClr val="tx1"/>
                </a:solidFill>
              </a:rPr>
              <a:t> честность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76242" y="2788759"/>
            <a:ext cx="840165" cy="581764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Честь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542561" y="2081504"/>
            <a:ext cx="1809076" cy="623719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Достоверность 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429404" y="3929073"/>
            <a:ext cx="1488965" cy="581719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Дисциплина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996827" y="3748919"/>
            <a:ext cx="1245819" cy="504581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Доверие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69602" y="4131765"/>
            <a:ext cx="1814036" cy="665723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Порядочность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528278" y="4607378"/>
            <a:ext cx="1218727" cy="465365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Гордость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599043" y="1679298"/>
            <a:ext cx="1270192" cy="545473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Чистота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474216" y="2024936"/>
            <a:ext cx="1495475" cy="604463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Уважение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960463" y="3412291"/>
            <a:ext cx="1963221" cy="635938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Нравственность 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874562" y="2666222"/>
            <a:ext cx="1934600" cy="647429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Справедливость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765423" y="2376487"/>
            <a:ext cx="1909497" cy="623862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Компетентность 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037912" y="3324099"/>
            <a:ext cx="1211769" cy="536838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Точность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249681" y="3046559"/>
            <a:ext cx="1556974" cy="614923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Надёжность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783993" y="1395516"/>
            <a:ext cx="2049095" cy="601301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Ответственность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941269" y="1342856"/>
            <a:ext cx="1405054" cy="613944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Качество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469309" y="899491"/>
            <a:ext cx="2674691" cy="711855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Некоррумпированность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249681" y="1693401"/>
            <a:ext cx="2208784" cy="614950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Добросовестность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709869" y="871205"/>
            <a:ext cx="1439069" cy="475185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Открытость 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5170156" y="683344"/>
            <a:ext cx="1340786" cy="572075"/>
          </a:xfrm>
          <a:prstGeom prst="ellipse">
            <a:avLst/>
          </a:prstGeom>
          <a:solidFill>
            <a:srgbClr val="EBEBEB"/>
          </a:solidFill>
          <a:ln w="9525">
            <a:solidFill>
              <a:srgbClr val="751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Репутация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</p:bldLst>
  </p:timing>
</p:sld>
</file>

<file path=ppt/theme/theme1.xml><?xml version="1.0" encoding="utf-8"?>
<a:theme xmlns:a="http://schemas.openxmlformats.org/drawingml/2006/main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4105</TotalTime>
  <Words>662</Words>
  <Application>Microsoft Office PowerPoint</Application>
  <PresentationFormat>Экран (16:9)</PresentationFormat>
  <Paragraphs>115</Paragraphs>
  <Slides>18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Arial</vt:lpstr>
      <vt:lpstr>NU blue theme</vt:lpstr>
      <vt:lpstr>Роль библиотеки  Назарбаев Университета в продвижении академической честности</vt:lpstr>
      <vt:lpstr>Честность — это первая глава в книге мудрости.</vt:lpstr>
      <vt:lpstr>Академическая честность в Казахстане</vt:lpstr>
      <vt:lpstr>Лига академической честности</vt:lpstr>
      <vt:lpstr>Академическая честность в НУ</vt:lpstr>
      <vt:lpstr>НУ применяет целостный подход к поддержке и продвижению академической честности в студенческом, академическом и научном сообществе:</vt:lpstr>
      <vt:lpstr>Проект “Integrity” в НУ 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академической нечестности</vt:lpstr>
      <vt:lpstr>В топовых вузах мира за академическую нечестность предусмотрены суровые наказания — вплоть до отчисления </vt:lpstr>
      <vt:lpstr>Библиотекари участвуют в формировании медийной и информационной грамотности</vt:lpstr>
      <vt:lpstr>Участие библиотеки в проекте “Integrity”</vt:lpstr>
      <vt:lpstr>Мероприятия проекта: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User</cp:lastModifiedBy>
  <cp:revision>56</cp:revision>
  <dcterms:modified xsi:type="dcterms:W3CDTF">2021-10-06T08:49:13Z</dcterms:modified>
</cp:coreProperties>
</file>